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73" r:id="rId3"/>
    <p:sldMasterId id="2147483690" r:id="rId4"/>
    <p:sldMasterId id="2147483706" r:id="rId5"/>
  </p:sldMasterIdLst>
  <p:notesMasterIdLst>
    <p:notesMasterId r:id="rId91"/>
  </p:notesMasterIdLst>
  <p:sldIdLst>
    <p:sldId id="258" r:id="rId6"/>
    <p:sldId id="401" r:id="rId7"/>
    <p:sldId id="40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81" r:id="rId21"/>
    <p:sldId id="317" r:id="rId22"/>
    <p:sldId id="318" r:id="rId23"/>
    <p:sldId id="282" r:id="rId24"/>
    <p:sldId id="283" r:id="rId25"/>
    <p:sldId id="389" r:id="rId26"/>
    <p:sldId id="284" r:id="rId27"/>
    <p:sldId id="287" r:id="rId28"/>
    <p:sldId id="291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90" r:id="rId41"/>
    <p:sldId id="305" r:id="rId42"/>
    <p:sldId id="332" r:id="rId43"/>
    <p:sldId id="339" r:id="rId44"/>
    <p:sldId id="340" r:id="rId45"/>
    <p:sldId id="341" r:id="rId46"/>
    <p:sldId id="342" r:id="rId47"/>
    <p:sldId id="344" r:id="rId48"/>
    <p:sldId id="345" r:id="rId49"/>
    <p:sldId id="346" r:id="rId50"/>
    <p:sldId id="349" r:id="rId51"/>
    <p:sldId id="350" r:id="rId52"/>
    <p:sldId id="351" r:id="rId53"/>
    <p:sldId id="352" r:id="rId54"/>
    <p:sldId id="387" r:id="rId55"/>
    <p:sldId id="396" r:id="rId56"/>
    <p:sldId id="397" r:id="rId57"/>
    <p:sldId id="398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3" r:id="rId66"/>
    <p:sldId id="364" r:id="rId67"/>
    <p:sldId id="365" r:id="rId68"/>
    <p:sldId id="366" r:id="rId69"/>
    <p:sldId id="394" r:id="rId70"/>
    <p:sldId id="395" r:id="rId71"/>
    <p:sldId id="391" r:id="rId72"/>
    <p:sldId id="393" r:id="rId73"/>
    <p:sldId id="369" r:id="rId74"/>
    <p:sldId id="370" r:id="rId75"/>
    <p:sldId id="399" r:id="rId76"/>
    <p:sldId id="371" r:id="rId77"/>
    <p:sldId id="372" r:id="rId78"/>
    <p:sldId id="373" r:id="rId79"/>
    <p:sldId id="375" r:id="rId80"/>
    <p:sldId id="376" r:id="rId81"/>
    <p:sldId id="377" r:id="rId82"/>
    <p:sldId id="378" r:id="rId83"/>
    <p:sldId id="379" r:id="rId84"/>
    <p:sldId id="308" r:id="rId85"/>
    <p:sldId id="309" r:id="rId86"/>
    <p:sldId id="310" r:id="rId87"/>
    <p:sldId id="311" r:id="rId88"/>
    <p:sldId id="259" r:id="rId89"/>
    <p:sldId id="262" r:id="rId9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2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96" Type="http://schemas.microsoft.com/office/2015/10/relationships/revisionInfo" Target="revisionInfo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1761600968756"/>
          <c:y val="0.0654668259976052"/>
          <c:w val="0.886069071807087"/>
          <c:h val="0.6849054012706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Toyota</c:v>
                </c:pt>
              </c:strCache>
            </c:strRef>
          </c:tx>
          <c:dLbls>
            <c:dLbl>
              <c:idx val="0"/>
              <c:layout>
                <c:manualLayout>
                  <c:x val="-0.0606027381207093"/>
                  <c:y val="0.0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2004</a:t>
                    </a:r>
                    <a:endParaRPr lang="en-US" sz="1200" b="1" dirty="0">
                      <a:solidFill>
                        <a:schemeClr val="accent1"/>
                      </a:solidFill>
                    </a:endParaRPr>
                  </a:p>
                </c:rich>
              </c:tx>
              <c:spPr>
                <a:solidFill>
                  <a:schemeClr val="accent1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B29-47B9-B64F-701ACAF3B35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558108937111648"/>
                  <c:y val="0.145337281271307"/>
                </c:manualLayout>
              </c:layout>
              <c:tx>
                <c:rich>
                  <a:bodyPr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2016</a:t>
                    </a:r>
                  </a:p>
                </c:rich>
              </c:tx>
              <c:spPr>
                <a:solidFill>
                  <a:schemeClr val="accent1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B29-47B9-B64F-701ACAF3B35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6E4-4956-9B50-24E4A4C615F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1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Sheet1!$B$4:$B$14</c:f>
              <c:numCache>
                <c:formatCode>0.00</c:formatCode>
                <c:ptCount val="11"/>
                <c:pt idx="0">
                  <c:v>0.089288</c:v>
                </c:pt>
                <c:pt idx="1">
                  <c:v>0.093481</c:v>
                </c:pt>
                <c:pt idx="2">
                  <c:v>0.086361</c:v>
                </c:pt>
                <c:pt idx="3">
                  <c:v>-0.022456</c:v>
                </c:pt>
                <c:pt idx="4">
                  <c:v>0.007784</c:v>
                </c:pt>
                <c:pt idx="5">
                  <c:v>0.024654</c:v>
                </c:pt>
                <c:pt idx="6">
                  <c:v>0.019137</c:v>
                </c:pt>
                <c:pt idx="7">
                  <c:v>0.059866</c:v>
                </c:pt>
                <c:pt idx="8">
                  <c:v>0.089215</c:v>
                </c:pt>
                <c:pt idx="9">
                  <c:v>0.100996</c:v>
                </c:pt>
                <c:pt idx="10">
                  <c:v>0.100481</c:v>
                </c:pt>
              </c:numCache>
            </c:numRef>
          </c:xVal>
          <c:yVal>
            <c:numRef>
              <c:f>Sheet1!$C$4:$C$14</c:f>
              <c:numCache>
                <c:formatCode>0.00</c:formatCode>
                <c:ptCount val="11"/>
                <c:pt idx="0">
                  <c:v>10.91281125212347</c:v>
                </c:pt>
                <c:pt idx="1">
                  <c:v>10.73063885020129</c:v>
                </c:pt>
                <c:pt idx="2">
                  <c:v>10.33345227817837</c:v>
                </c:pt>
                <c:pt idx="3">
                  <c:v>12.59250884372908</c:v>
                </c:pt>
                <c:pt idx="4">
                  <c:v>11.82562047294527</c:v>
                </c:pt>
                <c:pt idx="5">
                  <c:v>12.30915646887494</c:v>
                </c:pt>
                <c:pt idx="6">
                  <c:v>10.53436281036483</c:v>
                </c:pt>
                <c:pt idx="7">
                  <c:v>12.37883967823261</c:v>
                </c:pt>
                <c:pt idx="8">
                  <c:v>11.28050682296996</c:v>
                </c:pt>
                <c:pt idx="9">
                  <c:v>11.22067344644204</c:v>
                </c:pt>
                <c:pt idx="10">
                  <c:v>10.27169674691003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3B29-47B9-B64F-701ACAF3B35D}"/>
            </c:ext>
          </c:extLst>
        </c:ser>
        <c:ser>
          <c:idx val="1"/>
          <c:order val="1"/>
          <c:tx>
            <c:v>CAH</c:v>
          </c:tx>
          <c:spPr>
            <a:ln>
              <a:solidFill>
                <a:schemeClr val="accent1"/>
              </a:solidFill>
            </a:ln>
          </c:spPr>
          <c:marker>
            <c:symbol val="diamond"/>
            <c:size val="20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Sheet1!$B$16</c:f>
              <c:numCache>
                <c:formatCode>0.00</c:formatCode>
                <c:ptCount val="1"/>
                <c:pt idx="0">
                  <c:v>0.064256</c:v>
                </c:pt>
              </c:numCache>
            </c:numRef>
          </c:xVal>
          <c:yVal>
            <c:numRef>
              <c:f>Sheet1!$C$16</c:f>
              <c:numCache>
                <c:formatCode>0.00</c:formatCode>
                <c:ptCount val="1"/>
                <c:pt idx="0">
                  <c:v>11.35165971673622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3B29-47B9-B64F-701ACAF3B3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Honda</c:v>
                </c:pt>
              </c:strCache>
            </c:strRef>
          </c:tx>
          <c:dLbls>
            <c:dLbl>
              <c:idx val="0"/>
              <c:layout>
                <c:manualLayout>
                  <c:x val="0.00930958377759795"/>
                  <c:y val="-0.0254977686440889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2004</a:t>
                    </a:r>
                    <a:endParaRPr lang="en-US" sz="1200" b="1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solidFill>
                  <a:schemeClr val="tx2"/>
                </a:solidFill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B29-47B9-B64F-701ACAF3B35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11339914221768"/>
                  <c:y val="-0.130038720469769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2016</a:t>
                    </a:r>
                  </a:p>
                </c:rich>
              </c:tx>
              <c:spPr>
                <a:solidFill>
                  <a:schemeClr val="tx2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04A-4841-A9B7-3662E303BAEA}"/>
                </c:ext>
                <c:ext xmlns:c15="http://schemas.microsoft.com/office/drawing/2012/chart" uri="{CE6537A1-D6FC-4f65-9D91-7224C49458BB}">
                  <c15:layout>
                    <c:manualLayout>
                      <c:w val="0.057826287095179"/>
                      <c:h val="0.0502306042288551"/>
                    </c:manualLayout>
                  </c15:layout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04A-4841-A9B7-3662E303BAE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B29-47B9-B64F-701ACAF3B35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6E4-4956-9B50-24E4A4C615F9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6E4-4956-9B50-24E4A4C615F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tx2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Sheet1!$D$4:$D$14</c:f>
              <c:numCache>
                <c:formatCode>0.00</c:formatCode>
                <c:ptCount val="11"/>
                <c:pt idx="0">
                  <c:v>0.087694</c:v>
                </c:pt>
                <c:pt idx="1">
                  <c:v>0.076837</c:v>
                </c:pt>
                <c:pt idx="2">
                  <c:v>0.079406</c:v>
                </c:pt>
                <c:pt idx="3">
                  <c:v>0.018943</c:v>
                </c:pt>
                <c:pt idx="4">
                  <c:v>0.042402</c:v>
                </c:pt>
                <c:pt idx="5">
                  <c:v>0.063756</c:v>
                </c:pt>
                <c:pt idx="6">
                  <c:v>0.029109</c:v>
                </c:pt>
                <c:pt idx="7">
                  <c:v>0.055154</c:v>
                </c:pt>
                <c:pt idx="8">
                  <c:v>0.065877</c:v>
                </c:pt>
                <c:pt idx="9">
                  <c:v>0.050315</c:v>
                </c:pt>
                <c:pt idx="10">
                  <c:v>0.034475</c:v>
                </c:pt>
              </c:numCache>
            </c:numRef>
          </c:xVal>
          <c:yVal>
            <c:numRef>
              <c:f>Sheet1!$E$4:$E$14</c:f>
              <c:numCache>
                <c:formatCode>0.00</c:formatCode>
                <c:ptCount val="11"/>
                <c:pt idx="0">
                  <c:v>7.047429098315972</c:v>
                </c:pt>
                <c:pt idx="1">
                  <c:v>6.70612039557761</c:v>
                </c:pt>
                <c:pt idx="2">
                  <c:v>6.24484995730342</c:v>
                </c:pt>
                <c:pt idx="3">
                  <c:v>5.939154454883622</c:v>
                </c:pt>
                <c:pt idx="4">
                  <c:v>6.912205452698165</c:v>
                </c:pt>
                <c:pt idx="5">
                  <c:v>6.976339047631481</c:v>
                </c:pt>
                <c:pt idx="6">
                  <c:v>5.95965883184211</c:v>
                </c:pt>
                <c:pt idx="7">
                  <c:v>6.889517309319299</c:v>
                </c:pt>
                <c:pt idx="8">
                  <c:v>7.382758047031996</c:v>
                </c:pt>
                <c:pt idx="9">
                  <c:v>7.571711960451827</c:v>
                </c:pt>
                <c:pt idx="10">
                  <c:v>8.083044333737472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3B29-47B9-B64F-701ACAF3B35D}"/>
            </c:ext>
          </c:extLst>
        </c:ser>
        <c:ser>
          <c:idx val="3"/>
          <c:order val="3"/>
          <c:tx>
            <c:v>MCK</c:v>
          </c:tx>
          <c:spPr>
            <a:ln>
              <a:solidFill>
                <a:schemeClr val="tx2"/>
              </a:solidFill>
            </a:ln>
          </c:spPr>
          <c:marker>
            <c:symbol val="diamond"/>
            <c:size val="2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xVal>
            <c:numRef>
              <c:f>Sheet1!$D$16</c:f>
              <c:numCache>
                <c:formatCode>0.00</c:formatCode>
                <c:ptCount val="1"/>
                <c:pt idx="0">
                  <c:v>0.0577247692307692</c:v>
                </c:pt>
              </c:numCache>
            </c:numRef>
          </c:xVal>
          <c:yVal>
            <c:numRef>
              <c:f>Sheet1!$E$16</c:f>
              <c:numCache>
                <c:formatCode>0.00</c:formatCode>
                <c:ptCount val="1"/>
                <c:pt idx="0">
                  <c:v>6.883244626697147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3B29-47B9-B64F-701ACAF3B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0655488"/>
        <c:axId val="2011059712"/>
      </c:scatterChart>
      <c:valAx>
        <c:axId val="2010655488"/>
        <c:scaling>
          <c:orientation val="minMax"/>
          <c:max val="0.11"/>
          <c:min val="-0.03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Operating</a:t>
                </a:r>
                <a:r>
                  <a:rPr lang="en-US" sz="1400" baseline="0" dirty="0"/>
                  <a:t> Margin</a:t>
                </a:r>
                <a:endParaRPr lang="en-US" sz="1400" dirty="0"/>
              </a:p>
            </c:rich>
          </c:tx>
          <c:overlay val="0"/>
        </c:title>
        <c:numFmt formatCode="#,##0.00" sourceLinked="0"/>
        <c:majorTickMark val="out"/>
        <c:minorTickMark val="none"/>
        <c:tickLblPos val="nextTo"/>
        <c:spPr>
          <a:ln w="31750"/>
        </c:spPr>
        <c:txPr>
          <a:bodyPr/>
          <a:lstStyle/>
          <a:p>
            <a: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pPr>
            <a:endParaRPr lang="en-US"/>
          </a:p>
        </c:txPr>
        <c:crossAx val="2011059712"/>
        <c:crosses val="autoZero"/>
        <c:crossBetween val="midCat"/>
      </c:valAx>
      <c:valAx>
        <c:axId val="2011059712"/>
        <c:scaling>
          <c:orientation val="minMax"/>
          <c:max val="13.0"/>
          <c:min val="4.0"/>
        </c:scaling>
        <c:delete val="0"/>
        <c:axPos val="l"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Inventory</a:t>
                </a:r>
                <a:r>
                  <a:rPr lang="en-US" sz="1400" baseline="0" dirty="0"/>
                  <a:t> Turns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0310179262477661"/>
              <c:y val="0.25653927419296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1750"/>
        </c:spPr>
        <c:txPr>
          <a:bodyPr/>
          <a:lstStyle/>
          <a:p>
            <a:pPr>
              <a:defRPr sz="10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pPr>
            <a:endParaRPr lang="en-US"/>
          </a:p>
        </c:txPr>
        <c:crossAx val="2010655488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11706304993018"/>
          <c:y val="0.8458591623722"/>
          <c:w val="0.583235602493979"/>
          <c:h val="0.0547784424597677"/>
        </c:manualLayout>
      </c:layout>
      <c:overlay val="0"/>
      <c:txPr>
        <a:bodyPr/>
        <a:lstStyle/>
        <a:p>
          <a:pPr>
            <a:defRPr sz="1400" b="1">
              <a:latin typeface="+mj-lt"/>
            </a:defRPr>
          </a:pPr>
          <a:endParaRPr lang="en-US"/>
        </a:p>
      </c:txPr>
    </c:legend>
    <c:plotVisOnly val="1"/>
    <c:dispBlanksAs val="span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FB0BD-9D94-4919-857A-B4B5EF08B44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7D7429-4B37-4B86-9A87-610C1CA7670B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92C3DF3-3F42-4BF3-AAD5-FB2D675ADB7B}" type="parTrans" cxnId="{5496B5A6-94F2-4DED-9C81-8180395EBBF9}">
      <dgm:prSet/>
      <dgm:spPr/>
      <dgm:t>
        <a:bodyPr/>
        <a:lstStyle/>
        <a:p>
          <a:endParaRPr lang="en-US"/>
        </a:p>
      </dgm:t>
    </dgm:pt>
    <dgm:pt modelId="{317B77A8-C409-4037-9BE1-FF8BD9EAFE97}" type="sibTrans" cxnId="{5496B5A6-94F2-4DED-9C81-8180395EBBF9}">
      <dgm:prSet/>
      <dgm:spPr/>
      <dgm:t>
        <a:bodyPr/>
        <a:lstStyle/>
        <a:p>
          <a:endParaRPr lang="en-US"/>
        </a:p>
      </dgm:t>
    </dgm:pt>
    <dgm:pt modelId="{F1CF556A-93F3-4E1D-B5B0-953BA7495A65}">
      <dgm:prSet phldrT="[Text]" phldr="1"/>
      <dgm:spPr/>
      <dgm:t>
        <a:bodyPr/>
        <a:lstStyle/>
        <a:p>
          <a:endParaRPr lang="en-US"/>
        </a:p>
      </dgm:t>
    </dgm:pt>
    <dgm:pt modelId="{04191A99-42D8-4BB7-A398-38DDAFA44B9C}" type="parTrans" cxnId="{88A5ED66-2E17-4BFA-AD54-A648F66B6970}">
      <dgm:prSet/>
      <dgm:spPr/>
      <dgm:t>
        <a:bodyPr/>
        <a:lstStyle/>
        <a:p>
          <a:endParaRPr lang="en-US"/>
        </a:p>
      </dgm:t>
    </dgm:pt>
    <dgm:pt modelId="{8402FDAF-0869-45A6-89C1-1DE2EDBFC47F}" type="sibTrans" cxnId="{88A5ED66-2E17-4BFA-AD54-A648F66B6970}">
      <dgm:prSet/>
      <dgm:spPr/>
      <dgm:t>
        <a:bodyPr/>
        <a:lstStyle/>
        <a:p>
          <a:endParaRPr lang="en-US"/>
        </a:p>
      </dgm:t>
    </dgm:pt>
    <dgm:pt modelId="{36019E9F-C64E-4C25-B8FA-FA7C883AD2A8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28877BD-4515-420F-89DF-77431B23C19B}" type="parTrans" cxnId="{018725EF-D4D1-4A9C-A1D7-1EFF3918B27E}">
      <dgm:prSet/>
      <dgm:spPr/>
      <dgm:t>
        <a:bodyPr/>
        <a:lstStyle/>
        <a:p>
          <a:endParaRPr lang="en-US"/>
        </a:p>
      </dgm:t>
    </dgm:pt>
    <dgm:pt modelId="{128A7FD8-E7D8-4D09-838E-D2881977A863}" type="sibTrans" cxnId="{018725EF-D4D1-4A9C-A1D7-1EFF3918B27E}">
      <dgm:prSet/>
      <dgm:spPr/>
      <dgm:t>
        <a:bodyPr/>
        <a:lstStyle/>
        <a:p>
          <a:endParaRPr lang="en-US"/>
        </a:p>
      </dgm:t>
    </dgm:pt>
    <dgm:pt modelId="{1D0BF271-4299-4B7A-9988-1F082A6372E2}">
      <dgm:prSet phldrT="[Text]" phldr="1"/>
      <dgm:spPr/>
      <dgm:t>
        <a:bodyPr/>
        <a:lstStyle/>
        <a:p>
          <a:endParaRPr lang="en-US"/>
        </a:p>
      </dgm:t>
    </dgm:pt>
    <dgm:pt modelId="{C3062A21-B47E-42C2-BBAF-F4B04078BAEE}" type="parTrans" cxnId="{9C6C3ECA-D00A-429E-BD80-6F230D6494A1}">
      <dgm:prSet/>
      <dgm:spPr/>
      <dgm:t>
        <a:bodyPr/>
        <a:lstStyle/>
        <a:p>
          <a:endParaRPr lang="en-US"/>
        </a:p>
      </dgm:t>
    </dgm:pt>
    <dgm:pt modelId="{5104CF54-7211-49D9-B3E4-FFF9E69C402C}" type="sibTrans" cxnId="{9C6C3ECA-D00A-429E-BD80-6F230D6494A1}">
      <dgm:prSet/>
      <dgm:spPr/>
      <dgm:t>
        <a:bodyPr/>
        <a:lstStyle/>
        <a:p>
          <a:endParaRPr lang="en-US"/>
        </a:p>
      </dgm:t>
    </dgm:pt>
    <dgm:pt modelId="{D06A7B25-69AF-4BD8-A72D-118659951707}">
      <dgm:prSet phldrT="[Text]" phldr="1"/>
      <dgm:spPr/>
      <dgm:t>
        <a:bodyPr/>
        <a:lstStyle/>
        <a:p>
          <a:endParaRPr lang="en-US"/>
        </a:p>
      </dgm:t>
    </dgm:pt>
    <dgm:pt modelId="{767DA664-12CB-4A00-9EE4-96D2D6C82C37}" type="parTrans" cxnId="{9E4F52AA-5A66-435A-B036-B0EB0C926C17}">
      <dgm:prSet/>
      <dgm:spPr/>
      <dgm:t>
        <a:bodyPr/>
        <a:lstStyle/>
        <a:p>
          <a:endParaRPr lang="en-US"/>
        </a:p>
      </dgm:t>
    </dgm:pt>
    <dgm:pt modelId="{ECCFF1BB-7552-4214-9860-0524F87B97D9}" type="sibTrans" cxnId="{9E4F52AA-5A66-435A-B036-B0EB0C926C17}">
      <dgm:prSet/>
      <dgm:spPr/>
      <dgm:t>
        <a:bodyPr/>
        <a:lstStyle/>
        <a:p>
          <a:endParaRPr lang="en-US"/>
        </a:p>
      </dgm:t>
    </dgm:pt>
    <dgm:pt modelId="{D71AAAB3-2586-4F43-A062-C01CF1634210}">
      <dgm:prSet phldrT="[Text]" phldr="1"/>
      <dgm:spPr/>
      <dgm:t>
        <a:bodyPr/>
        <a:lstStyle/>
        <a:p>
          <a:endParaRPr lang="en-US"/>
        </a:p>
      </dgm:t>
    </dgm:pt>
    <dgm:pt modelId="{D98232CA-5BF0-49BD-B57C-E48075C6E35A}" type="parTrans" cxnId="{3A316A96-1EF1-4976-8EBB-DB2C84E59FA1}">
      <dgm:prSet/>
      <dgm:spPr/>
      <dgm:t>
        <a:bodyPr/>
        <a:lstStyle/>
        <a:p>
          <a:endParaRPr lang="en-US"/>
        </a:p>
      </dgm:t>
    </dgm:pt>
    <dgm:pt modelId="{BF44E0B7-2FCD-4967-8BA0-6C3A4F13B740}" type="sibTrans" cxnId="{3A316A96-1EF1-4976-8EBB-DB2C84E59FA1}">
      <dgm:prSet/>
      <dgm:spPr/>
      <dgm:t>
        <a:bodyPr/>
        <a:lstStyle/>
        <a:p>
          <a:endParaRPr lang="en-US"/>
        </a:p>
      </dgm:t>
    </dgm:pt>
    <dgm:pt modelId="{955EB65E-3160-4C98-A701-05FE4460720D}">
      <dgm:prSet phldrT="[Text]" phldr="1"/>
      <dgm:spPr/>
      <dgm:t>
        <a:bodyPr/>
        <a:lstStyle/>
        <a:p>
          <a:endParaRPr lang="en-US" dirty="0"/>
        </a:p>
      </dgm:t>
    </dgm:pt>
    <dgm:pt modelId="{F3F449D3-2B81-4072-BE00-FDDD4CFC40C3}" type="parTrans" cxnId="{08A7D69F-AE1B-4030-BCDA-5BC9220C4033}">
      <dgm:prSet/>
      <dgm:spPr/>
      <dgm:t>
        <a:bodyPr/>
        <a:lstStyle/>
        <a:p>
          <a:endParaRPr lang="en-US"/>
        </a:p>
      </dgm:t>
    </dgm:pt>
    <dgm:pt modelId="{7067CE91-6212-440E-8565-8403C23AD910}" type="sibTrans" cxnId="{08A7D69F-AE1B-4030-BCDA-5BC9220C4033}">
      <dgm:prSet/>
      <dgm:spPr/>
      <dgm:t>
        <a:bodyPr/>
        <a:lstStyle/>
        <a:p>
          <a:endParaRPr lang="en-US"/>
        </a:p>
      </dgm:t>
    </dgm:pt>
    <dgm:pt modelId="{D9304298-58F7-473D-A52D-D56CF5151525}" type="pres">
      <dgm:prSet presAssocID="{F92FB0BD-9D94-4919-857A-B4B5EF08B44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C39094D-AEE2-4DAC-80FC-DC23C4FB425E}" type="pres">
      <dgm:prSet presAssocID="{547D7429-4B37-4B86-9A87-610C1CA7670B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726BFA3D-362E-497C-B591-5E3EC265E1CB}" type="pres">
      <dgm:prSet presAssocID="{F1CF556A-93F3-4E1D-B5B0-953BA7495A65}" presName="Accent1" presStyleCnt="0"/>
      <dgm:spPr/>
    </dgm:pt>
    <dgm:pt modelId="{A3165537-744B-4A2D-8945-44397098E9C1}" type="pres">
      <dgm:prSet presAssocID="{F1CF556A-93F3-4E1D-B5B0-953BA7495A65}" presName="Accent" presStyleLbl="bgShp" presStyleIdx="0" presStyleCnt="6"/>
      <dgm:spPr/>
    </dgm:pt>
    <dgm:pt modelId="{73CD6BE5-F4F5-4602-B549-0F2961D55D0A}" type="pres">
      <dgm:prSet presAssocID="{F1CF556A-93F3-4E1D-B5B0-953BA7495A6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5BD1E-32F9-40AA-ABC2-5BFCFD5726B2}" type="pres">
      <dgm:prSet presAssocID="{36019E9F-C64E-4C25-B8FA-FA7C883AD2A8}" presName="Accent2" presStyleCnt="0"/>
      <dgm:spPr/>
    </dgm:pt>
    <dgm:pt modelId="{74E5F751-2EA6-4432-B55D-912272D10727}" type="pres">
      <dgm:prSet presAssocID="{36019E9F-C64E-4C25-B8FA-FA7C883AD2A8}" presName="Accent" presStyleLbl="bgShp" presStyleIdx="1" presStyleCnt="6"/>
      <dgm:spPr/>
    </dgm:pt>
    <dgm:pt modelId="{1E15FBDB-E1D7-4F92-A1B0-31C30314E6F5}" type="pres">
      <dgm:prSet presAssocID="{36019E9F-C64E-4C25-B8FA-FA7C883AD2A8}" presName="Child2" presStyleLbl="node1" presStyleIdx="1" presStyleCnt="6" custLinFactX="17192" custLinFactY="41743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8A566-67B2-46FC-BDA1-EF7C6CF2C58C}" type="pres">
      <dgm:prSet presAssocID="{1D0BF271-4299-4B7A-9988-1F082A6372E2}" presName="Accent3" presStyleCnt="0"/>
      <dgm:spPr/>
    </dgm:pt>
    <dgm:pt modelId="{F8EE5601-F121-412B-A4D6-98E6A35E4AD5}" type="pres">
      <dgm:prSet presAssocID="{1D0BF271-4299-4B7A-9988-1F082A6372E2}" presName="Accent" presStyleLbl="bgShp" presStyleIdx="2" presStyleCnt="6"/>
      <dgm:spPr/>
    </dgm:pt>
    <dgm:pt modelId="{579ACC85-42AD-4465-AF04-52B1FD28DF1B}" type="pres">
      <dgm:prSet presAssocID="{1D0BF271-4299-4B7A-9988-1F082A6372E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B775C-5E93-4F25-99BE-3F77C6EAFDCF}" type="pres">
      <dgm:prSet presAssocID="{D06A7B25-69AF-4BD8-A72D-118659951707}" presName="Accent4" presStyleCnt="0"/>
      <dgm:spPr/>
    </dgm:pt>
    <dgm:pt modelId="{79B0B729-FF3C-458B-9F23-ED9D1F2E2696}" type="pres">
      <dgm:prSet presAssocID="{D06A7B25-69AF-4BD8-A72D-118659951707}" presName="Accent" presStyleLbl="bgShp" presStyleIdx="3" presStyleCnt="6"/>
      <dgm:spPr/>
    </dgm:pt>
    <dgm:pt modelId="{A48FAB5D-8D3B-497B-9DF1-41FEF7174E38}" type="pres">
      <dgm:prSet presAssocID="{D06A7B25-69AF-4BD8-A72D-118659951707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D2364-7D32-4291-9C22-76DB05FE0A0C}" type="pres">
      <dgm:prSet presAssocID="{D71AAAB3-2586-4F43-A062-C01CF1634210}" presName="Accent5" presStyleCnt="0"/>
      <dgm:spPr/>
    </dgm:pt>
    <dgm:pt modelId="{8A879856-C0A8-42E1-AA15-B0A1AB308DE2}" type="pres">
      <dgm:prSet presAssocID="{D71AAAB3-2586-4F43-A062-C01CF1634210}" presName="Accent" presStyleLbl="bgShp" presStyleIdx="4" presStyleCnt="6"/>
      <dgm:spPr/>
    </dgm:pt>
    <dgm:pt modelId="{207F9112-44C8-4A19-B0F8-6DE9D3BD00BF}" type="pres">
      <dgm:prSet presAssocID="{D71AAAB3-2586-4F43-A062-C01CF163421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7C4D2-E56D-4FE6-8530-AABF4C7F60BF}" type="pres">
      <dgm:prSet presAssocID="{955EB65E-3160-4C98-A701-05FE4460720D}" presName="Accent6" presStyleCnt="0"/>
      <dgm:spPr/>
    </dgm:pt>
    <dgm:pt modelId="{687BE1C6-22BB-455D-A285-FCE79CD0452B}" type="pres">
      <dgm:prSet presAssocID="{955EB65E-3160-4C98-A701-05FE4460720D}" presName="Accent" presStyleLbl="bgShp" presStyleIdx="5" presStyleCnt="6"/>
      <dgm:spPr/>
    </dgm:pt>
    <dgm:pt modelId="{7E826322-7C6A-4201-9496-2FD726505110}" type="pres">
      <dgm:prSet presAssocID="{955EB65E-3160-4C98-A701-05FE4460720D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DA8A68-BBF3-4A99-BD81-7682B325A440}" type="presOf" srcId="{F92FB0BD-9D94-4919-857A-B4B5EF08B44E}" destId="{D9304298-58F7-473D-A52D-D56CF5151525}" srcOrd="0" destOrd="0" presId="urn:microsoft.com/office/officeart/2011/layout/HexagonRadial"/>
    <dgm:cxn modelId="{88A5ED66-2E17-4BFA-AD54-A648F66B6970}" srcId="{547D7429-4B37-4B86-9A87-610C1CA7670B}" destId="{F1CF556A-93F3-4E1D-B5B0-953BA7495A65}" srcOrd="0" destOrd="0" parTransId="{04191A99-42D8-4BB7-A398-38DDAFA44B9C}" sibTransId="{8402FDAF-0869-45A6-89C1-1DE2EDBFC47F}"/>
    <dgm:cxn modelId="{5496B5A6-94F2-4DED-9C81-8180395EBBF9}" srcId="{F92FB0BD-9D94-4919-857A-B4B5EF08B44E}" destId="{547D7429-4B37-4B86-9A87-610C1CA7670B}" srcOrd="0" destOrd="0" parTransId="{A92C3DF3-3F42-4BF3-AAD5-FB2D675ADB7B}" sibTransId="{317B77A8-C409-4037-9BE1-FF8BD9EAFE97}"/>
    <dgm:cxn modelId="{77B1F612-8F21-4C94-B9F1-3F5D8E16CF6D}" type="presOf" srcId="{D71AAAB3-2586-4F43-A062-C01CF1634210}" destId="{207F9112-44C8-4A19-B0F8-6DE9D3BD00BF}" srcOrd="0" destOrd="0" presId="urn:microsoft.com/office/officeart/2011/layout/HexagonRadial"/>
    <dgm:cxn modelId="{2E4988F1-CDF8-4FD1-9A6E-444A1EAEC151}" type="presOf" srcId="{36019E9F-C64E-4C25-B8FA-FA7C883AD2A8}" destId="{1E15FBDB-E1D7-4F92-A1B0-31C30314E6F5}" srcOrd="0" destOrd="0" presId="urn:microsoft.com/office/officeart/2011/layout/HexagonRadial"/>
    <dgm:cxn modelId="{A57FC294-BD2C-47B1-B33E-0DFC44856842}" type="presOf" srcId="{D06A7B25-69AF-4BD8-A72D-118659951707}" destId="{A48FAB5D-8D3B-497B-9DF1-41FEF7174E38}" srcOrd="0" destOrd="0" presId="urn:microsoft.com/office/officeart/2011/layout/HexagonRadial"/>
    <dgm:cxn modelId="{F4D0FB4C-804C-4974-9AE9-6D6F9C472479}" type="presOf" srcId="{F1CF556A-93F3-4E1D-B5B0-953BA7495A65}" destId="{73CD6BE5-F4F5-4602-B549-0F2961D55D0A}" srcOrd="0" destOrd="0" presId="urn:microsoft.com/office/officeart/2011/layout/HexagonRadial"/>
    <dgm:cxn modelId="{9C6C3ECA-D00A-429E-BD80-6F230D6494A1}" srcId="{547D7429-4B37-4B86-9A87-610C1CA7670B}" destId="{1D0BF271-4299-4B7A-9988-1F082A6372E2}" srcOrd="2" destOrd="0" parTransId="{C3062A21-B47E-42C2-BBAF-F4B04078BAEE}" sibTransId="{5104CF54-7211-49D9-B3E4-FFF9E69C402C}"/>
    <dgm:cxn modelId="{1BD6AB9F-DDEE-4FD6-B8B2-B36EA0A30866}" type="presOf" srcId="{547D7429-4B37-4B86-9A87-610C1CA7670B}" destId="{8C39094D-AEE2-4DAC-80FC-DC23C4FB425E}" srcOrd="0" destOrd="0" presId="urn:microsoft.com/office/officeart/2011/layout/HexagonRadial"/>
    <dgm:cxn modelId="{9E4F52AA-5A66-435A-B036-B0EB0C926C17}" srcId="{547D7429-4B37-4B86-9A87-610C1CA7670B}" destId="{D06A7B25-69AF-4BD8-A72D-118659951707}" srcOrd="3" destOrd="0" parTransId="{767DA664-12CB-4A00-9EE4-96D2D6C82C37}" sibTransId="{ECCFF1BB-7552-4214-9860-0524F87B97D9}"/>
    <dgm:cxn modelId="{018725EF-D4D1-4A9C-A1D7-1EFF3918B27E}" srcId="{547D7429-4B37-4B86-9A87-610C1CA7670B}" destId="{36019E9F-C64E-4C25-B8FA-FA7C883AD2A8}" srcOrd="1" destOrd="0" parTransId="{728877BD-4515-420F-89DF-77431B23C19B}" sibTransId="{128A7FD8-E7D8-4D09-838E-D2881977A863}"/>
    <dgm:cxn modelId="{AB9A50A4-4C5C-4B98-93F4-161EC157508B}" type="presOf" srcId="{1D0BF271-4299-4B7A-9988-1F082A6372E2}" destId="{579ACC85-42AD-4465-AF04-52B1FD28DF1B}" srcOrd="0" destOrd="0" presId="urn:microsoft.com/office/officeart/2011/layout/HexagonRadial"/>
    <dgm:cxn modelId="{08A7D69F-AE1B-4030-BCDA-5BC9220C4033}" srcId="{547D7429-4B37-4B86-9A87-610C1CA7670B}" destId="{955EB65E-3160-4C98-A701-05FE4460720D}" srcOrd="5" destOrd="0" parTransId="{F3F449D3-2B81-4072-BE00-FDDD4CFC40C3}" sibTransId="{7067CE91-6212-440E-8565-8403C23AD910}"/>
    <dgm:cxn modelId="{2EC9842C-0ABA-4E88-826C-9EDBEBB796E1}" type="presOf" srcId="{955EB65E-3160-4C98-A701-05FE4460720D}" destId="{7E826322-7C6A-4201-9496-2FD726505110}" srcOrd="0" destOrd="0" presId="urn:microsoft.com/office/officeart/2011/layout/HexagonRadial"/>
    <dgm:cxn modelId="{3A316A96-1EF1-4976-8EBB-DB2C84E59FA1}" srcId="{547D7429-4B37-4B86-9A87-610C1CA7670B}" destId="{D71AAAB3-2586-4F43-A062-C01CF1634210}" srcOrd="4" destOrd="0" parTransId="{D98232CA-5BF0-49BD-B57C-E48075C6E35A}" sibTransId="{BF44E0B7-2FCD-4967-8BA0-6C3A4F13B740}"/>
    <dgm:cxn modelId="{2701F1B4-F05C-49A7-B3EA-C1585B5DB149}" type="presParOf" srcId="{D9304298-58F7-473D-A52D-D56CF5151525}" destId="{8C39094D-AEE2-4DAC-80FC-DC23C4FB425E}" srcOrd="0" destOrd="0" presId="urn:microsoft.com/office/officeart/2011/layout/HexagonRadial"/>
    <dgm:cxn modelId="{8B3C885F-87A5-4808-AD0F-09690F3B0489}" type="presParOf" srcId="{D9304298-58F7-473D-A52D-D56CF5151525}" destId="{726BFA3D-362E-497C-B591-5E3EC265E1CB}" srcOrd="1" destOrd="0" presId="urn:microsoft.com/office/officeart/2011/layout/HexagonRadial"/>
    <dgm:cxn modelId="{B7CF974F-50F6-4F65-BE37-B130D2BC127C}" type="presParOf" srcId="{726BFA3D-362E-497C-B591-5E3EC265E1CB}" destId="{A3165537-744B-4A2D-8945-44397098E9C1}" srcOrd="0" destOrd="0" presId="urn:microsoft.com/office/officeart/2011/layout/HexagonRadial"/>
    <dgm:cxn modelId="{EA265A93-CB07-4757-A2B0-7C3508236158}" type="presParOf" srcId="{D9304298-58F7-473D-A52D-D56CF5151525}" destId="{73CD6BE5-F4F5-4602-B549-0F2961D55D0A}" srcOrd="2" destOrd="0" presId="urn:microsoft.com/office/officeart/2011/layout/HexagonRadial"/>
    <dgm:cxn modelId="{ACF8E93E-0798-43C1-915E-F655BE204B1E}" type="presParOf" srcId="{D9304298-58F7-473D-A52D-D56CF5151525}" destId="{FC75BD1E-32F9-40AA-ABC2-5BFCFD5726B2}" srcOrd="3" destOrd="0" presId="urn:microsoft.com/office/officeart/2011/layout/HexagonRadial"/>
    <dgm:cxn modelId="{10EC25A0-88F6-4082-AA58-2461E208E00E}" type="presParOf" srcId="{FC75BD1E-32F9-40AA-ABC2-5BFCFD5726B2}" destId="{74E5F751-2EA6-4432-B55D-912272D10727}" srcOrd="0" destOrd="0" presId="urn:microsoft.com/office/officeart/2011/layout/HexagonRadial"/>
    <dgm:cxn modelId="{24591057-A338-40A7-BA76-3A603A905B93}" type="presParOf" srcId="{D9304298-58F7-473D-A52D-D56CF5151525}" destId="{1E15FBDB-E1D7-4F92-A1B0-31C30314E6F5}" srcOrd="4" destOrd="0" presId="urn:microsoft.com/office/officeart/2011/layout/HexagonRadial"/>
    <dgm:cxn modelId="{39D707C0-0564-49A7-951E-EB3F1C5E1A83}" type="presParOf" srcId="{D9304298-58F7-473D-A52D-D56CF5151525}" destId="{05B8A566-67B2-46FC-BDA1-EF7C6CF2C58C}" srcOrd="5" destOrd="0" presId="urn:microsoft.com/office/officeart/2011/layout/HexagonRadial"/>
    <dgm:cxn modelId="{064FE680-7EC4-4292-8142-1F11FEF2FDFA}" type="presParOf" srcId="{05B8A566-67B2-46FC-BDA1-EF7C6CF2C58C}" destId="{F8EE5601-F121-412B-A4D6-98E6A35E4AD5}" srcOrd="0" destOrd="0" presId="urn:microsoft.com/office/officeart/2011/layout/HexagonRadial"/>
    <dgm:cxn modelId="{48E1575E-D8FC-470B-9C61-85C23644D9E1}" type="presParOf" srcId="{D9304298-58F7-473D-A52D-D56CF5151525}" destId="{579ACC85-42AD-4465-AF04-52B1FD28DF1B}" srcOrd="6" destOrd="0" presId="urn:microsoft.com/office/officeart/2011/layout/HexagonRadial"/>
    <dgm:cxn modelId="{05F027F8-0E0B-4B83-9D7F-67ECB946D67D}" type="presParOf" srcId="{D9304298-58F7-473D-A52D-D56CF5151525}" destId="{164B775C-5E93-4F25-99BE-3F77C6EAFDCF}" srcOrd="7" destOrd="0" presId="urn:microsoft.com/office/officeart/2011/layout/HexagonRadial"/>
    <dgm:cxn modelId="{5F6A566D-8C81-4AA6-8AF8-B0A31E004439}" type="presParOf" srcId="{164B775C-5E93-4F25-99BE-3F77C6EAFDCF}" destId="{79B0B729-FF3C-458B-9F23-ED9D1F2E2696}" srcOrd="0" destOrd="0" presId="urn:microsoft.com/office/officeart/2011/layout/HexagonRadial"/>
    <dgm:cxn modelId="{B505EFD8-2753-4775-92F4-DAD8C4A3A48E}" type="presParOf" srcId="{D9304298-58F7-473D-A52D-D56CF5151525}" destId="{A48FAB5D-8D3B-497B-9DF1-41FEF7174E38}" srcOrd="8" destOrd="0" presId="urn:microsoft.com/office/officeart/2011/layout/HexagonRadial"/>
    <dgm:cxn modelId="{A02B1899-1AD3-4AED-A719-68002EDBF904}" type="presParOf" srcId="{D9304298-58F7-473D-A52D-D56CF5151525}" destId="{886D2364-7D32-4291-9C22-76DB05FE0A0C}" srcOrd="9" destOrd="0" presId="urn:microsoft.com/office/officeart/2011/layout/HexagonRadial"/>
    <dgm:cxn modelId="{0B599802-20DE-4138-B0EA-9549BED5ABFA}" type="presParOf" srcId="{886D2364-7D32-4291-9C22-76DB05FE0A0C}" destId="{8A879856-C0A8-42E1-AA15-B0A1AB308DE2}" srcOrd="0" destOrd="0" presId="urn:microsoft.com/office/officeart/2011/layout/HexagonRadial"/>
    <dgm:cxn modelId="{5355EAEE-2954-41A2-8418-F8ED569CD1CD}" type="presParOf" srcId="{D9304298-58F7-473D-A52D-D56CF5151525}" destId="{207F9112-44C8-4A19-B0F8-6DE9D3BD00BF}" srcOrd="10" destOrd="0" presId="urn:microsoft.com/office/officeart/2011/layout/HexagonRadial"/>
    <dgm:cxn modelId="{644DF9DE-A07F-42E9-A1C2-75988E3B4414}" type="presParOf" srcId="{D9304298-58F7-473D-A52D-D56CF5151525}" destId="{7017C4D2-E56D-4FE6-8530-AABF4C7F60BF}" srcOrd="11" destOrd="0" presId="urn:microsoft.com/office/officeart/2011/layout/HexagonRadial"/>
    <dgm:cxn modelId="{436633F1-2332-42BC-8AB5-E79D3374935B}" type="presParOf" srcId="{7017C4D2-E56D-4FE6-8530-AABF4C7F60BF}" destId="{687BE1C6-22BB-455D-A285-FCE79CD0452B}" srcOrd="0" destOrd="0" presId="urn:microsoft.com/office/officeart/2011/layout/HexagonRadial"/>
    <dgm:cxn modelId="{990B8862-1583-4E9B-9C36-C5C278461C04}" type="presParOf" srcId="{D9304298-58F7-473D-A52D-D56CF5151525}" destId="{7E826322-7C6A-4201-9496-2FD726505110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CCCBE-12F5-4BFF-9CB7-443438587899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1465AA-8B42-42CB-A181-7CBC98A6BB14}">
      <dgm:prSet phldrT="[Text]" custT="1"/>
      <dgm:spPr/>
      <dgm:t>
        <a:bodyPr/>
        <a:lstStyle/>
        <a:p>
          <a:r>
            <a:rPr lang="en-US" sz="1400" dirty="0"/>
            <a:t>Autonomous Supply Chain</a:t>
          </a:r>
        </a:p>
      </dgm:t>
    </dgm:pt>
    <dgm:pt modelId="{2E736C42-D0ED-466C-B394-A91743A625CE}" type="parTrans" cxnId="{3F5072BF-3266-4E26-9ED9-30F2E6362AE6}">
      <dgm:prSet/>
      <dgm:spPr/>
      <dgm:t>
        <a:bodyPr/>
        <a:lstStyle/>
        <a:p>
          <a:endParaRPr lang="en-US"/>
        </a:p>
      </dgm:t>
    </dgm:pt>
    <dgm:pt modelId="{1ED7DA6B-E2E1-4942-926B-1E43AB8005B0}" type="sibTrans" cxnId="{3F5072BF-3266-4E26-9ED9-30F2E6362AE6}">
      <dgm:prSet/>
      <dgm:spPr/>
      <dgm:t>
        <a:bodyPr/>
        <a:lstStyle/>
        <a:p>
          <a:endParaRPr lang="en-US"/>
        </a:p>
      </dgm:t>
    </dgm:pt>
    <dgm:pt modelId="{C7D218E6-81A1-4892-9631-105F3833398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Cognitive Computing</a:t>
          </a:r>
        </a:p>
      </dgm:t>
    </dgm:pt>
    <dgm:pt modelId="{F919F87D-692F-4A23-962B-3D180C2AEB23}" type="parTrans" cxnId="{035BD695-78E6-49B9-A333-C52A5A84E6F1}">
      <dgm:prSet/>
      <dgm:spPr/>
      <dgm:t>
        <a:bodyPr/>
        <a:lstStyle/>
        <a:p>
          <a:endParaRPr lang="en-US"/>
        </a:p>
      </dgm:t>
    </dgm:pt>
    <dgm:pt modelId="{5482EA56-F5CD-4999-B8A7-0D6BB8B9A735}" type="sibTrans" cxnId="{035BD695-78E6-49B9-A333-C52A5A84E6F1}">
      <dgm:prSet/>
      <dgm:spPr/>
      <dgm:t>
        <a:bodyPr/>
        <a:lstStyle/>
        <a:p>
          <a:endParaRPr lang="en-US"/>
        </a:p>
      </dgm:t>
    </dgm:pt>
    <dgm:pt modelId="{963A706C-4496-4949-A38E-8F8730DEE9A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Machine Learning</a:t>
          </a:r>
        </a:p>
      </dgm:t>
    </dgm:pt>
    <dgm:pt modelId="{7B44E5EB-E7A8-449C-B968-BD1F730F9853}" type="parTrans" cxnId="{ABA7F589-D516-4E7F-91FB-F933F30EF031}">
      <dgm:prSet/>
      <dgm:spPr/>
      <dgm:t>
        <a:bodyPr/>
        <a:lstStyle/>
        <a:p>
          <a:endParaRPr lang="en-US"/>
        </a:p>
      </dgm:t>
    </dgm:pt>
    <dgm:pt modelId="{8014F27A-D48A-45D6-B280-0019208A97E3}" type="sibTrans" cxnId="{ABA7F589-D516-4E7F-91FB-F933F30EF031}">
      <dgm:prSet/>
      <dgm:spPr/>
      <dgm:t>
        <a:bodyPr/>
        <a:lstStyle/>
        <a:p>
          <a:endParaRPr lang="en-US"/>
        </a:p>
      </dgm:t>
    </dgm:pt>
    <dgm:pt modelId="{258B94B1-2EBE-4A2C-98A1-417D1257125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Text Mining and Pattern Recognition</a:t>
          </a:r>
        </a:p>
      </dgm:t>
    </dgm:pt>
    <dgm:pt modelId="{54A2FC00-7EC9-479A-AF48-9B3366CF310B}" type="parTrans" cxnId="{56C8D64B-253A-41C1-8599-F0A8B34E1235}">
      <dgm:prSet/>
      <dgm:spPr/>
      <dgm:t>
        <a:bodyPr/>
        <a:lstStyle/>
        <a:p>
          <a:endParaRPr lang="en-US"/>
        </a:p>
      </dgm:t>
    </dgm:pt>
    <dgm:pt modelId="{8AA60253-9E55-4ECD-85D1-5905048099E8}" type="sibTrans" cxnId="{56C8D64B-253A-41C1-8599-F0A8B34E1235}">
      <dgm:prSet/>
      <dgm:spPr/>
      <dgm:t>
        <a:bodyPr/>
        <a:lstStyle/>
        <a:p>
          <a:endParaRPr lang="en-US"/>
        </a:p>
      </dgm:t>
    </dgm:pt>
    <dgm:pt modelId="{53F0C8D0-6A34-4960-8B25-9A154418C0F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Predictive and Prescriptive Analytics</a:t>
          </a:r>
        </a:p>
      </dgm:t>
    </dgm:pt>
    <dgm:pt modelId="{49AE1918-8B9C-4D02-BB31-79624C7CB009}" type="parTrans" cxnId="{0F6039AD-6A2A-422D-9602-FBA79C8E5E21}">
      <dgm:prSet/>
      <dgm:spPr/>
      <dgm:t>
        <a:bodyPr/>
        <a:lstStyle/>
        <a:p>
          <a:endParaRPr lang="en-US"/>
        </a:p>
      </dgm:t>
    </dgm:pt>
    <dgm:pt modelId="{E90D7C41-6B28-4316-ADC5-A49DF17C99B8}" type="sibTrans" cxnId="{0F6039AD-6A2A-422D-9602-FBA79C8E5E21}">
      <dgm:prSet/>
      <dgm:spPr/>
      <dgm:t>
        <a:bodyPr/>
        <a:lstStyle/>
        <a:p>
          <a:endParaRPr lang="en-US"/>
        </a:p>
      </dgm:t>
    </dgm:pt>
    <dgm:pt modelId="{EBD22B14-2921-49DD-BCE4-871581FA67D1}" type="pres">
      <dgm:prSet presAssocID="{E74CCCBE-12F5-4BFF-9CB7-44343858789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BB0DF5-72CD-49CB-8B56-245BFCD2F807}" type="pres">
      <dgm:prSet presAssocID="{E74CCCBE-12F5-4BFF-9CB7-443438587899}" presName="comp1" presStyleCnt="0"/>
      <dgm:spPr/>
    </dgm:pt>
    <dgm:pt modelId="{7BE8D12B-3E8F-4756-8004-EA375B838377}" type="pres">
      <dgm:prSet presAssocID="{E74CCCBE-12F5-4BFF-9CB7-443438587899}" presName="circle1" presStyleLbl="node1" presStyleIdx="0" presStyleCnt="5"/>
      <dgm:spPr/>
      <dgm:t>
        <a:bodyPr/>
        <a:lstStyle/>
        <a:p>
          <a:endParaRPr lang="en-US"/>
        </a:p>
      </dgm:t>
    </dgm:pt>
    <dgm:pt modelId="{716FA65F-B6DA-4870-99DE-A4481D533A8B}" type="pres">
      <dgm:prSet presAssocID="{E74CCCBE-12F5-4BFF-9CB7-443438587899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600FC-D044-4084-916A-F1AAF25AE718}" type="pres">
      <dgm:prSet presAssocID="{E74CCCBE-12F5-4BFF-9CB7-443438587899}" presName="comp2" presStyleCnt="0"/>
      <dgm:spPr/>
    </dgm:pt>
    <dgm:pt modelId="{37E87125-0012-47FD-BEF1-58107460ED25}" type="pres">
      <dgm:prSet presAssocID="{E74CCCBE-12F5-4BFF-9CB7-443438587899}" presName="circle2" presStyleLbl="node1" presStyleIdx="1" presStyleCnt="5"/>
      <dgm:spPr/>
      <dgm:t>
        <a:bodyPr/>
        <a:lstStyle/>
        <a:p>
          <a:endParaRPr lang="en-US"/>
        </a:p>
      </dgm:t>
    </dgm:pt>
    <dgm:pt modelId="{D8C93615-D81E-4E97-AB5E-0F74B29D6581}" type="pres">
      <dgm:prSet presAssocID="{E74CCCBE-12F5-4BFF-9CB7-443438587899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600B1-1A89-45B3-86A5-9C62D83D87D7}" type="pres">
      <dgm:prSet presAssocID="{E74CCCBE-12F5-4BFF-9CB7-443438587899}" presName="comp3" presStyleCnt="0"/>
      <dgm:spPr/>
    </dgm:pt>
    <dgm:pt modelId="{7F97CAD1-E806-40C2-AAA2-F464CA9BAA25}" type="pres">
      <dgm:prSet presAssocID="{E74CCCBE-12F5-4BFF-9CB7-443438587899}" presName="circle3" presStyleLbl="node1" presStyleIdx="2" presStyleCnt="5"/>
      <dgm:spPr/>
      <dgm:t>
        <a:bodyPr/>
        <a:lstStyle/>
        <a:p>
          <a:endParaRPr lang="en-US"/>
        </a:p>
      </dgm:t>
    </dgm:pt>
    <dgm:pt modelId="{B46E1594-9617-453C-8A71-8009B080B3CA}" type="pres">
      <dgm:prSet presAssocID="{E74CCCBE-12F5-4BFF-9CB7-443438587899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8DFF3-74A9-478A-AC66-031CEB04B844}" type="pres">
      <dgm:prSet presAssocID="{E74CCCBE-12F5-4BFF-9CB7-443438587899}" presName="comp4" presStyleCnt="0"/>
      <dgm:spPr/>
    </dgm:pt>
    <dgm:pt modelId="{6554806B-C6DB-4A5C-833E-891150367F16}" type="pres">
      <dgm:prSet presAssocID="{E74CCCBE-12F5-4BFF-9CB7-443438587899}" presName="circle4" presStyleLbl="node1" presStyleIdx="3" presStyleCnt="5"/>
      <dgm:spPr/>
      <dgm:t>
        <a:bodyPr/>
        <a:lstStyle/>
        <a:p>
          <a:endParaRPr lang="en-US"/>
        </a:p>
      </dgm:t>
    </dgm:pt>
    <dgm:pt modelId="{3F223EE8-3B02-4CBC-9387-8A4D65668A58}" type="pres">
      <dgm:prSet presAssocID="{E74CCCBE-12F5-4BFF-9CB7-443438587899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1B942-F18D-4460-9FCD-E74F9F9B1364}" type="pres">
      <dgm:prSet presAssocID="{E74CCCBE-12F5-4BFF-9CB7-443438587899}" presName="comp5" presStyleCnt="0"/>
      <dgm:spPr/>
    </dgm:pt>
    <dgm:pt modelId="{F7AF3342-51C6-4285-9BE3-F3B73F7B55EF}" type="pres">
      <dgm:prSet presAssocID="{E74CCCBE-12F5-4BFF-9CB7-443438587899}" presName="circle5" presStyleLbl="node1" presStyleIdx="4" presStyleCnt="5"/>
      <dgm:spPr/>
      <dgm:t>
        <a:bodyPr/>
        <a:lstStyle/>
        <a:p>
          <a:endParaRPr lang="en-US"/>
        </a:p>
      </dgm:t>
    </dgm:pt>
    <dgm:pt modelId="{5FE6E458-26A5-4399-9703-EAD55E885AE0}" type="pres">
      <dgm:prSet presAssocID="{E74CCCBE-12F5-4BFF-9CB7-443438587899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307B4F-771C-46B6-9431-614330E50EF4}" type="presOf" srcId="{963A706C-4496-4949-A38E-8F8730DEE9A7}" destId="{7F97CAD1-E806-40C2-AAA2-F464CA9BAA25}" srcOrd="0" destOrd="0" presId="urn:microsoft.com/office/officeart/2005/8/layout/venn2"/>
    <dgm:cxn modelId="{A238CB67-07C8-45AA-9B31-738C67ADCAD7}" type="presOf" srcId="{258B94B1-2EBE-4A2C-98A1-417D1257125B}" destId="{3F223EE8-3B02-4CBC-9387-8A4D65668A58}" srcOrd="1" destOrd="0" presId="urn:microsoft.com/office/officeart/2005/8/layout/venn2"/>
    <dgm:cxn modelId="{D5A32F4A-8BDF-41BD-9C06-06874D4ADC97}" type="presOf" srcId="{258B94B1-2EBE-4A2C-98A1-417D1257125B}" destId="{6554806B-C6DB-4A5C-833E-891150367F16}" srcOrd="0" destOrd="0" presId="urn:microsoft.com/office/officeart/2005/8/layout/venn2"/>
    <dgm:cxn modelId="{AEEEDB71-A6E8-45E8-B72C-4002F253F768}" type="presOf" srcId="{E74CCCBE-12F5-4BFF-9CB7-443438587899}" destId="{EBD22B14-2921-49DD-BCE4-871581FA67D1}" srcOrd="0" destOrd="0" presId="urn:microsoft.com/office/officeart/2005/8/layout/venn2"/>
    <dgm:cxn modelId="{F612CA74-9CA4-42AF-B323-9B144CC13176}" type="presOf" srcId="{C7D218E6-81A1-4892-9631-105F38333982}" destId="{37E87125-0012-47FD-BEF1-58107460ED25}" srcOrd="0" destOrd="0" presId="urn:microsoft.com/office/officeart/2005/8/layout/venn2"/>
    <dgm:cxn modelId="{56C8D64B-253A-41C1-8599-F0A8B34E1235}" srcId="{E74CCCBE-12F5-4BFF-9CB7-443438587899}" destId="{258B94B1-2EBE-4A2C-98A1-417D1257125B}" srcOrd="3" destOrd="0" parTransId="{54A2FC00-7EC9-479A-AF48-9B3366CF310B}" sibTransId="{8AA60253-9E55-4ECD-85D1-5905048099E8}"/>
    <dgm:cxn modelId="{035BD695-78E6-49B9-A333-C52A5A84E6F1}" srcId="{E74CCCBE-12F5-4BFF-9CB7-443438587899}" destId="{C7D218E6-81A1-4892-9631-105F38333982}" srcOrd="1" destOrd="0" parTransId="{F919F87D-692F-4A23-962B-3D180C2AEB23}" sibTransId="{5482EA56-F5CD-4999-B8A7-0D6BB8B9A735}"/>
    <dgm:cxn modelId="{0F6039AD-6A2A-422D-9602-FBA79C8E5E21}" srcId="{E74CCCBE-12F5-4BFF-9CB7-443438587899}" destId="{53F0C8D0-6A34-4960-8B25-9A154418C0F4}" srcOrd="4" destOrd="0" parTransId="{49AE1918-8B9C-4D02-BB31-79624C7CB009}" sibTransId="{E90D7C41-6B28-4316-ADC5-A49DF17C99B8}"/>
    <dgm:cxn modelId="{ABA7F589-D516-4E7F-91FB-F933F30EF031}" srcId="{E74CCCBE-12F5-4BFF-9CB7-443438587899}" destId="{963A706C-4496-4949-A38E-8F8730DEE9A7}" srcOrd="2" destOrd="0" parTransId="{7B44E5EB-E7A8-449C-B968-BD1F730F9853}" sibTransId="{8014F27A-D48A-45D6-B280-0019208A97E3}"/>
    <dgm:cxn modelId="{DD15A76D-E897-44E4-B8A1-3C1D7983DDD2}" type="presOf" srcId="{53F0C8D0-6A34-4960-8B25-9A154418C0F4}" destId="{5FE6E458-26A5-4399-9703-EAD55E885AE0}" srcOrd="1" destOrd="0" presId="urn:microsoft.com/office/officeart/2005/8/layout/venn2"/>
    <dgm:cxn modelId="{5B690EE9-7A6B-4240-993A-1A1AEE637D73}" type="presOf" srcId="{53F0C8D0-6A34-4960-8B25-9A154418C0F4}" destId="{F7AF3342-51C6-4285-9BE3-F3B73F7B55EF}" srcOrd="0" destOrd="0" presId="urn:microsoft.com/office/officeart/2005/8/layout/venn2"/>
    <dgm:cxn modelId="{9817DAA8-6B58-4DD3-8006-D3D3675A714B}" type="presOf" srcId="{963A706C-4496-4949-A38E-8F8730DEE9A7}" destId="{B46E1594-9617-453C-8A71-8009B080B3CA}" srcOrd="1" destOrd="0" presId="urn:microsoft.com/office/officeart/2005/8/layout/venn2"/>
    <dgm:cxn modelId="{92454DD7-3FC1-40C6-A554-8CE39E55B44F}" type="presOf" srcId="{C61465AA-8B42-42CB-A181-7CBC98A6BB14}" destId="{716FA65F-B6DA-4870-99DE-A4481D533A8B}" srcOrd="1" destOrd="0" presId="urn:microsoft.com/office/officeart/2005/8/layout/venn2"/>
    <dgm:cxn modelId="{3F5072BF-3266-4E26-9ED9-30F2E6362AE6}" srcId="{E74CCCBE-12F5-4BFF-9CB7-443438587899}" destId="{C61465AA-8B42-42CB-A181-7CBC98A6BB14}" srcOrd="0" destOrd="0" parTransId="{2E736C42-D0ED-466C-B394-A91743A625CE}" sibTransId="{1ED7DA6B-E2E1-4942-926B-1E43AB8005B0}"/>
    <dgm:cxn modelId="{791E5DD6-77E9-4ACF-BB47-70B451620BB2}" type="presOf" srcId="{C7D218E6-81A1-4892-9631-105F38333982}" destId="{D8C93615-D81E-4E97-AB5E-0F74B29D6581}" srcOrd="1" destOrd="0" presId="urn:microsoft.com/office/officeart/2005/8/layout/venn2"/>
    <dgm:cxn modelId="{8B250E2D-0988-4153-BBF1-126C45C8372C}" type="presOf" srcId="{C61465AA-8B42-42CB-A181-7CBC98A6BB14}" destId="{7BE8D12B-3E8F-4756-8004-EA375B838377}" srcOrd="0" destOrd="0" presId="urn:microsoft.com/office/officeart/2005/8/layout/venn2"/>
    <dgm:cxn modelId="{638CDB4D-5630-4002-AE64-D72C4AD9A07C}" type="presParOf" srcId="{EBD22B14-2921-49DD-BCE4-871581FA67D1}" destId="{35BB0DF5-72CD-49CB-8B56-245BFCD2F807}" srcOrd="0" destOrd="0" presId="urn:microsoft.com/office/officeart/2005/8/layout/venn2"/>
    <dgm:cxn modelId="{DF3E4FDA-9AE2-4EFC-9222-6759368E5E0E}" type="presParOf" srcId="{35BB0DF5-72CD-49CB-8B56-245BFCD2F807}" destId="{7BE8D12B-3E8F-4756-8004-EA375B838377}" srcOrd="0" destOrd="0" presId="urn:microsoft.com/office/officeart/2005/8/layout/venn2"/>
    <dgm:cxn modelId="{B236F3C5-F7C7-4A57-AB84-64CAF6D07815}" type="presParOf" srcId="{35BB0DF5-72CD-49CB-8B56-245BFCD2F807}" destId="{716FA65F-B6DA-4870-99DE-A4481D533A8B}" srcOrd="1" destOrd="0" presId="urn:microsoft.com/office/officeart/2005/8/layout/venn2"/>
    <dgm:cxn modelId="{A626198F-1B70-492C-AEFB-9297777DCDC4}" type="presParOf" srcId="{EBD22B14-2921-49DD-BCE4-871581FA67D1}" destId="{6BD600FC-D044-4084-916A-F1AAF25AE718}" srcOrd="1" destOrd="0" presId="urn:microsoft.com/office/officeart/2005/8/layout/venn2"/>
    <dgm:cxn modelId="{CB1C35FD-3FBC-4192-A47C-979DABFEEDB5}" type="presParOf" srcId="{6BD600FC-D044-4084-916A-F1AAF25AE718}" destId="{37E87125-0012-47FD-BEF1-58107460ED25}" srcOrd="0" destOrd="0" presId="urn:microsoft.com/office/officeart/2005/8/layout/venn2"/>
    <dgm:cxn modelId="{FFEBD619-5FE9-443C-929E-03D4303A1869}" type="presParOf" srcId="{6BD600FC-D044-4084-916A-F1AAF25AE718}" destId="{D8C93615-D81E-4E97-AB5E-0F74B29D6581}" srcOrd="1" destOrd="0" presId="urn:microsoft.com/office/officeart/2005/8/layout/venn2"/>
    <dgm:cxn modelId="{2460FF57-811F-48BC-81A3-5412C24AEE00}" type="presParOf" srcId="{EBD22B14-2921-49DD-BCE4-871581FA67D1}" destId="{0BD600B1-1A89-45B3-86A5-9C62D83D87D7}" srcOrd="2" destOrd="0" presId="urn:microsoft.com/office/officeart/2005/8/layout/venn2"/>
    <dgm:cxn modelId="{1D658D39-F03D-4D8B-9692-2A46B0159644}" type="presParOf" srcId="{0BD600B1-1A89-45B3-86A5-9C62D83D87D7}" destId="{7F97CAD1-E806-40C2-AAA2-F464CA9BAA25}" srcOrd="0" destOrd="0" presId="urn:microsoft.com/office/officeart/2005/8/layout/venn2"/>
    <dgm:cxn modelId="{FA1708E8-F3C5-439C-B285-C5B0734F7DE3}" type="presParOf" srcId="{0BD600B1-1A89-45B3-86A5-9C62D83D87D7}" destId="{B46E1594-9617-453C-8A71-8009B080B3CA}" srcOrd="1" destOrd="0" presId="urn:microsoft.com/office/officeart/2005/8/layout/venn2"/>
    <dgm:cxn modelId="{688CDFDA-1F62-400F-9378-291F5A2194CA}" type="presParOf" srcId="{EBD22B14-2921-49DD-BCE4-871581FA67D1}" destId="{A768DFF3-74A9-478A-AC66-031CEB04B844}" srcOrd="3" destOrd="0" presId="urn:microsoft.com/office/officeart/2005/8/layout/venn2"/>
    <dgm:cxn modelId="{451AA49B-1CC0-4DBA-ABAB-3BBA13566093}" type="presParOf" srcId="{A768DFF3-74A9-478A-AC66-031CEB04B844}" destId="{6554806B-C6DB-4A5C-833E-891150367F16}" srcOrd="0" destOrd="0" presId="urn:microsoft.com/office/officeart/2005/8/layout/venn2"/>
    <dgm:cxn modelId="{46B7A728-302F-4A90-9027-90C5A7DB47F7}" type="presParOf" srcId="{A768DFF3-74A9-478A-AC66-031CEB04B844}" destId="{3F223EE8-3B02-4CBC-9387-8A4D65668A58}" srcOrd="1" destOrd="0" presId="urn:microsoft.com/office/officeart/2005/8/layout/venn2"/>
    <dgm:cxn modelId="{8E604E39-E89B-4620-985C-3BE3852AC5E7}" type="presParOf" srcId="{EBD22B14-2921-49DD-BCE4-871581FA67D1}" destId="{EE21B942-F18D-4460-9FCD-E74F9F9B1364}" srcOrd="4" destOrd="0" presId="urn:microsoft.com/office/officeart/2005/8/layout/venn2"/>
    <dgm:cxn modelId="{4F07655C-CEC7-4594-923A-78CBF1D061A6}" type="presParOf" srcId="{EE21B942-F18D-4460-9FCD-E74F9F9B1364}" destId="{F7AF3342-51C6-4285-9BE3-F3B73F7B55EF}" srcOrd="0" destOrd="0" presId="urn:microsoft.com/office/officeart/2005/8/layout/venn2"/>
    <dgm:cxn modelId="{11C8CA7F-C3D6-46AA-B0EC-560A96F9CAFF}" type="presParOf" srcId="{EE21B942-F18D-4460-9FCD-E74F9F9B1364}" destId="{5FE6E458-26A5-4399-9703-EAD55E885AE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FEB490-D98C-4786-B2E7-AD1108EB5637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06C48D-A636-4BDF-91A4-A293B5FE6C70}">
      <dgm:prSet phldrT="[Text]"/>
      <dgm:spPr/>
      <dgm:t>
        <a:bodyPr/>
        <a:lstStyle/>
        <a:p>
          <a:r>
            <a:rPr lang="en-US" dirty="0"/>
            <a:t>Business Network A</a:t>
          </a:r>
        </a:p>
      </dgm:t>
    </dgm:pt>
    <dgm:pt modelId="{EFF58CBB-242E-4165-85FE-83501A6B63DA}" type="parTrans" cxnId="{4EF31939-21D8-4134-BD7D-AF220EB9681C}">
      <dgm:prSet/>
      <dgm:spPr/>
      <dgm:t>
        <a:bodyPr/>
        <a:lstStyle/>
        <a:p>
          <a:endParaRPr lang="en-US"/>
        </a:p>
      </dgm:t>
    </dgm:pt>
    <dgm:pt modelId="{EF6FACE5-3D7D-4C1B-A86F-C5E809A1C4B7}" type="sibTrans" cxnId="{4EF31939-21D8-4134-BD7D-AF220EB9681C}">
      <dgm:prSet/>
      <dgm:spPr/>
      <dgm:t>
        <a:bodyPr/>
        <a:lstStyle/>
        <a:p>
          <a:endParaRPr lang="en-US"/>
        </a:p>
      </dgm:t>
    </dgm:pt>
    <dgm:pt modelId="{0AA7BF58-E864-4F9E-B846-4720ECC0EC1F}">
      <dgm:prSet phldrT="[Text]" custT="1"/>
      <dgm:spPr/>
      <dgm:t>
        <a:bodyPr/>
        <a:lstStyle/>
        <a:p>
          <a:r>
            <a:rPr lang="en-US" sz="1800" dirty="0"/>
            <a:t>Company</a:t>
          </a:r>
          <a:r>
            <a:rPr lang="en-US" sz="2400" dirty="0"/>
            <a:t> A</a:t>
          </a:r>
        </a:p>
      </dgm:t>
    </dgm:pt>
    <dgm:pt modelId="{DFEAAAA6-8C84-4D5B-96BF-8423A6D35755}" type="parTrans" cxnId="{88E445C4-66CF-4B02-86BB-5155731B3F45}">
      <dgm:prSet/>
      <dgm:spPr/>
      <dgm:t>
        <a:bodyPr/>
        <a:lstStyle/>
        <a:p>
          <a:endParaRPr lang="en-US"/>
        </a:p>
      </dgm:t>
    </dgm:pt>
    <dgm:pt modelId="{0DE9B8BE-A5D2-48CA-A945-F3F552A48FC4}" type="sibTrans" cxnId="{88E445C4-66CF-4B02-86BB-5155731B3F45}">
      <dgm:prSet/>
      <dgm:spPr/>
      <dgm:t>
        <a:bodyPr/>
        <a:lstStyle/>
        <a:p>
          <a:endParaRPr lang="en-US"/>
        </a:p>
      </dgm:t>
    </dgm:pt>
    <dgm:pt modelId="{063ACF7E-B3E4-4C35-925E-DE7655F4D3BF}">
      <dgm:prSet phldrT="[Text]" custT="1"/>
      <dgm:spPr/>
      <dgm:t>
        <a:bodyPr/>
        <a:lstStyle/>
        <a:p>
          <a:r>
            <a:rPr lang="en-US" sz="1800" dirty="0"/>
            <a:t>Company</a:t>
          </a:r>
          <a:r>
            <a:rPr lang="en-US" sz="2400" dirty="0"/>
            <a:t> B</a:t>
          </a:r>
        </a:p>
      </dgm:t>
    </dgm:pt>
    <dgm:pt modelId="{F160E633-6F27-4EAD-8888-5E191AAE3119}" type="parTrans" cxnId="{54EEF1E8-B904-4BF6-A400-F91A426BF81E}">
      <dgm:prSet/>
      <dgm:spPr/>
      <dgm:t>
        <a:bodyPr/>
        <a:lstStyle/>
        <a:p>
          <a:endParaRPr lang="en-US"/>
        </a:p>
      </dgm:t>
    </dgm:pt>
    <dgm:pt modelId="{8286E6F2-B30C-4919-A37B-1BB47CAD846A}" type="sibTrans" cxnId="{54EEF1E8-B904-4BF6-A400-F91A426BF81E}">
      <dgm:prSet/>
      <dgm:spPr/>
      <dgm:t>
        <a:bodyPr/>
        <a:lstStyle/>
        <a:p>
          <a:endParaRPr lang="en-US"/>
        </a:p>
      </dgm:t>
    </dgm:pt>
    <dgm:pt modelId="{1F8C5796-D8A5-4ED5-9163-271258167661}">
      <dgm:prSet phldrT="[Text]"/>
      <dgm:spPr/>
      <dgm:t>
        <a:bodyPr/>
        <a:lstStyle/>
        <a:p>
          <a:r>
            <a:rPr lang="en-US" dirty="0"/>
            <a:t>Business Network B</a:t>
          </a:r>
        </a:p>
      </dgm:t>
    </dgm:pt>
    <dgm:pt modelId="{7A629A60-1BAF-48A6-A74A-66F531FF62C0}" type="parTrans" cxnId="{7D18BB69-B6BB-4060-8849-6348B735727E}">
      <dgm:prSet/>
      <dgm:spPr/>
      <dgm:t>
        <a:bodyPr/>
        <a:lstStyle/>
        <a:p>
          <a:endParaRPr lang="en-US"/>
        </a:p>
      </dgm:t>
    </dgm:pt>
    <dgm:pt modelId="{6668FECB-13A5-4E4B-AC68-2F4E05389EC2}" type="sibTrans" cxnId="{7D18BB69-B6BB-4060-8849-6348B735727E}">
      <dgm:prSet/>
      <dgm:spPr/>
      <dgm:t>
        <a:bodyPr/>
        <a:lstStyle/>
        <a:p>
          <a:endParaRPr lang="en-US"/>
        </a:p>
      </dgm:t>
    </dgm:pt>
    <dgm:pt modelId="{E5379AD4-18FA-457E-BA95-BEEED7D1E046}">
      <dgm:prSet phldrT="[Text]" custT="1"/>
      <dgm:spPr/>
      <dgm:t>
        <a:bodyPr/>
        <a:lstStyle/>
        <a:p>
          <a:r>
            <a:rPr lang="en-US" sz="1800" dirty="0"/>
            <a:t>Company</a:t>
          </a:r>
          <a:r>
            <a:rPr lang="en-US" sz="2400" dirty="0"/>
            <a:t> C</a:t>
          </a:r>
        </a:p>
      </dgm:t>
    </dgm:pt>
    <dgm:pt modelId="{8F3D00A8-24B3-4C04-8DAB-4AA2A04F894A}" type="parTrans" cxnId="{EE1AEACF-E158-4E10-87AD-2062840E3117}">
      <dgm:prSet/>
      <dgm:spPr/>
      <dgm:t>
        <a:bodyPr/>
        <a:lstStyle/>
        <a:p>
          <a:endParaRPr lang="en-US"/>
        </a:p>
      </dgm:t>
    </dgm:pt>
    <dgm:pt modelId="{6CD65BAD-9CA4-405C-8037-8C5E1F5D45FA}" type="sibTrans" cxnId="{EE1AEACF-E158-4E10-87AD-2062840E3117}">
      <dgm:prSet/>
      <dgm:spPr/>
      <dgm:t>
        <a:bodyPr/>
        <a:lstStyle/>
        <a:p>
          <a:endParaRPr lang="en-US"/>
        </a:p>
      </dgm:t>
    </dgm:pt>
    <dgm:pt modelId="{566A3233-20DC-4154-BA2F-BA852727453A}">
      <dgm:prSet phldrT="[Text]" custT="1"/>
      <dgm:spPr/>
      <dgm:t>
        <a:bodyPr/>
        <a:lstStyle/>
        <a:p>
          <a:r>
            <a:rPr lang="en-US" sz="2000" dirty="0"/>
            <a:t>Company</a:t>
          </a:r>
          <a:r>
            <a:rPr lang="en-US" sz="2400" dirty="0"/>
            <a:t> D</a:t>
          </a:r>
        </a:p>
      </dgm:t>
    </dgm:pt>
    <dgm:pt modelId="{9CA52741-92E9-4DFB-827F-BAB4E01B5CA7}" type="parTrans" cxnId="{E3729B6B-AF6C-42BA-9C73-7D8F979FC421}">
      <dgm:prSet/>
      <dgm:spPr/>
      <dgm:t>
        <a:bodyPr/>
        <a:lstStyle/>
        <a:p>
          <a:endParaRPr lang="en-US"/>
        </a:p>
      </dgm:t>
    </dgm:pt>
    <dgm:pt modelId="{E74F0216-427F-4235-A0F0-98253D1AF87B}" type="sibTrans" cxnId="{E3729B6B-AF6C-42BA-9C73-7D8F979FC421}">
      <dgm:prSet/>
      <dgm:spPr/>
      <dgm:t>
        <a:bodyPr/>
        <a:lstStyle/>
        <a:p>
          <a:endParaRPr lang="en-US"/>
        </a:p>
      </dgm:t>
    </dgm:pt>
    <dgm:pt modelId="{370FD886-76D4-4831-AA4D-61047ACC423D}" type="pres">
      <dgm:prSet presAssocID="{14FEB490-D98C-4786-B2E7-AD1108EB5637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4DF55CBE-1DD0-488D-A2CD-F6832966FDAF}" type="pres">
      <dgm:prSet presAssocID="{AD06C48D-A636-4BDF-91A4-A293B5FE6C70}" presName="parComposite" presStyleCnt="0"/>
      <dgm:spPr/>
    </dgm:pt>
    <dgm:pt modelId="{EB502A7F-FE6C-40BA-A081-BC67B04B0AC7}" type="pres">
      <dgm:prSet presAssocID="{AD06C48D-A636-4BDF-91A4-A293B5FE6C70}" presName="parBigCircle" presStyleLbl="node0" presStyleIdx="0" presStyleCnt="2"/>
      <dgm:spPr/>
    </dgm:pt>
    <dgm:pt modelId="{C8860563-0492-42E0-9DCD-DE66A41AFD0C}" type="pres">
      <dgm:prSet presAssocID="{AD06C48D-A636-4BDF-91A4-A293B5FE6C70}" presName="parTx" presStyleLbl="revTx" presStyleIdx="0" presStyleCnt="10"/>
      <dgm:spPr/>
      <dgm:t>
        <a:bodyPr/>
        <a:lstStyle/>
        <a:p>
          <a:endParaRPr lang="en-US"/>
        </a:p>
      </dgm:t>
    </dgm:pt>
    <dgm:pt modelId="{27C3E2FC-AA3E-4E26-B1AE-9F39E7AAF0DA}" type="pres">
      <dgm:prSet presAssocID="{AD06C48D-A636-4BDF-91A4-A293B5FE6C70}" presName="bSpace" presStyleCnt="0"/>
      <dgm:spPr/>
    </dgm:pt>
    <dgm:pt modelId="{4BC6A7A3-9453-4E8F-8263-85B34370DCD0}" type="pres">
      <dgm:prSet presAssocID="{AD06C48D-A636-4BDF-91A4-A293B5FE6C70}" presName="parBackupNorm" presStyleCnt="0"/>
      <dgm:spPr/>
    </dgm:pt>
    <dgm:pt modelId="{BF00AA1A-6EF4-468E-9D69-A4220EA14957}" type="pres">
      <dgm:prSet presAssocID="{EF6FACE5-3D7D-4C1B-A86F-C5E809A1C4B7}" presName="parSpace" presStyleCnt="0"/>
      <dgm:spPr/>
    </dgm:pt>
    <dgm:pt modelId="{ADAD6153-1C7A-4E92-BD8E-72E93EB7D4FA}" type="pres">
      <dgm:prSet presAssocID="{0AA7BF58-E864-4F9E-B846-4720ECC0EC1F}" presName="desBackupLeftNorm" presStyleCnt="0"/>
      <dgm:spPr/>
    </dgm:pt>
    <dgm:pt modelId="{AD2CA2E6-4C90-4406-8F01-5EC13E377768}" type="pres">
      <dgm:prSet presAssocID="{0AA7BF58-E864-4F9E-B846-4720ECC0EC1F}" presName="desComposite" presStyleCnt="0"/>
      <dgm:spPr/>
    </dgm:pt>
    <dgm:pt modelId="{A2306516-0E32-4E7C-8F4F-D4D21CCF97F7}" type="pres">
      <dgm:prSet presAssocID="{0AA7BF58-E864-4F9E-B846-4720ECC0EC1F}" presName="desCircle" presStyleLbl="node1" presStyleIdx="0" presStyleCnt="4"/>
      <dgm:spPr/>
    </dgm:pt>
    <dgm:pt modelId="{C39F38D6-2F80-421F-84E0-AE789ED5550D}" type="pres">
      <dgm:prSet presAssocID="{0AA7BF58-E864-4F9E-B846-4720ECC0EC1F}" presName="chTx" presStyleLbl="revTx" presStyleIdx="1" presStyleCnt="10"/>
      <dgm:spPr/>
      <dgm:t>
        <a:bodyPr/>
        <a:lstStyle/>
        <a:p>
          <a:endParaRPr lang="en-US"/>
        </a:p>
      </dgm:t>
    </dgm:pt>
    <dgm:pt modelId="{5C494F95-B259-4ECD-9FE6-70187EF67D72}" type="pres">
      <dgm:prSet presAssocID="{0AA7BF58-E864-4F9E-B846-4720ECC0EC1F}" presName="desTx" presStyleLbl="revTx" presStyleIdx="2" presStyleCnt="10">
        <dgm:presLayoutVars>
          <dgm:bulletEnabled val="1"/>
        </dgm:presLayoutVars>
      </dgm:prSet>
      <dgm:spPr/>
    </dgm:pt>
    <dgm:pt modelId="{E0A05618-87BF-4798-96EA-793F3CABCEE9}" type="pres">
      <dgm:prSet presAssocID="{0AA7BF58-E864-4F9E-B846-4720ECC0EC1F}" presName="desBackupRightNorm" presStyleCnt="0"/>
      <dgm:spPr/>
    </dgm:pt>
    <dgm:pt modelId="{0AB6080B-A471-403F-8A5E-DDDEA6DAE62C}" type="pres">
      <dgm:prSet presAssocID="{0DE9B8BE-A5D2-48CA-A945-F3F552A48FC4}" presName="desSpace" presStyleCnt="0"/>
      <dgm:spPr/>
    </dgm:pt>
    <dgm:pt modelId="{2EC50739-85AC-425D-9AE1-45B5F9313AD7}" type="pres">
      <dgm:prSet presAssocID="{063ACF7E-B3E4-4C35-925E-DE7655F4D3BF}" presName="desBackupLeftNorm" presStyleCnt="0"/>
      <dgm:spPr/>
    </dgm:pt>
    <dgm:pt modelId="{E90D83AB-8188-45B0-A5C6-DD7984D33274}" type="pres">
      <dgm:prSet presAssocID="{063ACF7E-B3E4-4C35-925E-DE7655F4D3BF}" presName="desComposite" presStyleCnt="0"/>
      <dgm:spPr/>
    </dgm:pt>
    <dgm:pt modelId="{1C0D7256-AED6-48EC-9B94-14DD119A201E}" type="pres">
      <dgm:prSet presAssocID="{063ACF7E-B3E4-4C35-925E-DE7655F4D3BF}" presName="desCircle" presStyleLbl="node1" presStyleIdx="1" presStyleCnt="4"/>
      <dgm:spPr/>
    </dgm:pt>
    <dgm:pt modelId="{B8B13C6D-48E6-46CF-B07A-CBFBA0BDF47D}" type="pres">
      <dgm:prSet presAssocID="{063ACF7E-B3E4-4C35-925E-DE7655F4D3BF}" presName="chTx" presStyleLbl="revTx" presStyleIdx="3" presStyleCnt="10"/>
      <dgm:spPr/>
      <dgm:t>
        <a:bodyPr/>
        <a:lstStyle/>
        <a:p>
          <a:endParaRPr lang="en-US"/>
        </a:p>
      </dgm:t>
    </dgm:pt>
    <dgm:pt modelId="{4CFEC3E9-F6A3-45BF-9A66-D1D6EC78C4C1}" type="pres">
      <dgm:prSet presAssocID="{063ACF7E-B3E4-4C35-925E-DE7655F4D3BF}" presName="desTx" presStyleLbl="revTx" presStyleIdx="4" presStyleCnt="10">
        <dgm:presLayoutVars>
          <dgm:bulletEnabled val="1"/>
        </dgm:presLayoutVars>
      </dgm:prSet>
      <dgm:spPr/>
    </dgm:pt>
    <dgm:pt modelId="{E484BE50-4FA2-4326-A74A-C116C8F9811B}" type="pres">
      <dgm:prSet presAssocID="{063ACF7E-B3E4-4C35-925E-DE7655F4D3BF}" presName="desBackupRightNorm" presStyleCnt="0"/>
      <dgm:spPr/>
    </dgm:pt>
    <dgm:pt modelId="{BCFF224A-740D-47A4-8D91-4D773A221B61}" type="pres">
      <dgm:prSet presAssocID="{8286E6F2-B30C-4919-A37B-1BB47CAD846A}" presName="desSpace" presStyleCnt="0"/>
      <dgm:spPr/>
    </dgm:pt>
    <dgm:pt modelId="{AE7672EA-C394-4C2D-9FF4-D216C3E5BBE8}" type="pres">
      <dgm:prSet presAssocID="{1F8C5796-D8A5-4ED5-9163-271258167661}" presName="parComposite" presStyleCnt="0"/>
      <dgm:spPr/>
    </dgm:pt>
    <dgm:pt modelId="{C4558616-DD04-4B3A-B43C-4A7A717AA78B}" type="pres">
      <dgm:prSet presAssocID="{1F8C5796-D8A5-4ED5-9163-271258167661}" presName="parBigCircle" presStyleLbl="node0" presStyleIdx="1" presStyleCnt="2"/>
      <dgm:spPr/>
    </dgm:pt>
    <dgm:pt modelId="{02FB7656-D208-476D-B519-DFF5DD6C6B7D}" type="pres">
      <dgm:prSet presAssocID="{1F8C5796-D8A5-4ED5-9163-271258167661}" presName="parTx" presStyleLbl="revTx" presStyleIdx="5" presStyleCnt="10"/>
      <dgm:spPr/>
      <dgm:t>
        <a:bodyPr/>
        <a:lstStyle/>
        <a:p>
          <a:endParaRPr lang="en-US"/>
        </a:p>
      </dgm:t>
    </dgm:pt>
    <dgm:pt modelId="{1F9BE984-E1DB-46D9-AC24-B4EC2019D460}" type="pres">
      <dgm:prSet presAssocID="{1F8C5796-D8A5-4ED5-9163-271258167661}" presName="bSpace" presStyleCnt="0"/>
      <dgm:spPr/>
    </dgm:pt>
    <dgm:pt modelId="{5C0AE16D-78F3-4616-92C5-FAE5F01DE1FE}" type="pres">
      <dgm:prSet presAssocID="{1F8C5796-D8A5-4ED5-9163-271258167661}" presName="parBackupNorm" presStyleCnt="0"/>
      <dgm:spPr/>
    </dgm:pt>
    <dgm:pt modelId="{3019DC4C-FDD7-490A-A312-915FF77B1724}" type="pres">
      <dgm:prSet presAssocID="{6668FECB-13A5-4E4B-AC68-2F4E05389EC2}" presName="parSpace" presStyleCnt="0"/>
      <dgm:spPr/>
    </dgm:pt>
    <dgm:pt modelId="{D7A15A04-8FC8-478D-8C8F-6DA1D9ECBE46}" type="pres">
      <dgm:prSet presAssocID="{E5379AD4-18FA-457E-BA95-BEEED7D1E046}" presName="desBackupLeftNorm" presStyleCnt="0"/>
      <dgm:spPr/>
    </dgm:pt>
    <dgm:pt modelId="{38B31A61-DCCD-4FCE-B243-42284F1513F6}" type="pres">
      <dgm:prSet presAssocID="{E5379AD4-18FA-457E-BA95-BEEED7D1E046}" presName="desComposite" presStyleCnt="0"/>
      <dgm:spPr/>
    </dgm:pt>
    <dgm:pt modelId="{7F180A9A-4D04-416E-84A6-188C33E1E0B9}" type="pres">
      <dgm:prSet presAssocID="{E5379AD4-18FA-457E-BA95-BEEED7D1E046}" presName="desCircle" presStyleLbl="node1" presStyleIdx="2" presStyleCnt="4"/>
      <dgm:spPr/>
    </dgm:pt>
    <dgm:pt modelId="{420A8B23-0125-4BAC-B08C-D8F30F3342A0}" type="pres">
      <dgm:prSet presAssocID="{E5379AD4-18FA-457E-BA95-BEEED7D1E046}" presName="chTx" presStyleLbl="revTx" presStyleIdx="6" presStyleCnt="10"/>
      <dgm:spPr/>
      <dgm:t>
        <a:bodyPr/>
        <a:lstStyle/>
        <a:p>
          <a:endParaRPr lang="en-US"/>
        </a:p>
      </dgm:t>
    </dgm:pt>
    <dgm:pt modelId="{4C8D28F2-25F1-4CB0-85C2-AE1B538B19F5}" type="pres">
      <dgm:prSet presAssocID="{E5379AD4-18FA-457E-BA95-BEEED7D1E046}" presName="desTx" presStyleLbl="revTx" presStyleIdx="7" presStyleCnt="10">
        <dgm:presLayoutVars>
          <dgm:bulletEnabled val="1"/>
        </dgm:presLayoutVars>
      </dgm:prSet>
      <dgm:spPr/>
    </dgm:pt>
    <dgm:pt modelId="{F12CD797-2E45-4534-A29B-5542374323C3}" type="pres">
      <dgm:prSet presAssocID="{E5379AD4-18FA-457E-BA95-BEEED7D1E046}" presName="desBackupRightNorm" presStyleCnt="0"/>
      <dgm:spPr/>
    </dgm:pt>
    <dgm:pt modelId="{95A68384-4D82-4568-AAC9-B6C3ADC7F028}" type="pres">
      <dgm:prSet presAssocID="{6CD65BAD-9CA4-405C-8037-8C5E1F5D45FA}" presName="desSpace" presStyleCnt="0"/>
      <dgm:spPr/>
    </dgm:pt>
    <dgm:pt modelId="{3C5F1C0B-7EAD-454A-B1A7-98FB40F50B83}" type="pres">
      <dgm:prSet presAssocID="{566A3233-20DC-4154-BA2F-BA852727453A}" presName="desBackupLeftNorm" presStyleCnt="0"/>
      <dgm:spPr/>
    </dgm:pt>
    <dgm:pt modelId="{90E4ACF3-AC48-47F3-90BF-452E9BE69D57}" type="pres">
      <dgm:prSet presAssocID="{566A3233-20DC-4154-BA2F-BA852727453A}" presName="desComposite" presStyleCnt="0"/>
      <dgm:spPr/>
    </dgm:pt>
    <dgm:pt modelId="{60201CA1-22F3-40A9-854F-A33F4389B8CD}" type="pres">
      <dgm:prSet presAssocID="{566A3233-20DC-4154-BA2F-BA852727453A}" presName="desCircle" presStyleLbl="node1" presStyleIdx="3" presStyleCnt="4"/>
      <dgm:spPr/>
    </dgm:pt>
    <dgm:pt modelId="{62E780B4-6F02-4289-943D-6CD521423A10}" type="pres">
      <dgm:prSet presAssocID="{566A3233-20DC-4154-BA2F-BA852727453A}" presName="chTx" presStyleLbl="revTx" presStyleIdx="8" presStyleCnt="10"/>
      <dgm:spPr/>
      <dgm:t>
        <a:bodyPr/>
        <a:lstStyle/>
        <a:p>
          <a:endParaRPr lang="en-US"/>
        </a:p>
      </dgm:t>
    </dgm:pt>
    <dgm:pt modelId="{4A0B6733-1408-4611-AFF1-55F68975C48D}" type="pres">
      <dgm:prSet presAssocID="{566A3233-20DC-4154-BA2F-BA852727453A}" presName="desTx" presStyleLbl="revTx" presStyleIdx="9" presStyleCnt="10">
        <dgm:presLayoutVars>
          <dgm:bulletEnabled val="1"/>
        </dgm:presLayoutVars>
      </dgm:prSet>
      <dgm:spPr/>
    </dgm:pt>
    <dgm:pt modelId="{284FCEC6-60AD-43E1-82CC-2F250C4264E6}" type="pres">
      <dgm:prSet presAssocID="{566A3233-20DC-4154-BA2F-BA852727453A}" presName="desBackupRightNorm" presStyleCnt="0"/>
      <dgm:spPr/>
    </dgm:pt>
    <dgm:pt modelId="{7F3D108B-1F7B-4D12-8675-594A641573FE}" type="pres">
      <dgm:prSet presAssocID="{E74F0216-427F-4235-A0F0-98253D1AF87B}" presName="desSpace" presStyleCnt="0"/>
      <dgm:spPr/>
    </dgm:pt>
  </dgm:ptLst>
  <dgm:cxnLst>
    <dgm:cxn modelId="{EE1AEACF-E158-4E10-87AD-2062840E3117}" srcId="{1F8C5796-D8A5-4ED5-9163-271258167661}" destId="{E5379AD4-18FA-457E-BA95-BEEED7D1E046}" srcOrd="0" destOrd="0" parTransId="{8F3D00A8-24B3-4C04-8DAB-4AA2A04F894A}" sibTransId="{6CD65BAD-9CA4-405C-8037-8C5E1F5D45FA}"/>
    <dgm:cxn modelId="{CDFD97B6-1727-48EF-B3C0-CC14B77B323E}" type="presOf" srcId="{1F8C5796-D8A5-4ED5-9163-271258167661}" destId="{02FB7656-D208-476D-B519-DFF5DD6C6B7D}" srcOrd="0" destOrd="0" presId="urn:microsoft.com/office/officeart/2008/layout/CircleAccentTimeline"/>
    <dgm:cxn modelId="{88E445C4-66CF-4B02-86BB-5155731B3F45}" srcId="{AD06C48D-A636-4BDF-91A4-A293B5FE6C70}" destId="{0AA7BF58-E864-4F9E-B846-4720ECC0EC1F}" srcOrd="0" destOrd="0" parTransId="{DFEAAAA6-8C84-4D5B-96BF-8423A6D35755}" sibTransId="{0DE9B8BE-A5D2-48CA-A945-F3F552A48FC4}"/>
    <dgm:cxn modelId="{AEAE940C-EE61-4997-B9C1-0F07501EA026}" type="presOf" srcId="{14FEB490-D98C-4786-B2E7-AD1108EB5637}" destId="{370FD886-76D4-4831-AA4D-61047ACC423D}" srcOrd="0" destOrd="0" presId="urn:microsoft.com/office/officeart/2008/layout/CircleAccentTimeline"/>
    <dgm:cxn modelId="{706D2664-163C-4D1E-84CC-866DA64B7676}" type="presOf" srcId="{0AA7BF58-E864-4F9E-B846-4720ECC0EC1F}" destId="{C39F38D6-2F80-421F-84E0-AE789ED5550D}" srcOrd="0" destOrd="0" presId="urn:microsoft.com/office/officeart/2008/layout/CircleAccentTimeline"/>
    <dgm:cxn modelId="{E3729B6B-AF6C-42BA-9C73-7D8F979FC421}" srcId="{1F8C5796-D8A5-4ED5-9163-271258167661}" destId="{566A3233-20DC-4154-BA2F-BA852727453A}" srcOrd="1" destOrd="0" parTransId="{9CA52741-92E9-4DFB-827F-BAB4E01B5CA7}" sibTransId="{E74F0216-427F-4235-A0F0-98253D1AF87B}"/>
    <dgm:cxn modelId="{A5A1A434-AF94-4BD9-B45F-3C85C483B568}" type="presOf" srcId="{AD06C48D-A636-4BDF-91A4-A293B5FE6C70}" destId="{C8860563-0492-42E0-9DCD-DE66A41AFD0C}" srcOrd="0" destOrd="0" presId="urn:microsoft.com/office/officeart/2008/layout/CircleAccentTimeline"/>
    <dgm:cxn modelId="{1442D9E5-AD59-4A6D-8888-35501D2EAEDB}" type="presOf" srcId="{566A3233-20DC-4154-BA2F-BA852727453A}" destId="{62E780B4-6F02-4289-943D-6CD521423A10}" srcOrd="0" destOrd="0" presId="urn:microsoft.com/office/officeart/2008/layout/CircleAccentTimeline"/>
    <dgm:cxn modelId="{7D18BB69-B6BB-4060-8849-6348B735727E}" srcId="{14FEB490-D98C-4786-B2E7-AD1108EB5637}" destId="{1F8C5796-D8A5-4ED5-9163-271258167661}" srcOrd="1" destOrd="0" parTransId="{7A629A60-1BAF-48A6-A74A-66F531FF62C0}" sibTransId="{6668FECB-13A5-4E4B-AC68-2F4E05389EC2}"/>
    <dgm:cxn modelId="{5D757C83-EC5F-4388-BB9C-80A048C51D0D}" type="presOf" srcId="{063ACF7E-B3E4-4C35-925E-DE7655F4D3BF}" destId="{B8B13C6D-48E6-46CF-B07A-CBFBA0BDF47D}" srcOrd="0" destOrd="0" presId="urn:microsoft.com/office/officeart/2008/layout/CircleAccentTimeline"/>
    <dgm:cxn modelId="{54EEF1E8-B904-4BF6-A400-F91A426BF81E}" srcId="{AD06C48D-A636-4BDF-91A4-A293B5FE6C70}" destId="{063ACF7E-B3E4-4C35-925E-DE7655F4D3BF}" srcOrd="1" destOrd="0" parTransId="{F160E633-6F27-4EAD-8888-5E191AAE3119}" sibTransId="{8286E6F2-B30C-4919-A37B-1BB47CAD846A}"/>
    <dgm:cxn modelId="{F8DCD92B-5C5C-441A-94F5-35573BB63BBC}" type="presOf" srcId="{E5379AD4-18FA-457E-BA95-BEEED7D1E046}" destId="{420A8B23-0125-4BAC-B08C-D8F30F3342A0}" srcOrd="0" destOrd="0" presId="urn:microsoft.com/office/officeart/2008/layout/CircleAccentTimeline"/>
    <dgm:cxn modelId="{4EF31939-21D8-4134-BD7D-AF220EB9681C}" srcId="{14FEB490-D98C-4786-B2E7-AD1108EB5637}" destId="{AD06C48D-A636-4BDF-91A4-A293B5FE6C70}" srcOrd="0" destOrd="0" parTransId="{EFF58CBB-242E-4165-85FE-83501A6B63DA}" sibTransId="{EF6FACE5-3D7D-4C1B-A86F-C5E809A1C4B7}"/>
    <dgm:cxn modelId="{8C6CBDD8-5C3E-4460-AA15-33597A9FC8E6}" type="presParOf" srcId="{370FD886-76D4-4831-AA4D-61047ACC423D}" destId="{4DF55CBE-1DD0-488D-A2CD-F6832966FDAF}" srcOrd="0" destOrd="0" presId="urn:microsoft.com/office/officeart/2008/layout/CircleAccentTimeline"/>
    <dgm:cxn modelId="{C3BA5D9A-8CC5-4862-9B27-4FFB13FDE4EE}" type="presParOf" srcId="{4DF55CBE-1DD0-488D-A2CD-F6832966FDAF}" destId="{EB502A7F-FE6C-40BA-A081-BC67B04B0AC7}" srcOrd="0" destOrd="0" presId="urn:microsoft.com/office/officeart/2008/layout/CircleAccentTimeline"/>
    <dgm:cxn modelId="{825C369A-F1D6-4704-B555-B6F0EAA68005}" type="presParOf" srcId="{4DF55CBE-1DD0-488D-A2CD-F6832966FDAF}" destId="{C8860563-0492-42E0-9DCD-DE66A41AFD0C}" srcOrd="1" destOrd="0" presId="urn:microsoft.com/office/officeart/2008/layout/CircleAccentTimeline"/>
    <dgm:cxn modelId="{C2AB9A47-2B77-4A87-A7D0-DAE29E0402F2}" type="presParOf" srcId="{4DF55CBE-1DD0-488D-A2CD-F6832966FDAF}" destId="{27C3E2FC-AA3E-4E26-B1AE-9F39E7AAF0DA}" srcOrd="2" destOrd="0" presId="urn:microsoft.com/office/officeart/2008/layout/CircleAccentTimeline"/>
    <dgm:cxn modelId="{F8A7FB48-10F8-427D-8CCF-DC6B5B4DEA13}" type="presParOf" srcId="{370FD886-76D4-4831-AA4D-61047ACC423D}" destId="{4BC6A7A3-9453-4E8F-8263-85B34370DCD0}" srcOrd="1" destOrd="0" presId="urn:microsoft.com/office/officeart/2008/layout/CircleAccentTimeline"/>
    <dgm:cxn modelId="{AECC678E-3AA5-4296-801F-17A264F41149}" type="presParOf" srcId="{370FD886-76D4-4831-AA4D-61047ACC423D}" destId="{BF00AA1A-6EF4-468E-9D69-A4220EA14957}" srcOrd="2" destOrd="0" presId="urn:microsoft.com/office/officeart/2008/layout/CircleAccentTimeline"/>
    <dgm:cxn modelId="{59DEBA2F-35B0-416B-991F-78303C0978C7}" type="presParOf" srcId="{370FD886-76D4-4831-AA4D-61047ACC423D}" destId="{ADAD6153-1C7A-4E92-BD8E-72E93EB7D4FA}" srcOrd="3" destOrd="0" presId="urn:microsoft.com/office/officeart/2008/layout/CircleAccentTimeline"/>
    <dgm:cxn modelId="{2E179188-91F5-4C2F-B997-DB1F32EEEA8C}" type="presParOf" srcId="{370FD886-76D4-4831-AA4D-61047ACC423D}" destId="{AD2CA2E6-4C90-4406-8F01-5EC13E377768}" srcOrd="4" destOrd="0" presId="urn:microsoft.com/office/officeart/2008/layout/CircleAccentTimeline"/>
    <dgm:cxn modelId="{C18F3391-5F78-466D-AA09-B0FCB86CF821}" type="presParOf" srcId="{AD2CA2E6-4C90-4406-8F01-5EC13E377768}" destId="{A2306516-0E32-4E7C-8F4F-D4D21CCF97F7}" srcOrd="0" destOrd="0" presId="urn:microsoft.com/office/officeart/2008/layout/CircleAccentTimeline"/>
    <dgm:cxn modelId="{5D992741-3A86-435C-9D62-7E92DC658CFA}" type="presParOf" srcId="{AD2CA2E6-4C90-4406-8F01-5EC13E377768}" destId="{C39F38D6-2F80-421F-84E0-AE789ED5550D}" srcOrd="1" destOrd="0" presId="urn:microsoft.com/office/officeart/2008/layout/CircleAccentTimeline"/>
    <dgm:cxn modelId="{A885949D-B402-422C-88F7-BEF53BAA0EBA}" type="presParOf" srcId="{AD2CA2E6-4C90-4406-8F01-5EC13E377768}" destId="{5C494F95-B259-4ECD-9FE6-70187EF67D72}" srcOrd="2" destOrd="0" presId="urn:microsoft.com/office/officeart/2008/layout/CircleAccentTimeline"/>
    <dgm:cxn modelId="{50013120-7241-440D-AC62-A89C2C458864}" type="presParOf" srcId="{370FD886-76D4-4831-AA4D-61047ACC423D}" destId="{E0A05618-87BF-4798-96EA-793F3CABCEE9}" srcOrd="5" destOrd="0" presId="urn:microsoft.com/office/officeart/2008/layout/CircleAccentTimeline"/>
    <dgm:cxn modelId="{D3DA7B7A-057F-4B19-A17B-5CBB645C6E91}" type="presParOf" srcId="{370FD886-76D4-4831-AA4D-61047ACC423D}" destId="{0AB6080B-A471-403F-8A5E-DDDEA6DAE62C}" srcOrd="6" destOrd="0" presId="urn:microsoft.com/office/officeart/2008/layout/CircleAccentTimeline"/>
    <dgm:cxn modelId="{9348219B-A56B-4ABA-BAD5-A027A0CB6BB6}" type="presParOf" srcId="{370FD886-76D4-4831-AA4D-61047ACC423D}" destId="{2EC50739-85AC-425D-9AE1-45B5F9313AD7}" srcOrd="7" destOrd="0" presId="urn:microsoft.com/office/officeart/2008/layout/CircleAccentTimeline"/>
    <dgm:cxn modelId="{2A3C3C68-BD8C-4D9F-B520-449A642A6AF5}" type="presParOf" srcId="{370FD886-76D4-4831-AA4D-61047ACC423D}" destId="{E90D83AB-8188-45B0-A5C6-DD7984D33274}" srcOrd="8" destOrd="0" presId="urn:microsoft.com/office/officeart/2008/layout/CircleAccentTimeline"/>
    <dgm:cxn modelId="{6A65B6BC-F9C7-4772-88B3-EF683A2EB574}" type="presParOf" srcId="{E90D83AB-8188-45B0-A5C6-DD7984D33274}" destId="{1C0D7256-AED6-48EC-9B94-14DD119A201E}" srcOrd="0" destOrd="0" presId="urn:microsoft.com/office/officeart/2008/layout/CircleAccentTimeline"/>
    <dgm:cxn modelId="{1CB323BB-5B62-4A31-9F4D-59C88AD946F6}" type="presParOf" srcId="{E90D83AB-8188-45B0-A5C6-DD7984D33274}" destId="{B8B13C6D-48E6-46CF-B07A-CBFBA0BDF47D}" srcOrd="1" destOrd="0" presId="urn:microsoft.com/office/officeart/2008/layout/CircleAccentTimeline"/>
    <dgm:cxn modelId="{B7DBC5CF-BC78-43B5-8078-BF7FB9216199}" type="presParOf" srcId="{E90D83AB-8188-45B0-A5C6-DD7984D33274}" destId="{4CFEC3E9-F6A3-45BF-9A66-D1D6EC78C4C1}" srcOrd="2" destOrd="0" presId="urn:microsoft.com/office/officeart/2008/layout/CircleAccentTimeline"/>
    <dgm:cxn modelId="{17175DEF-6524-4441-9F9C-CAD0CEF117B0}" type="presParOf" srcId="{370FD886-76D4-4831-AA4D-61047ACC423D}" destId="{E484BE50-4FA2-4326-A74A-C116C8F9811B}" srcOrd="9" destOrd="0" presId="urn:microsoft.com/office/officeart/2008/layout/CircleAccentTimeline"/>
    <dgm:cxn modelId="{55628F2C-0E47-4CC7-BF06-2F8A8221103A}" type="presParOf" srcId="{370FD886-76D4-4831-AA4D-61047ACC423D}" destId="{BCFF224A-740D-47A4-8D91-4D773A221B61}" srcOrd="10" destOrd="0" presId="urn:microsoft.com/office/officeart/2008/layout/CircleAccentTimeline"/>
    <dgm:cxn modelId="{3FEA1CF8-222E-4BFF-875A-9D006B14B928}" type="presParOf" srcId="{370FD886-76D4-4831-AA4D-61047ACC423D}" destId="{AE7672EA-C394-4C2D-9FF4-D216C3E5BBE8}" srcOrd="11" destOrd="0" presId="urn:microsoft.com/office/officeart/2008/layout/CircleAccentTimeline"/>
    <dgm:cxn modelId="{683ED79B-20CD-4BF7-8613-C104F2033BFC}" type="presParOf" srcId="{AE7672EA-C394-4C2D-9FF4-D216C3E5BBE8}" destId="{C4558616-DD04-4B3A-B43C-4A7A717AA78B}" srcOrd="0" destOrd="0" presId="urn:microsoft.com/office/officeart/2008/layout/CircleAccentTimeline"/>
    <dgm:cxn modelId="{BD0387EE-3FD9-4A3D-AFE8-84267FC31DAB}" type="presParOf" srcId="{AE7672EA-C394-4C2D-9FF4-D216C3E5BBE8}" destId="{02FB7656-D208-476D-B519-DFF5DD6C6B7D}" srcOrd="1" destOrd="0" presId="urn:microsoft.com/office/officeart/2008/layout/CircleAccentTimeline"/>
    <dgm:cxn modelId="{E2F33238-77A7-4A31-A11A-D4DE7C981A6A}" type="presParOf" srcId="{AE7672EA-C394-4C2D-9FF4-D216C3E5BBE8}" destId="{1F9BE984-E1DB-46D9-AC24-B4EC2019D460}" srcOrd="2" destOrd="0" presId="urn:microsoft.com/office/officeart/2008/layout/CircleAccentTimeline"/>
    <dgm:cxn modelId="{23E5A254-7A67-4F4C-96BE-EB1DBC38259B}" type="presParOf" srcId="{370FD886-76D4-4831-AA4D-61047ACC423D}" destId="{5C0AE16D-78F3-4616-92C5-FAE5F01DE1FE}" srcOrd="12" destOrd="0" presId="urn:microsoft.com/office/officeart/2008/layout/CircleAccentTimeline"/>
    <dgm:cxn modelId="{16A97AA5-03D6-4F45-A87B-DEE42A258C0F}" type="presParOf" srcId="{370FD886-76D4-4831-AA4D-61047ACC423D}" destId="{3019DC4C-FDD7-490A-A312-915FF77B1724}" srcOrd="13" destOrd="0" presId="urn:microsoft.com/office/officeart/2008/layout/CircleAccentTimeline"/>
    <dgm:cxn modelId="{DB340798-044E-445B-A258-1A24473E6BD9}" type="presParOf" srcId="{370FD886-76D4-4831-AA4D-61047ACC423D}" destId="{D7A15A04-8FC8-478D-8C8F-6DA1D9ECBE46}" srcOrd="14" destOrd="0" presId="urn:microsoft.com/office/officeart/2008/layout/CircleAccentTimeline"/>
    <dgm:cxn modelId="{770EE413-81D3-407A-B937-2AFB9C4B4916}" type="presParOf" srcId="{370FD886-76D4-4831-AA4D-61047ACC423D}" destId="{38B31A61-DCCD-4FCE-B243-42284F1513F6}" srcOrd="15" destOrd="0" presId="urn:microsoft.com/office/officeart/2008/layout/CircleAccentTimeline"/>
    <dgm:cxn modelId="{74D5AE3A-342C-45CC-82E8-40CE3204C99E}" type="presParOf" srcId="{38B31A61-DCCD-4FCE-B243-42284F1513F6}" destId="{7F180A9A-4D04-416E-84A6-188C33E1E0B9}" srcOrd="0" destOrd="0" presId="urn:microsoft.com/office/officeart/2008/layout/CircleAccentTimeline"/>
    <dgm:cxn modelId="{0588EF5A-40F0-4CEE-AA58-AFD4E9C94463}" type="presParOf" srcId="{38B31A61-DCCD-4FCE-B243-42284F1513F6}" destId="{420A8B23-0125-4BAC-B08C-D8F30F3342A0}" srcOrd="1" destOrd="0" presId="urn:microsoft.com/office/officeart/2008/layout/CircleAccentTimeline"/>
    <dgm:cxn modelId="{A2C8E830-BA4D-436F-B81E-47AFD25C44DE}" type="presParOf" srcId="{38B31A61-DCCD-4FCE-B243-42284F1513F6}" destId="{4C8D28F2-25F1-4CB0-85C2-AE1B538B19F5}" srcOrd="2" destOrd="0" presId="urn:microsoft.com/office/officeart/2008/layout/CircleAccentTimeline"/>
    <dgm:cxn modelId="{EE3D1D65-7F5C-4418-AD04-B8C0929EB77E}" type="presParOf" srcId="{370FD886-76D4-4831-AA4D-61047ACC423D}" destId="{F12CD797-2E45-4534-A29B-5542374323C3}" srcOrd="16" destOrd="0" presId="urn:microsoft.com/office/officeart/2008/layout/CircleAccentTimeline"/>
    <dgm:cxn modelId="{00A91210-94EA-4C07-B5B1-A0114F6B3B48}" type="presParOf" srcId="{370FD886-76D4-4831-AA4D-61047ACC423D}" destId="{95A68384-4D82-4568-AAC9-B6C3ADC7F028}" srcOrd="17" destOrd="0" presId="urn:microsoft.com/office/officeart/2008/layout/CircleAccentTimeline"/>
    <dgm:cxn modelId="{5AE7D0A0-6366-4115-B75F-5B488C168CF7}" type="presParOf" srcId="{370FD886-76D4-4831-AA4D-61047ACC423D}" destId="{3C5F1C0B-7EAD-454A-B1A7-98FB40F50B83}" srcOrd="18" destOrd="0" presId="urn:microsoft.com/office/officeart/2008/layout/CircleAccentTimeline"/>
    <dgm:cxn modelId="{3F2717D3-1C5C-471B-8ABA-DDB80302506F}" type="presParOf" srcId="{370FD886-76D4-4831-AA4D-61047ACC423D}" destId="{90E4ACF3-AC48-47F3-90BF-452E9BE69D57}" srcOrd="19" destOrd="0" presId="urn:microsoft.com/office/officeart/2008/layout/CircleAccentTimeline"/>
    <dgm:cxn modelId="{904FA3F7-CA3A-4FCD-9FD1-9DFE3472482F}" type="presParOf" srcId="{90E4ACF3-AC48-47F3-90BF-452E9BE69D57}" destId="{60201CA1-22F3-40A9-854F-A33F4389B8CD}" srcOrd="0" destOrd="0" presId="urn:microsoft.com/office/officeart/2008/layout/CircleAccentTimeline"/>
    <dgm:cxn modelId="{9926ED73-BBE5-4D9C-9B20-360FD5CD4E6D}" type="presParOf" srcId="{90E4ACF3-AC48-47F3-90BF-452E9BE69D57}" destId="{62E780B4-6F02-4289-943D-6CD521423A10}" srcOrd="1" destOrd="0" presId="urn:microsoft.com/office/officeart/2008/layout/CircleAccentTimeline"/>
    <dgm:cxn modelId="{DC5F05F3-7763-4917-BF53-77C028A3A211}" type="presParOf" srcId="{90E4ACF3-AC48-47F3-90BF-452E9BE69D57}" destId="{4A0B6733-1408-4611-AFF1-55F68975C48D}" srcOrd="2" destOrd="0" presId="urn:microsoft.com/office/officeart/2008/layout/CircleAccentTimeline"/>
    <dgm:cxn modelId="{20588972-A0E4-478D-97CD-969B19C31DAF}" type="presParOf" srcId="{370FD886-76D4-4831-AA4D-61047ACC423D}" destId="{284FCEC6-60AD-43E1-82CC-2F250C4264E6}" srcOrd="20" destOrd="0" presId="urn:microsoft.com/office/officeart/2008/layout/CircleAccentTimeline"/>
    <dgm:cxn modelId="{26AB4B17-3F5E-4D5F-9CCF-A6699AD75F38}" type="presParOf" srcId="{370FD886-76D4-4831-AA4D-61047ACC423D}" destId="{7F3D108B-1F7B-4D12-8675-594A641573FE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302173-C059-4938-8D98-07C6AA8123E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1AC4F52-14FE-48E8-847B-4BE0DF207721}">
      <dgm:prSet phldrT="[Text]"/>
      <dgm:spPr/>
      <dgm:t>
        <a:bodyPr/>
        <a:lstStyle/>
        <a:p>
          <a:r>
            <a:rPr lang="en-US" dirty="0"/>
            <a:t>Blockchain</a:t>
          </a:r>
        </a:p>
      </dgm:t>
    </dgm:pt>
    <dgm:pt modelId="{6F0A6B29-AFD0-4E14-BDB6-EAFDC0C3B762}" type="parTrans" cxnId="{43FC26D0-3DB5-4F26-95FE-FB89577E486F}">
      <dgm:prSet/>
      <dgm:spPr/>
      <dgm:t>
        <a:bodyPr/>
        <a:lstStyle/>
        <a:p>
          <a:endParaRPr lang="en-US"/>
        </a:p>
      </dgm:t>
    </dgm:pt>
    <dgm:pt modelId="{42A0C7D8-CD31-4DAE-BCDC-E873BCDB8FBA}" type="sibTrans" cxnId="{43FC26D0-3DB5-4F26-95FE-FB89577E486F}">
      <dgm:prSet/>
      <dgm:spPr/>
      <dgm:t>
        <a:bodyPr/>
        <a:lstStyle/>
        <a:p>
          <a:endParaRPr lang="en-US" dirty="0"/>
        </a:p>
      </dgm:t>
    </dgm:pt>
    <dgm:pt modelId="{EB3F408D-A900-41FC-824E-F44A48BC0DFD}">
      <dgm:prSet phldrT="[Text]"/>
      <dgm:spPr/>
      <dgm:t>
        <a:bodyPr/>
        <a:lstStyle/>
        <a:p>
          <a:r>
            <a:rPr lang="en-US" dirty="0"/>
            <a:t>Blockchain</a:t>
          </a:r>
        </a:p>
      </dgm:t>
    </dgm:pt>
    <dgm:pt modelId="{CD70C41C-E580-4427-9A0D-DCBD97784CEB}" type="parTrans" cxnId="{B085DDFE-19B3-49A9-BFDD-B5994785A0EA}">
      <dgm:prSet/>
      <dgm:spPr/>
      <dgm:t>
        <a:bodyPr/>
        <a:lstStyle/>
        <a:p>
          <a:endParaRPr lang="en-US"/>
        </a:p>
      </dgm:t>
    </dgm:pt>
    <dgm:pt modelId="{4175A504-9924-4DC9-8F87-83348059C3CC}" type="sibTrans" cxnId="{B085DDFE-19B3-49A9-BFDD-B5994785A0EA}">
      <dgm:prSet/>
      <dgm:spPr/>
      <dgm:t>
        <a:bodyPr/>
        <a:lstStyle/>
        <a:p>
          <a:endParaRPr lang="en-US" dirty="0"/>
        </a:p>
      </dgm:t>
    </dgm:pt>
    <dgm:pt modelId="{3F4C408E-1E44-4263-854C-A24A38C88A4C}">
      <dgm:prSet phldrT="[Text]"/>
      <dgm:spPr/>
      <dgm:t>
        <a:bodyPr/>
        <a:lstStyle/>
        <a:p>
          <a:r>
            <a:rPr lang="en-US" dirty="0"/>
            <a:t>Blockchain</a:t>
          </a:r>
        </a:p>
      </dgm:t>
    </dgm:pt>
    <dgm:pt modelId="{EF6E85D3-012B-4361-BE2E-491122F74DE1}" type="parTrans" cxnId="{B560F43B-02DB-42AE-B8BE-7180C11F2B64}">
      <dgm:prSet/>
      <dgm:spPr/>
      <dgm:t>
        <a:bodyPr/>
        <a:lstStyle/>
        <a:p>
          <a:endParaRPr lang="en-US"/>
        </a:p>
      </dgm:t>
    </dgm:pt>
    <dgm:pt modelId="{84115424-B44E-4F60-9BFE-BF4AB5EC239D}" type="sibTrans" cxnId="{B560F43B-02DB-42AE-B8BE-7180C11F2B64}">
      <dgm:prSet/>
      <dgm:spPr/>
      <dgm:t>
        <a:bodyPr/>
        <a:lstStyle/>
        <a:p>
          <a:endParaRPr lang="en-US"/>
        </a:p>
      </dgm:t>
    </dgm:pt>
    <dgm:pt modelId="{D3969DD7-9847-460F-8A93-FDE5A36CDE32}" type="pres">
      <dgm:prSet presAssocID="{B9302173-C059-4938-8D98-07C6AA8123EA}" presName="Name0" presStyleCnt="0">
        <dgm:presLayoutVars>
          <dgm:dir/>
          <dgm:resizeHandles val="exact"/>
        </dgm:presLayoutVars>
      </dgm:prSet>
      <dgm:spPr/>
    </dgm:pt>
    <dgm:pt modelId="{D8BE0A42-6268-418B-89EE-E680A54A654A}" type="pres">
      <dgm:prSet presAssocID="{41AC4F52-14FE-48E8-847B-4BE0DF207721}" presName="node" presStyleLbl="node1" presStyleIdx="0" presStyleCnt="3" custLinFactNeighborY="-1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A0497-2703-4B75-9E25-ECD9B138D731}" type="pres">
      <dgm:prSet presAssocID="{42A0C7D8-CD31-4DAE-BCDC-E873BCDB8FB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3C7BED4-F765-4465-8CE0-88A439510009}" type="pres">
      <dgm:prSet presAssocID="{42A0C7D8-CD31-4DAE-BCDC-E873BCDB8FB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8BDE176B-3E94-4212-9308-0749AE7B67E1}" type="pres">
      <dgm:prSet presAssocID="{EB3F408D-A900-41FC-824E-F44A48BC0DF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C52A6F-76CE-412C-AA13-2AFCF366A099}" type="pres">
      <dgm:prSet presAssocID="{4175A504-9924-4DC9-8F87-83348059C3C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4D676DC-73F8-4F35-A692-CF9EE3FBA684}" type="pres">
      <dgm:prSet presAssocID="{4175A504-9924-4DC9-8F87-83348059C3C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0C006D0-66BF-466F-A89D-6BE5B4424854}" type="pres">
      <dgm:prSet presAssocID="{3F4C408E-1E44-4263-854C-A24A38C88A4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FC26D0-3DB5-4F26-95FE-FB89577E486F}" srcId="{B9302173-C059-4938-8D98-07C6AA8123EA}" destId="{41AC4F52-14FE-48E8-847B-4BE0DF207721}" srcOrd="0" destOrd="0" parTransId="{6F0A6B29-AFD0-4E14-BDB6-EAFDC0C3B762}" sibTransId="{42A0C7D8-CD31-4DAE-BCDC-E873BCDB8FBA}"/>
    <dgm:cxn modelId="{6D7A1E67-51AF-4767-8061-CBE322AF6688}" type="presOf" srcId="{4175A504-9924-4DC9-8F87-83348059C3CC}" destId="{68C52A6F-76CE-412C-AA13-2AFCF366A099}" srcOrd="0" destOrd="0" presId="urn:microsoft.com/office/officeart/2005/8/layout/process1"/>
    <dgm:cxn modelId="{F97184AE-42C8-4CE8-84DF-A8DA21680D03}" type="presOf" srcId="{3F4C408E-1E44-4263-854C-A24A38C88A4C}" destId="{00C006D0-66BF-466F-A89D-6BE5B4424854}" srcOrd="0" destOrd="0" presId="urn:microsoft.com/office/officeart/2005/8/layout/process1"/>
    <dgm:cxn modelId="{B085DDFE-19B3-49A9-BFDD-B5994785A0EA}" srcId="{B9302173-C059-4938-8D98-07C6AA8123EA}" destId="{EB3F408D-A900-41FC-824E-F44A48BC0DFD}" srcOrd="1" destOrd="0" parTransId="{CD70C41C-E580-4427-9A0D-DCBD97784CEB}" sibTransId="{4175A504-9924-4DC9-8F87-83348059C3CC}"/>
    <dgm:cxn modelId="{B560F43B-02DB-42AE-B8BE-7180C11F2B64}" srcId="{B9302173-C059-4938-8D98-07C6AA8123EA}" destId="{3F4C408E-1E44-4263-854C-A24A38C88A4C}" srcOrd="2" destOrd="0" parTransId="{EF6E85D3-012B-4361-BE2E-491122F74DE1}" sibTransId="{84115424-B44E-4F60-9BFE-BF4AB5EC239D}"/>
    <dgm:cxn modelId="{45A8FFEC-D92F-4ECC-8FF9-407E65FCAAAA}" type="presOf" srcId="{41AC4F52-14FE-48E8-847B-4BE0DF207721}" destId="{D8BE0A42-6268-418B-89EE-E680A54A654A}" srcOrd="0" destOrd="0" presId="urn:microsoft.com/office/officeart/2005/8/layout/process1"/>
    <dgm:cxn modelId="{8150504A-7171-4A1E-83AB-BB574F175BE5}" type="presOf" srcId="{4175A504-9924-4DC9-8F87-83348059C3CC}" destId="{A4D676DC-73F8-4F35-A692-CF9EE3FBA684}" srcOrd="1" destOrd="0" presId="urn:microsoft.com/office/officeart/2005/8/layout/process1"/>
    <dgm:cxn modelId="{473B1D99-A3F7-46EA-A3BE-41B098DC4B18}" type="presOf" srcId="{42A0C7D8-CD31-4DAE-BCDC-E873BCDB8FBA}" destId="{F46A0497-2703-4B75-9E25-ECD9B138D731}" srcOrd="0" destOrd="0" presId="urn:microsoft.com/office/officeart/2005/8/layout/process1"/>
    <dgm:cxn modelId="{DB5D03D4-295C-4D8A-AD7B-66086254592A}" type="presOf" srcId="{EB3F408D-A900-41FC-824E-F44A48BC0DFD}" destId="{8BDE176B-3E94-4212-9308-0749AE7B67E1}" srcOrd="0" destOrd="0" presId="urn:microsoft.com/office/officeart/2005/8/layout/process1"/>
    <dgm:cxn modelId="{86FF80FF-C05D-4A82-8AE4-372934D52F00}" type="presOf" srcId="{B9302173-C059-4938-8D98-07C6AA8123EA}" destId="{D3969DD7-9847-460F-8A93-FDE5A36CDE32}" srcOrd="0" destOrd="0" presId="urn:microsoft.com/office/officeart/2005/8/layout/process1"/>
    <dgm:cxn modelId="{6CCA5C10-16E6-4F4B-800B-93D2F247B5E8}" type="presOf" srcId="{42A0C7D8-CD31-4DAE-BCDC-E873BCDB8FBA}" destId="{13C7BED4-F765-4465-8CE0-88A439510009}" srcOrd="1" destOrd="0" presId="urn:microsoft.com/office/officeart/2005/8/layout/process1"/>
    <dgm:cxn modelId="{13A78621-7CAB-481C-8BBF-64EC760AE499}" type="presParOf" srcId="{D3969DD7-9847-460F-8A93-FDE5A36CDE32}" destId="{D8BE0A42-6268-418B-89EE-E680A54A654A}" srcOrd="0" destOrd="0" presId="urn:microsoft.com/office/officeart/2005/8/layout/process1"/>
    <dgm:cxn modelId="{6E18CF69-C83E-4A03-9925-F560B5D86E2D}" type="presParOf" srcId="{D3969DD7-9847-460F-8A93-FDE5A36CDE32}" destId="{F46A0497-2703-4B75-9E25-ECD9B138D731}" srcOrd="1" destOrd="0" presId="urn:microsoft.com/office/officeart/2005/8/layout/process1"/>
    <dgm:cxn modelId="{52842975-358D-46D7-B289-DB1DF051A27D}" type="presParOf" srcId="{F46A0497-2703-4B75-9E25-ECD9B138D731}" destId="{13C7BED4-F765-4465-8CE0-88A439510009}" srcOrd="0" destOrd="0" presId="urn:microsoft.com/office/officeart/2005/8/layout/process1"/>
    <dgm:cxn modelId="{7F2D5FE7-7E67-458B-9743-2422F8DE5D45}" type="presParOf" srcId="{D3969DD7-9847-460F-8A93-FDE5A36CDE32}" destId="{8BDE176B-3E94-4212-9308-0749AE7B67E1}" srcOrd="2" destOrd="0" presId="urn:microsoft.com/office/officeart/2005/8/layout/process1"/>
    <dgm:cxn modelId="{F9DC7152-DC8D-4E01-9789-09B9450E8F75}" type="presParOf" srcId="{D3969DD7-9847-460F-8A93-FDE5A36CDE32}" destId="{68C52A6F-76CE-412C-AA13-2AFCF366A099}" srcOrd="3" destOrd="0" presId="urn:microsoft.com/office/officeart/2005/8/layout/process1"/>
    <dgm:cxn modelId="{95CD7AF2-F155-4591-AE4A-F3B1CF224BC1}" type="presParOf" srcId="{68C52A6F-76CE-412C-AA13-2AFCF366A099}" destId="{A4D676DC-73F8-4F35-A692-CF9EE3FBA684}" srcOrd="0" destOrd="0" presId="urn:microsoft.com/office/officeart/2005/8/layout/process1"/>
    <dgm:cxn modelId="{4DF62078-B418-4042-B194-DAE7094791E5}" type="presParOf" srcId="{D3969DD7-9847-460F-8A93-FDE5A36CDE32}" destId="{00C006D0-66BF-466F-A89D-6BE5B442485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944211-BAC3-47AF-810A-DA2CF7956A76}" type="doc">
      <dgm:prSet loTypeId="urn:microsoft.com/office/officeart/2011/layout/Tab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9BDF38B-F43E-4435-9A72-6D827A94A6D5}">
      <dgm:prSet phldrT="[Text]"/>
      <dgm:spPr/>
      <dgm:t>
        <a:bodyPr/>
        <a:lstStyle/>
        <a:p>
          <a:r>
            <a:rPr lang="en-US" dirty="0"/>
            <a:t>Traceability</a:t>
          </a:r>
        </a:p>
      </dgm:t>
    </dgm:pt>
    <dgm:pt modelId="{AB3B9471-ED68-4412-91CB-092508C0B63B}" type="parTrans" cxnId="{03BBAEAE-B287-4EC6-BB1C-303487C90725}">
      <dgm:prSet/>
      <dgm:spPr/>
      <dgm:t>
        <a:bodyPr/>
        <a:lstStyle/>
        <a:p>
          <a:endParaRPr lang="en-US"/>
        </a:p>
      </dgm:t>
    </dgm:pt>
    <dgm:pt modelId="{CA508C77-B10E-4C4F-A368-BD20859C480B}" type="sibTrans" cxnId="{03BBAEAE-B287-4EC6-BB1C-303487C90725}">
      <dgm:prSet/>
      <dgm:spPr/>
      <dgm:t>
        <a:bodyPr/>
        <a:lstStyle/>
        <a:p>
          <a:endParaRPr lang="en-US"/>
        </a:p>
      </dgm:t>
    </dgm:pt>
    <dgm:pt modelId="{0C61473C-4D34-42C9-95F9-A14EDC0B1E32}">
      <dgm:prSet phldrT="[Text]" custT="1"/>
      <dgm:spPr/>
      <dgm:t>
        <a:bodyPr/>
        <a:lstStyle/>
        <a:p>
          <a:r>
            <a:rPr lang="en-US" sz="1600" dirty="0"/>
            <a:t>Blockchain redefines visibility and track and trace.</a:t>
          </a:r>
          <a:endParaRPr lang="en-US" sz="1200" dirty="0"/>
        </a:p>
      </dgm:t>
    </dgm:pt>
    <dgm:pt modelId="{50ECFFA8-6E97-4DBF-A044-F4FDAC434A1D}" type="parTrans" cxnId="{2B7FA78D-56E1-484A-89B8-BC80051E6097}">
      <dgm:prSet/>
      <dgm:spPr/>
      <dgm:t>
        <a:bodyPr/>
        <a:lstStyle/>
        <a:p>
          <a:endParaRPr lang="en-US"/>
        </a:p>
      </dgm:t>
    </dgm:pt>
    <dgm:pt modelId="{84C81CE2-537D-4524-91FE-728D6E0C4D88}" type="sibTrans" cxnId="{2B7FA78D-56E1-484A-89B8-BC80051E6097}">
      <dgm:prSet/>
      <dgm:spPr/>
      <dgm:t>
        <a:bodyPr/>
        <a:lstStyle/>
        <a:p>
          <a:endParaRPr lang="en-US"/>
        </a:p>
      </dgm:t>
    </dgm:pt>
    <dgm:pt modelId="{BDD3888E-E392-43B0-940D-1671FFB081D6}">
      <dgm:prSet phldrT="[Text]" custT="1"/>
      <dgm:spPr/>
      <dgm:t>
        <a:bodyPr/>
        <a:lstStyle/>
        <a:p>
          <a:pPr>
            <a:buNone/>
          </a:pPr>
          <a:r>
            <a:rPr lang="en-US" sz="1600" dirty="0"/>
            <a:t>Confluence of Blockchain and Spark/Internet of Things Redefine Lineage.</a:t>
          </a:r>
          <a:endParaRPr lang="en-US" sz="1400" dirty="0"/>
        </a:p>
      </dgm:t>
    </dgm:pt>
    <dgm:pt modelId="{CB46D5D6-1325-4619-88AC-A4319CEB6F10}" type="parTrans" cxnId="{9CFF3E0D-C118-443C-B571-0BCA4BCEEC8F}">
      <dgm:prSet/>
      <dgm:spPr/>
      <dgm:t>
        <a:bodyPr/>
        <a:lstStyle/>
        <a:p>
          <a:endParaRPr lang="en-US"/>
        </a:p>
      </dgm:t>
    </dgm:pt>
    <dgm:pt modelId="{EBA4488A-2A6D-4B92-A5D6-50A2B1268310}" type="sibTrans" cxnId="{9CFF3E0D-C118-443C-B571-0BCA4BCEEC8F}">
      <dgm:prSet/>
      <dgm:spPr/>
      <dgm:t>
        <a:bodyPr/>
        <a:lstStyle/>
        <a:p>
          <a:endParaRPr lang="en-US"/>
        </a:p>
      </dgm:t>
    </dgm:pt>
    <dgm:pt modelId="{F4C153B6-F819-4DCF-B740-C1EA3EF0EDE8}">
      <dgm:prSet phldrT="[Text]"/>
      <dgm:spPr/>
      <dgm:t>
        <a:bodyPr/>
        <a:lstStyle/>
        <a:p>
          <a:r>
            <a:rPr lang="en-US" dirty="0"/>
            <a:t>Supply Chain Finance</a:t>
          </a:r>
        </a:p>
      </dgm:t>
    </dgm:pt>
    <dgm:pt modelId="{9177A0A5-2A4E-4E82-93AC-E8EBEA76D0D1}" type="parTrans" cxnId="{366D80EA-4D38-44B8-8685-25052A7DCEF7}">
      <dgm:prSet/>
      <dgm:spPr/>
      <dgm:t>
        <a:bodyPr/>
        <a:lstStyle/>
        <a:p>
          <a:endParaRPr lang="en-US"/>
        </a:p>
      </dgm:t>
    </dgm:pt>
    <dgm:pt modelId="{60EF41F1-DB6E-44AC-86EB-EFE9082AC295}" type="sibTrans" cxnId="{366D80EA-4D38-44B8-8685-25052A7DCEF7}">
      <dgm:prSet/>
      <dgm:spPr/>
      <dgm:t>
        <a:bodyPr/>
        <a:lstStyle/>
        <a:p>
          <a:endParaRPr lang="en-US"/>
        </a:p>
      </dgm:t>
    </dgm:pt>
    <dgm:pt modelId="{9C67D9C4-C957-4A51-94CC-B2E3833099D4}">
      <dgm:prSet phldrT="[Text]" custT="1"/>
      <dgm:spPr/>
      <dgm:t>
        <a:bodyPr/>
        <a:lstStyle/>
        <a:p>
          <a:r>
            <a:rPr lang="en-US" sz="1600" dirty="0"/>
            <a:t>Bitcoin and Blockchain disintermediate traditional banking.</a:t>
          </a:r>
          <a:endParaRPr lang="en-US" sz="1200" dirty="0"/>
        </a:p>
      </dgm:t>
    </dgm:pt>
    <dgm:pt modelId="{4DFCB06A-0DFD-4909-94B9-656B13A289B1}" type="parTrans" cxnId="{0AD34BE6-C598-41E0-9EF2-794255DBD4DE}">
      <dgm:prSet/>
      <dgm:spPr/>
      <dgm:t>
        <a:bodyPr/>
        <a:lstStyle/>
        <a:p>
          <a:endParaRPr lang="en-US"/>
        </a:p>
      </dgm:t>
    </dgm:pt>
    <dgm:pt modelId="{EC40AD9D-7D60-44B4-97C4-B4277809D28B}" type="sibTrans" cxnId="{0AD34BE6-C598-41E0-9EF2-794255DBD4DE}">
      <dgm:prSet/>
      <dgm:spPr/>
      <dgm:t>
        <a:bodyPr/>
        <a:lstStyle/>
        <a:p>
          <a:endParaRPr lang="en-US"/>
        </a:p>
      </dgm:t>
    </dgm:pt>
    <dgm:pt modelId="{2EE0E43F-FE0D-43CC-B6F1-026DF0BE3F32}">
      <dgm:prSet phldrT="[Text]" custT="1"/>
      <dgm:spPr/>
      <dgm:t>
        <a:bodyPr/>
        <a:lstStyle/>
        <a:p>
          <a:pPr>
            <a:buNone/>
          </a:pPr>
          <a:r>
            <a:rPr lang="en-US" sz="1600" dirty="0"/>
            <a:t>Emergence of the supply chain digital wallet</a:t>
          </a:r>
        </a:p>
      </dgm:t>
    </dgm:pt>
    <dgm:pt modelId="{714D7E4F-787A-4155-975D-F7E8EAAD11C0}" type="parTrans" cxnId="{B9F0382C-D5E0-49B6-AB9C-A5188B066D5C}">
      <dgm:prSet/>
      <dgm:spPr/>
      <dgm:t>
        <a:bodyPr/>
        <a:lstStyle/>
        <a:p>
          <a:endParaRPr lang="en-US"/>
        </a:p>
      </dgm:t>
    </dgm:pt>
    <dgm:pt modelId="{312C04B9-A9A9-4612-AD31-DD9B51FD6193}" type="sibTrans" cxnId="{B9F0382C-D5E0-49B6-AB9C-A5188B066D5C}">
      <dgm:prSet/>
      <dgm:spPr/>
      <dgm:t>
        <a:bodyPr/>
        <a:lstStyle/>
        <a:p>
          <a:endParaRPr lang="en-US"/>
        </a:p>
      </dgm:t>
    </dgm:pt>
    <dgm:pt modelId="{03AFC5E9-6C47-4931-A7F0-02DF9EE179AB}">
      <dgm:prSet phldrT="[Text]"/>
      <dgm:spPr/>
      <dgm:t>
        <a:bodyPr/>
        <a:lstStyle/>
        <a:p>
          <a:pPr algn="ctr"/>
          <a:r>
            <a:rPr lang="en-US" dirty="0"/>
            <a:t>Interoperability</a:t>
          </a:r>
        </a:p>
      </dgm:t>
    </dgm:pt>
    <dgm:pt modelId="{F1DA049F-255F-4B53-9509-63FCDB2B12D1}" type="parTrans" cxnId="{0848F152-C78E-4368-AB96-F66816091D38}">
      <dgm:prSet/>
      <dgm:spPr/>
      <dgm:t>
        <a:bodyPr/>
        <a:lstStyle/>
        <a:p>
          <a:endParaRPr lang="en-US"/>
        </a:p>
      </dgm:t>
    </dgm:pt>
    <dgm:pt modelId="{2241714C-E064-4151-B8C1-D4FE91C3CFDE}" type="sibTrans" cxnId="{0848F152-C78E-4368-AB96-F66816091D38}">
      <dgm:prSet/>
      <dgm:spPr/>
      <dgm:t>
        <a:bodyPr/>
        <a:lstStyle/>
        <a:p>
          <a:endParaRPr lang="en-US"/>
        </a:p>
      </dgm:t>
    </dgm:pt>
    <dgm:pt modelId="{8E3FDD7C-7EAD-4CA7-922B-25D07C95AED3}">
      <dgm:prSet phldrT="[Text]" custT="1"/>
      <dgm:spPr/>
      <dgm:t>
        <a:bodyPr/>
        <a:lstStyle/>
        <a:p>
          <a:r>
            <a:rPr lang="en-US" sz="1600" dirty="0"/>
            <a:t>Cognitive computing eliminates the need for master data management and standards.</a:t>
          </a:r>
          <a:endParaRPr lang="en-US" sz="1200" dirty="0"/>
        </a:p>
      </dgm:t>
    </dgm:pt>
    <dgm:pt modelId="{7B587689-24C0-423B-8DF0-99469F06D8C8}" type="parTrans" cxnId="{5E673F24-6802-4459-94DA-88C0C266CD8B}">
      <dgm:prSet/>
      <dgm:spPr/>
      <dgm:t>
        <a:bodyPr/>
        <a:lstStyle/>
        <a:p>
          <a:endParaRPr lang="en-US"/>
        </a:p>
      </dgm:t>
    </dgm:pt>
    <dgm:pt modelId="{61EEF2ED-F91A-4E06-8D9C-42D50CF30376}" type="sibTrans" cxnId="{5E673F24-6802-4459-94DA-88C0C266CD8B}">
      <dgm:prSet/>
      <dgm:spPr/>
      <dgm:t>
        <a:bodyPr/>
        <a:lstStyle/>
        <a:p>
          <a:endParaRPr lang="en-US"/>
        </a:p>
      </dgm:t>
    </dgm:pt>
    <dgm:pt modelId="{34B28687-D976-46FA-993A-9CEC6783944C}">
      <dgm:prSet phldrT="[Text]" custT="1"/>
      <dgm:spPr/>
      <dgm:t>
        <a:bodyPr/>
        <a:lstStyle/>
        <a:p>
          <a:pPr>
            <a:buNone/>
          </a:pPr>
          <a:r>
            <a:rPr lang="en-US" sz="1600" dirty="0"/>
            <a:t>Data is mined through patterns and translated for context through cognitive computing. Shift from standards to process canonicals.</a:t>
          </a:r>
          <a:endParaRPr lang="en-US" sz="1400" dirty="0"/>
        </a:p>
      </dgm:t>
    </dgm:pt>
    <dgm:pt modelId="{DE033975-94DB-4AB7-9948-5F69DCDB9142}" type="parTrans" cxnId="{B85EC3B4-5198-4CCA-841D-1EC073020148}">
      <dgm:prSet/>
      <dgm:spPr/>
      <dgm:t>
        <a:bodyPr/>
        <a:lstStyle/>
        <a:p>
          <a:endParaRPr lang="en-US"/>
        </a:p>
      </dgm:t>
    </dgm:pt>
    <dgm:pt modelId="{7DACCA1A-9F9D-4DC2-810F-91BFD2970493}" type="sibTrans" cxnId="{B85EC3B4-5198-4CCA-841D-1EC073020148}">
      <dgm:prSet/>
      <dgm:spPr/>
      <dgm:t>
        <a:bodyPr/>
        <a:lstStyle/>
        <a:p>
          <a:endParaRPr lang="en-US"/>
        </a:p>
      </dgm:t>
    </dgm:pt>
    <dgm:pt modelId="{A9A68875-EE36-4949-8CCD-AB2AF45656A0}">
      <dgm:prSet phldrT="[Text]"/>
      <dgm:spPr/>
      <dgm:t>
        <a:bodyPr/>
        <a:lstStyle/>
        <a:p>
          <a:r>
            <a:rPr lang="en-US" dirty="0"/>
            <a:t>Community Directory</a:t>
          </a:r>
        </a:p>
      </dgm:t>
    </dgm:pt>
    <dgm:pt modelId="{9AE155BA-8F5E-44BA-AC9F-00F14D940118}" type="parTrans" cxnId="{5811FEBB-E537-4E24-BCA6-DA987EE7D36F}">
      <dgm:prSet/>
      <dgm:spPr/>
      <dgm:t>
        <a:bodyPr/>
        <a:lstStyle/>
        <a:p>
          <a:endParaRPr lang="en-US"/>
        </a:p>
      </dgm:t>
    </dgm:pt>
    <dgm:pt modelId="{51BF99DA-C75E-4206-8204-01E79616E720}" type="sibTrans" cxnId="{5811FEBB-E537-4E24-BCA6-DA987EE7D36F}">
      <dgm:prSet/>
      <dgm:spPr/>
      <dgm:t>
        <a:bodyPr/>
        <a:lstStyle/>
        <a:p>
          <a:endParaRPr lang="en-US"/>
        </a:p>
      </dgm:t>
    </dgm:pt>
    <dgm:pt modelId="{2429FE5F-AF15-448B-BD9F-878C26677808}">
      <dgm:prSet phldrT="[Text]" custT="1"/>
      <dgm:spPr/>
      <dgm:t>
        <a:bodyPr/>
        <a:lstStyle/>
        <a:p>
          <a:r>
            <a:rPr lang="en-US" sz="1600" dirty="0"/>
            <a:t>Write once and use company and contact information many times.</a:t>
          </a:r>
          <a:endParaRPr lang="en-US" sz="1400" dirty="0"/>
        </a:p>
      </dgm:t>
    </dgm:pt>
    <dgm:pt modelId="{98A3F983-122C-4CB4-8253-7D59CE75915B}" type="parTrans" cxnId="{2B3ABEDF-CF55-41FB-B581-2AC2098AF325}">
      <dgm:prSet/>
      <dgm:spPr/>
      <dgm:t>
        <a:bodyPr/>
        <a:lstStyle/>
        <a:p>
          <a:endParaRPr lang="en-US"/>
        </a:p>
      </dgm:t>
    </dgm:pt>
    <dgm:pt modelId="{9DC24BDE-B4D6-4932-BCBB-814ECA5E1D3F}" type="sibTrans" cxnId="{2B3ABEDF-CF55-41FB-B581-2AC2098AF325}">
      <dgm:prSet/>
      <dgm:spPr/>
      <dgm:t>
        <a:bodyPr/>
        <a:lstStyle/>
        <a:p>
          <a:endParaRPr lang="en-US"/>
        </a:p>
      </dgm:t>
    </dgm:pt>
    <dgm:pt modelId="{F2040B95-E2B8-45CA-8C36-766F1849CDF3}">
      <dgm:prSet phldrT="[Text]" custT="1"/>
      <dgm:spPr/>
      <dgm:t>
        <a:bodyPr/>
        <a:lstStyle/>
        <a:p>
          <a:pPr>
            <a:buNone/>
          </a:pPr>
          <a:r>
            <a:rPr lang="en-US" sz="1800" dirty="0"/>
            <a:t>Reduce onboarding through once source of data.</a:t>
          </a:r>
          <a:endParaRPr lang="en-US" sz="900" dirty="0"/>
        </a:p>
      </dgm:t>
    </dgm:pt>
    <dgm:pt modelId="{5C5A425C-8013-4D3E-B699-0AEE45F19F37}" type="parTrans" cxnId="{1F05E0BC-4D16-4E8C-B8A1-967EB819DF2C}">
      <dgm:prSet/>
      <dgm:spPr/>
      <dgm:t>
        <a:bodyPr/>
        <a:lstStyle/>
        <a:p>
          <a:endParaRPr lang="en-US"/>
        </a:p>
      </dgm:t>
    </dgm:pt>
    <dgm:pt modelId="{17F4A2D2-8119-49FC-AEC1-FF9EBDC72F16}" type="sibTrans" cxnId="{1F05E0BC-4D16-4E8C-B8A1-967EB819DF2C}">
      <dgm:prSet/>
      <dgm:spPr/>
      <dgm:t>
        <a:bodyPr/>
        <a:lstStyle/>
        <a:p>
          <a:endParaRPr lang="en-US"/>
        </a:p>
      </dgm:t>
    </dgm:pt>
    <dgm:pt modelId="{042B4464-16DA-4C68-95AB-60CE07F5B552}">
      <dgm:prSet phldrT="[Text]" custT="1"/>
      <dgm:spPr/>
      <dgm:t>
        <a:bodyPr/>
        <a:lstStyle/>
        <a:p>
          <a:pPr>
            <a:buNone/>
          </a:pPr>
          <a:r>
            <a:rPr lang="en-US" sz="1600" dirty="0"/>
            <a:t>An alternative to EDI</a:t>
          </a:r>
          <a:endParaRPr lang="en-US" sz="1400" dirty="0"/>
        </a:p>
      </dgm:t>
    </dgm:pt>
    <dgm:pt modelId="{C083CEEB-51B2-4526-98AF-9221B648DB64}" type="parTrans" cxnId="{941F4DBD-9911-4BFC-B723-B4CA5BDE266A}">
      <dgm:prSet/>
      <dgm:spPr/>
      <dgm:t>
        <a:bodyPr/>
        <a:lstStyle/>
        <a:p>
          <a:endParaRPr lang="en-US"/>
        </a:p>
      </dgm:t>
    </dgm:pt>
    <dgm:pt modelId="{D4CCEF9A-D2D5-4F53-A12B-ABB56399282F}" type="sibTrans" cxnId="{941F4DBD-9911-4BFC-B723-B4CA5BDE266A}">
      <dgm:prSet/>
      <dgm:spPr/>
      <dgm:t>
        <a:bodyPr/>
        <a:lstStyle/>
        <a:p>
          <a:endParaRPr lang="en-US"/>
        </a:p>
      </dgm:t>
    </dgm:pt>
    <dgm:pt modelId="{89505D3C-63D7-439B-8F90-09030C0D6B39}">
      <dgm:prSet phldrT="[Text]" custT="1"/>
      <dgm:spPr/>
      <dgm:t>
        <a:bodyPr/>
        <a:lstStyle/>
        <a:p>
          <a:pPr>
            <a:buNone/>
          </a:pPr>
          <a:endParaRPr lang="en-US" sz="1600" dirty="0"/>
        </a:p>
      </dgm:t>
    </dgm:pt>
    <dgm:pt modelId="{8CD46F20-3F4E-44E2-9215-8347505A85AE}" type="parTrans" cxnId="{D812D50D-3049-431B-8CF8-6312155E1BC6}">
      <dgm:prSet/>
      <dgm:spPr/>
      <dgm:t>
        <a:bodyPr/>
        <a:lstStyle/>
        <a:p>
          <a:endParaRPr lang="en-US"/>
        </a:p>
      </dgm:t>
    </dgm:pt>
    <dgm:pt modelId="{75CB7356-21B1-403E-AB36-D4307C91A60D}" type="sibTrans" cxnId="{D812D50D-3049-431B-8CF8-6312155E1BC6}">
      <dgm:prSet/>
      <dgm:spPr/>
      <dgm:t>
        <a:bodyPr/>
        <a:lstStyle/>
        <a:p>
          <a:endParaRPr lang="en-US"/>
        </a:p>
      </dgm:t>
    </dgm:pt>
    <dgm:pt modelId="{6333DDD8-EE08-4D8E-8A76-E15CF066270B}" type="pres">
      <dgm:prSet presAssocID="{6E944211-BAC3-47AF-810A-DA2CF7956A76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BCA9423-EDA7-4ECC-BFF8-F4CECD40D507}" type="pres">
      <dgm:prSet presAssocID="{A9A68875-EE36-4949-8CCD-AB2AF45656A0}" presName="composite" presStyleCnt="0"/>
      <dgm:spPr/>
    </dgm:pt>
    <dgm:pt modelId="{E4ED2F91-266B-4FEB-B495-B9E013FBA5B9}" type="pres">
      <dgm:prSet presAssocID="{A9A68875-EE36-4949-8CCD-AB2AF45656A0}" presName="FirstChild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9B7D8E-55DB-4ACC-BA1F-B03075CC3ADF}" type="pres">
      <dgm:prSet presAssocID="{A9A68875-EE36-4949-8CCD-AB2AF45656A0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71730-FAA3-4CF4-B215-53EFD50AF3E6}" type="pres">
      <dgm:prSet presAssocID="{A9A68875-EE36-4949-8CCD-AB2AF45656A0}" presName="Accent" presStyleLbl="parChTrans1D1" presStyleIdx="0" presStyleCnt="4"/>
      <dgm:spPr/>
    </dgm:pt>
    <dgm:pt modelId="{64348F72-1B3A-44B6-B216-E746D789085D}" type="pres">
      <dgm:prSet presAssocID="{A9A68875-EE36-4949-8CCD-AB2AF45656A0}" presName="Child" presStyleLbl="revTx" presStyleIdx="1" presStyleCnt="8" custScaleY="749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CF7E5-E2A1-49C2-BA7D-F24D767D2AE4}" type="pres">
      <dgm:prSet presAssocID="{51BF99DA-C75E-4206-8204-01E79616E720}" presName="sibTrans" presStyleCnt="0"/>
      <dgm:spPr/>
    </dgm:pt>
    <dgm:pt modelId="{5344BB21-2ED1-4E08-A787-1619B4033436}" type="pres">
      <dgm:prSet presAssocID="{A9BDF38B-F43E-4435-9A72-6D827A94A6D5}" presName="composite" presStyleCnt="0"/>
      <dgm:spPr/>
    </dgm:pt>
    <dgm:pt modelId="{39DDBC43-B73A-4C1A-BC05-D752819ED337}" type="pres">
      <dgm:prSet presAssocID="{A9BDF38B-F43E-4435-9A72-6D827A94A6D5}" presName="First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9C92D-CD48-4090-A80B-72F82CA04C36}" type="pres">
      <dgm:prSet presAssocID="{A9BDF38B-F43E-4435-9A72-6D827A94A6D5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95419-BACA-44B0-B5AB-F249C535DE90}" type="pres">
      <dgm:prSet presAssocID="{A9BDF38B-F43E-4435-9A72-6D827A94A6D5}" presName="Accent" presStyleLbl="parChTrans1D1" presStyleIdx="1" presStyleCnt="4"/>
      <dgm:spPr/>
    </dgm:pt>
    <dgm:pt modelId="{2F5614ED-6044-416A-BEBD-CF4DD947B2CB}" type="pres">
      <dgm:prSet presAssocID="{A9BDF38B-F43E-4435-9A72-6D827A94A6D5}" presName="Child" presStyleLbl="revTx" presStyleIdx="3" presStyleCnt="8" custScaleY="69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0EB46-FDA0-40E9-A299-BC83C4B66DB7}" type="pres">
      <dgm:prSet presAssocID="{CA508C77-B10E-4C4F-A368-BD20859C480B}" presName="sibTrans" presStyleCnt="0"/>
      <dgm:spPr/>
    </dgm:pt>
    <dgm:pt modelId="{133B8C1D-BA83-49EC-BFAB-FE65A47FE6F3}" type="pres">
      <dgm:prSet presAssocID="{F4C153B6-F819-4DCF-B740-C1EA3EF0EDE8}" presName="composite" presStyleCnt="0"/>
      <dgm:spPr/>
    </dgm:pt>
    <dgm:pt modelId="{667C020B-A7A0-4EFA-8EE9-869383211DE2}" type="pres">
      <dgm:prSet presAssocID="{F4C153B6-F819-4DCF-B740-C1EA3EF0EDE8}" presName="FirstChild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D2575-E3D0-498F-9CDD-DF80568ED293}" type="pres">
      <dgm:prSet presAssocID="{F4C153B6-F819-4DCF-B740-C1EA3EF0EDE8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709EB-D6CC-4F8A-813E-DAD2DFF37EFE}" type="pres">
      <dgm:prSet presAssocID="{F4C153B6-F819-4DCF-B740-C1EA3EF0EDE8}" presName="Accent" presStyleLbl="parChTrans1D1" presStyleIdx="2" presStyleCnt="4"/>
      <dgm:spPr/>
    </dgm:pt>
    <dgm:pt modelId="{7F29E245-F37A-4128-9AF1-A26263C285A4}" type="pres">
      <dgm:prSet presAssocID="{F4C153B6-F819-4DCF-B740-C1EA3EF0EDE8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F5F83-37B5-407E-9A38-A0AB8BCFC17E}" type="pres">
      <dgm:prSet presAssocID="{60EF41F1-DB6E-44AC-86EB-EFE9082AC295}" presName="sibTrans" presStyleCnt="0"/>
      <dgm:spPr/>
    </dgm:pt>
    <dgm:pt modelId="{3E5BDE9C-CF5B-401D-BFBB-A4E2B36C804B}" type="pres">
      <dgm:prSet presAssocID="{03AFC5E9-6C47-4931-A7F0-02DF9EE179AB}" presName="composite" presStyleCnt="0"/>
      <dgm:spPr/>
    </dgm:pt>
    <dgm:pt modelId="{D286DC00-0ECC-4013-ACF9-C27BB3081527}" type="pres">
      <dgm:prSet presAssocID="{03AFC5E9-6C47-4931-A7F0-02DF9EE179AB}" presName="First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C1F5E-29C4-4513-8C62-558854ECAA0F}" type="pres">
      <dgm:prSet presAssocID="{03AFC5E9-6C47-4931-A7F0-02DF9EE179AB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3A887-D6FC-4A0E-88AB-E06428845995}" type="pres">
      <dgm:prSet presAssocID="{03AFC5E9-6C47-4931-A7F0-02DF9EE179AB}" presName="Accent" presStyleLbl="parChTrans1D1" presStyleIdx="3" presStyleCnt="4"/>
      <dgm:spPr/>
    </dgm:pt>
    <dgm:pt modelId="{AD19CF4B-A758-4933-A603-CA501F703064}" type="pres">
      <dgm:prSet presAssocID="{03AFC5E9-6C47-4931-A7F0-02DF9EE179AB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AC97E9-8902-4C6C-BF4C-E28CFEC7D32B}" type="presOf" srcId="{03AFC5E9-6C47-4931-A7F0-02DF9EE179AB}" destId="{1F5C1F5E-29C4-4513-8C62-558854ECAA0F}" srcOrd="0" destOrd="0" presId="urn:microsoft.com/office/officeart/2011/layout/TabList"/>
    <dgm:cxn modelId="{5811FEBB-E537-4E24-BCA6-DA987EE7D36F}" srcId="{6E944211-BAC3-47AF-810A-DA2CF7956A76}" destId="{A9A68875-EE36-4949-8CCD-AB2AF45656A0}" srcOrd="0" destOrd="0" parTransId="{9AE155BA-8F5E-44BA-AC9F-00F14D940118}" sibTransId="{51BF99DA-C75E-4206-8204-01E79616E720}"/>
    <dgm:cxn modelId="{CC118D18-A212-4F5E-A7D3-FE1144D915B0}" type="presOf" srcId="{0C61473C-4D34-42C9-95F9-A14EDC0B1E32}" destId="{39DDBC43-B73A-4C1A-BC05-D752819ED337}" srcOrd="0" destOrd="0" presId="urn:microsoft.com/office/officeart/2011/layout/TabList"/>
    <dgm:cxn modelId="{3C062759-CA58-44B3-ADC8-A5F9C98C1621}" type="presOf" srcId="{042B4464-16DA-4C68-95AB-60CE07F5B552}" destId="{7F29E245-F37A-4128-9AF1-A26263C285A4}" srcOrd="0" destOrd="1" presId="urn:microsoft.com/office/officeart/2011/layout/TabList"/>
    <dgm:cxn modelId="{03BBAEAE-B287-4EC6-BB1C-303487C90725}" srcId="{6E944211-BAC3-47AF-810A-DA2CF7956A76}" destId="{A9BDF38B-F43E-4435-9A72-6D827A94A6D5}" srcOrd="1" destOrd="0" parTransId="{AB3B9471-ED68-4412-91CB-092508C0B63B}" sibTransId="{CA508C77-B10E-4C4F-A368-BD20859C480B}"/>
    <dgm:cxn modelId="{4548EA08-A55F-4D4C-8AC0-E43C76B939E5}" type="presOf" srcId="{BDD3888E-E392-43B0-940D-1671FFB081D6}" destId="{2F5614ED-6044-416A-BEBD-CF4DD947B2CB}" srcOrd="0" destOrd="0" presId="urn:microsoft.com/office/officeart/2011/layout/TabList"/>
    <dgm:cxn modelId="{635AE160-E572-4DE4-A9D9-46B1AD1DCF28}" type="presOf" srcId="{F2040B95-E2B8-45CA-8C36-766F1849CDF3}" destId="{64348F72-1B3A-44B6-B216-E746D789085D}" srcOrd="0" destOrd="0" presId="urn:microsoft.com/office/officeart/2011/layout/TabList"/>
    <dgm:cxn modelId="{2BD0B462-1D8D-4C1B-B5FE-8EACCCDC4BD5}" type="presOf" srcId="{89505D3C-63D7-439B-8F90-09030C0D6B39}" destId="{AD19CF4B-A758-4933-A603-CA501F703064}" srcOrd="0" destOrd="1" presId="urn:microsoft.com/office/officeart/2011/layout/TabList"/>
    <dgm:cxn modelId="{A27A03D7-89F8-479F-94C8-5DE6C77C0A5A}" type="presOf" srcId="{9C67D9C4-C957-4A51-94CC-B2E3833099D4}" destId="{667C020B-A7A0-4EFA-8EE9-869383211DE2}" srcOrd="0" destOrd="0" presId="urn:microsoft.com/office/officeart/2011/layout/TabList"/>
    <dgm:cxn modelId="{D812D50D-3049-431B-8CF8-6312155E1BC6}" srcId="{03AFC5E9-6C47-4931-A7F0-02DF9EE179AB}" destId="{89505D3C-63D7-439B-8F90-09030C0D6B39}" srcOrd="2" destOrd="0" parTransId="{8CD46F20-3F4E-44E2-9215-8347505A85AE}" sibTransId="{75CB7356-21B1-403E-AB36-D4307C91A60D}"/>
    <dgm:cxn modelId="{E8E94FE6-73C5-4121-A7CC-8135DA344D32}" type="presOf" srcId="{34B28687-D976-46FA-993A-9CEC6783944C}" destId="{AD19CF4B-A758-4933-A603-CA501F703064}" srcOrd="0" destOrd="0" presId="urn:microsoft.com/office/officeart/2011/layout/TabList"/>
    <dgm:cxn modelId="{941F4DBD-9911-4BFC-B723-B4CA5BDE266A}" srcId="{F4C153B6-F819-4DCF-B740-C1EA3EF0EDE8}" destId="{042B4464-16DA-4C68-95AB-60CE07F5B552}" srcOrd="2" destOrd="0" parTransId="{C083CEEB-51B2-4526-98AF-9221B648DB64}" sibTransId="{D4CCEF9A-D2D5-4F53-A12B-ABB56399282F}"/>
    <dgm:cxn modelId="{366D80EA-4D38-44B8-8685-25052A7DCEF7}" srcId="{6E944211-BAC3-47AF-810A-DA2CF7956A76}" destId="{F4C153B6-F819-4DCF-B740-C1EA3EF0EDE8}" srcOrd="2" destOrd="0" parTransId="{9177A0A5-2A4E-4E82-93AC-E8EBEA76D0D1}" sibTransId="{60EF41F1-DB6E-44AC-86EB-EFE9082AC295}"/>
    <dgm:cxn modelId="{1E479846-4D54-4106-B4C3-F8C3D4D3BD3F}" type="presOf" srcId="{F4C153B6-F819-4DCF-B740-C1EA3EF0EDE8}" destId="{C54D2575-E3D0-498F-9CDD-DF80568ED293}" srcOrd="0" destOrd="0" presId="urn:microsoft.com/office/officeart/2011/layout/TabList"/>
    <dgm:cxn modelId="{2B7FA78D-56E1-484A-89B8-BC80051E6097}" srcId="{A9BDF38B-F43E-4435-9A72-6D827A94A6D5}" destId="{0C61473C-4D34-42C9-95F9-A14EDC0B1E32}" srcOrd="0" destOrd="0" parTransId="{50ECFFA8-6E97-4DBF-A044-F4FDAC434A1D}" sibTransId="{84C81CE2-537D-4524-91FE-728D6E0C4D88}"/>
    <dgm:cxn modelId="{0848F152-C78E-4368-AB96-F66816091D38}" srcId="{6E944211-BAC3-47AF-810A-DA2CF7956A76}" destId="{03AFC5E9-6C47-4931-A7F0-02DF9EE179AB}" srcOrd="3" destOrd="0" parTransId="{F1DA049F-255F-4B53-9509-63FCDB2B12D1}" sibTransId="{2241714C-E064-4151-B8C1-D4FE91C3CFDE}"/>
    <dgm:cxn modelId="{8CA81C14-E98E-4D2A-892D-EA2F011CC4BB}" type="presOf" srcId="{A9A68875-EE36-4949-8CCD-AB2AF45656A0}" destId="{C19B7D8E-55DB-4ACC-BA1F-B03075CC3ADF}" srcOrd="0" destOrd="0" presId="urn:microsoft.com/office/officeart/2011/layout/TabList"/>
    <dgm:cxn modelId="{0AD34BE6-C598-41E0-9EF2-794255DBD4DE}" srcId="{F4C153B6-F819-4DCF-B740-C1EA3EF0EDE8}" destId="{9C67D9C4-C957-4A51-94CC-B2E3833099D4}" srcOrd="0" destOrd="0" parTransId="{4DFCB06A-0DFD-4909-94B9-656B13A289B1}" sibTransId="{EC40AD9D-7D60-44B4-97C4-B4277809D28B}"/>
    <dgm:cxn modelId="{3095CD4F-AF08-44DC-B63E-FE272D1E0BAA}" type="presOf" srcId="{2429FE5F-AF15-448B-BD9F-878C26677808}" destId="{E4ED2F91-266B-4FEB-B495-B9E013FBA5B9}" srcOrd="0" destOrd="0" presId="urn:microsoft.com/office/officeart/2011/layout/TabList"/>
    <dgm:cxn modelId="{2B3ABEDF-CF55-41FB-B581-2AC2098AF325}" srcId="{A9A68875-EE36-4949-8CCD-AB2AF45656A0}" destId="{2429FE5F-AF15-448B-BD9F-878C26677808}" srcOrd="0" destOrd="0" parTransId="{98A3F983-122C-4CB4-8253-7D59CE75915B}" sibTransId="{9DC24BDE-B4D6-4932-BCBB-814ECA5E1D3F}"/>
    <dgm:cxn modelId="{5E673F24-6802-4459-94DA-88C0C266CD8B}" srcId="{03AFC5E9-6C47-4931-A7F0-02DF9EE179AB}" destId="{8E3FDD7C-7EAD-4CA7-922B-25D07C95AED3}" srcOrd="0" destOrd="0" parTransId="{7B587689-24C0-423B-8DF0-99469F06D8C8}" sibTransId="{61EEF2ED-F91A-4E06-8D9C-42D50CF30376}"/>
    <dgm:cxn modelId="{B9F0382C-D5E0-49B6-AB9C-A5188B066D5C}" srcId="{F4C153B6-F819-4DCF-B740-C1EA3EF0EDE8}" destId="{2EE0E43F-FE0D-43CC-B6F1-026DF0BE3F32}" srcOrd="1" destOrd="0" parTransId="{714D7E4F-787A-4155-975D-F7E8EAAD11C0}" sibTransId="{312C04B9-A9A9-4612-AD31-DD9B51FD6193}"/>
    <dgm:cxn modelId="{7474B2EF-47B4-47A4-84C2-96D23890E956}" type="presOf" srcId="{2EE0E43F-FE0D-43CC-B6F1-026DF0BE3F32}" destId="{7F29E245-F37A-4128-9AF1-A26263C285A4}" srcOrd="0" destOrd="0" presId="urn:microsoft.com/office/officeart/2011/layout/TabList"/>
    <dgm:cxn modelId="{1F05E0BC-4D16-4E8C-B8A1-967EB819DF2C}" srcId="{A9A68875-EE36-4949-8CCD-AB2AF45656A0}" destId="{F2040B95-E2B8-45CA-8C36-766F1849CDF3}" srcOrd="1" destOrd="0" parTransId="{5C5A425C-8013-4D3E-B699-0AEE45F19F37}" sibTransId="{17F4A2D2-8119-49FC-AEC1-FF9EBDC72F16}"/>
    <dgm:cxn modelId="{B85EC3B4-5198-4CCA-841D-1EC073020148}" srcId="{03AFC5E9-6C47-4931-A7F0-02DF9EE179AB}" destId="{34B28687-D976-46FA-993A-9CEC6783944C}" srcOrd="1" destOrd="0" parTransId="{DE033975-94DB-4AB7-9948-5F69DCDB9142}" sibTransId="{7DACCA1A-9F9D-4DC2-810F-91BFD2970493}"/>
    <dgm:cxn modelId="{9CFF3E0D-C118-443C-B571-0BCA4BCEEC8F}" srcId="{A9BDF38B-F43E-4435-9A72-6D827A94A6D5}" destId="{BDD3888E-E392-43B0-940D-1671FFB081D6}" srcOrd="1" destOrd="0" parTransId="{CB46D5D6-1325-4619-88AC-A4319CEB6F10}" sibTransId="{EBA4488A-2A6D-4B92-A5D6-50A2B1268310}"/>
    <dgm:cxn modelId="{A099279A-4B15-4940-8FBC-6A8F411DD028}" type="presOf" srcId="{8E3FDD7C-7EAD-4CA7-922B-25D07C95AED3}" destId="{D286DC00-0ECC-4013-ACF9-C27BB3081527}" srcOrd="0" destOrd="0" presId="urn:microsoft.com/office/officeart/2011/layout/TabList"/>
    <dgm:cxn modelId="{19028D94-6461-4C90-8A44-05BC943C0AB2}" type="presOf" srcId="{6E944211-BAC3-47AF-810A-DA2CF7956A76}" destId="{6333DDD8-EE08-4D8E-8A76-E15CF066270B}" srcOrd="0" destOrd="0" presId="urn:microsoft.com/office/officeart/2011/layout/TabList"/>
    <dgm:cxn modelId="{FA511E53-0012-47D9-B415-537E2A33B3D0}" type="presOf" srcId="{A9BDF38B-F43E-4435-9A72-6D827A94A6D5}" destId="{94B9C92D-CD48-4090-A80B-72F82CA04C36}" srcOrd="0" destOrd="0" presId="urn:microsoft.com/office/officeart/2011/layout/TabList"/>
    <dgm:cxn modelId="{F7123741-BACF-4BD2-ABC5-AC0E42D82404}" type="presParOf" srcId="{6333DDD8-EE08-4D8E-8A76-E15CF066270B}" destId="{3BCA9423-EDA7-4ECC-BFF8-F4CECD40D507}" srcOrd="0" destOrd="0" presId="urn:microsoft.com/office/officeart/2011/layout/TabList"/>
    <dgm:cxn modelId="{DC6017AE-DB82-4826-B865-872241A902E0}" type="presParOf" srcId="{3BCA9423-EDA7-4ECC-BFF8-F4CECD40D507}" destId="{E4ED2F91-266B-4FEB-B495-B9E013FBA5B9}" srcOrd="0" destOrd="0" presId="urn:microsoft.com/office/officeart/2011/layout/TabList"/>
    <dgm:cxn modelId="{03A99C0A-FF7F-4C3D-8D00-F1C223A3691B}" type="presParOf" srcId="{3BCA9423-EDA7-4ECC-BFF8-F4CECD40D507}" destId="{C19B7D8E-55DB-4ACC-BA1F-B03075CC3ADF}" srcOrd="1" destOrd="0" presId="urn:microsoft.com/office/officeart/2011/layout/TabList"/>
    <dgm:cxn modelId="{FA9057D2-B0A6-46B3-BA8F-466D1D7D4C3F}" type="presParOf" srcId="{3BCA9423-EDA7-4ECC-BFF8-F4CECD40D507}" destId="{C3871730-FAA3-4CF4-B215-53EFD50AF3E6}" srcOrd="2" destOrd="0" presId="urn:microsoft.com/office/officeart/2011/layout/TabList"/>
    <dgm:cxn modelId="{C83FA1BC-6999-46A3-B968-099A7A8E9FAC}" type="presParOf" srcId="{6333DDD8-EE08-4D8E-8A76-E15CF066270B}" destId="{64348F72-1B3A-44B6-B216-E746D789085D}" srcOrd="1" destOrd="0" presId="urn:microsoft.com/office/officeart/2011/layout/TabList"/>
    <dgm:cxn modelId="{DE266594-EABB-4511-B392-D9ACFDB8C111}" type="presParOf" srcId="{6333DDD8-EE08-4D8E-8A76-E15CF066270B}" destId="{C1CCF7E5-E2A1-49C2-BA7D-F24D767D2AE4}" srcOrd="2" destOrd="0" presId="urn:microsoft.com/office/officeart/2011/layout/TabList"/>
    <dgm:cxn modelId="{76F4A013-1CDB-470B-8039-974BC2E80757}" type="presParOf" srcId="{6333DDD8-EE08-4D8E-8A76-E15CF066270B}" destId="{5344BB21-2ED1-4E08-A787-1619B4033436}" srcOrd="3" destOrd="0" presId="urn:microsoft.com/office/officeart/2011/layout/TabList"/>
    <dgm:cxn modelId="{C7529C79-B121-44D8-872B-7A12E81C53B4}" type="presParOf" srcId="{5344BB21-2ED1-4E08-A787-1619B4033436}" destId="{39DDBC43-B73A-4C1A-BC05-D752819ED337}" srcOrd="0" destOrd="0" presId="urn:microsoft.com/office/officeart/2011/layout/TabList"/>
    <dgm:cxn modelId="{BA9F8892-6C75-4864-B77D-93EDC5075553}" type="presParOf" srcId="{5344BB21-2ED1-4E08-A787-1619B4033436}" destId="{94B9C92D-CD48-4090-A80B-72F82CA04C36}" srcOrd="1" destOrd="0" presId="urn:microsoft.com/office/officeart/2011/layout/TabList"/>
    <dgm:cxn modelId="{B74DDFFA-9595-4FE2-A0C4-97F74809C849}" type="presParOf" srcId="{5344BB21-2ED1-4E08-A787-1619B4033436}" destId="{86995419-BACA-44B0-B5AB-F249C535DE90}" srcOrd="2" destOrd="0" presId="urn:microsoft.com/office/officeart/2011/layout/TabList"/>
    <dgm:cxn modelId="{AF6710CC-E08F-44BF-A540-0D36FE26BB22}" type="presParOf" srcId="{6333DDD8-EE08-4D8E-8A76-E15CF066270B}" destId="{2F5614ED-6044-416A-BEBD-CF4DD947B2CB}" srcOrd="4" destOrd="0" presId="urn:microsoft.com/office/officeart/2011/layout/TabList"/>
    <dgm:cxn modelId="{50794A2B-5DF4-489D-960A-F5770FE7B294}" type="presParOf" srcId="{6333DDD8-EE08-4D8E-8A76-E15CF066270B}" destId="{E250EB46-FDA0-40E9-A299-BC83C4B66DB7}" srcOrd="5" destOrd="0" presId="urn:microsoft.com/office/officeart/2011/layout/TabList"/>
    <dgm:cxn modelId="{44CA98A3-BAAC-4AB4-A289-BDAAC5C1AF7E}" type="presParOf" srcId="{6333DDD8-EE08-4D8E-8A76-E15CF066270B}" destId="{133B8C1D-BA83-49EC-BFAB-FE65A47FE6F3}" srcOrd="6" destOrd="0" presId="urn:microsoft.com/office/officeart/2011/layout/TabList"/>
    <dgm:cxn modelId="{AC8119A8-DF4D-4D9D-B48A-DBFC4621A7BB}" type="presParOf" srcId="{133B8C1D-BA83-49EC-BFAB-FE65A47FE6F3}" destId="{667C020B-A7A0-4EFA-8EE9-869383211DE2}" srcOrd="0" destOrd="0" presId="urn:microsoft.com/office/officeart/2011/layout/TabList"/>
    <dgm:cxn modelId="{82B17049-4C6A-4725-82D9-505D87F17FB8}" type="presParOf" srcId="{133B8C1D-BA83-49EC-BFAB-FE65A47FE6F3}" destId="{C54D2575-E3D0-498F-9CDD-DF80568ED293}" srcOrd="1" destOrd="0" presId="urn:microsoft.com/office/officeart/2011/layout/TabList"/>
    <dgm:cxn modelId="{322BC05E-7650-458A-BFF5-0B2784A3E81F}" type="presParOf" srcId="{133B8C1D-BA83-49EC-BFAB-FE65A47FE6F3}" destId="{D5E709EB-D6CC-4F8A-813E-DAD2DFF37EFE}" srcOrd="2" destOrd="0" presId="urn:microsoft.com/office/officeart/2011/layout/TabList"/>
    <dgm:cxn modelId="{014067A2-95B8-4AA2-86F9-FE0016763220}" type="presParOf" srcId="{6333DDD8-EE08-4D8E-8A76-E15CF066270B}" destId="{7F29E245-F37A-4128-9AF1-A26263C285A4}" srcOrd="7" destOrd="0" presId="urn:microsoft.com/office/officeart/2011/layout/TabList"/>
    <dgm:cxn modelId="{07025C83-C334-4627-9F8B-BFA348833F14}" type="presParOf" srcId="{6333DDD8-EE08-4D8E-8A76-E15CF066270B}" destId="{6ABF5F83-37B5-407E-9A38-A0AB8BCFC17E}" srcOrd="8" destOrd="0" presId="urn:microsoft.com/office/officeart/2011/layout/TabList"/>
    <dgm:cxn modelId="{9CCC33D2-C652-4B45-9976-A3E3E343B526}" type="presParOf" srcId="{6333DDD8-EE08-4D8E-8A76-E15CF066270B}" destId="{3E5BDE9C-CF5B-401D-BFBB-A4E2B36C804B}" srcOrd="9" destOrd="0" presId="urn:microsoft.com/office/officeart/2011/layout/TabList"/>
    <dgm:cxn modelId="{47CBAE8A-A8EF-444F-B6E9-00EF7EE80CA0}" type="presParOf" srcId="{3E5BDE9C-CF5B-401D-BFBB-A4E2B36C804B}" destId="{D286DC00-0ECC-4013-ACF9-C27BB3081527}" srcOrd="0" destOrd="0" presId="urn:microsoft.com/office/officeart/2011/layout/TabList"/>
    <dgm:cxn modelId="{359EE56E-D7B7-4FC2-B9CE-095EA3CA9C3C}" type="presParOf" srcId="{3E5BDE9C-CF5B-401D-BFBB-A4E2B36C804B}" destId="{1F5C1F5E-29C4-4513-8C62-558854ECAA0F}" srcOrd="1" destOrd="0" presId="urn:microsoft.com/office/officeart/2011/layout/TabList"/>
    <dgm:cxn modelId="{4A0884F6-4FB3-45A5-B4E1-86FCA0275CF3}" type="presParOf" srcId="{3E5BDE9C-CF5B-401D-BFBB-A4E2B36C804B}" destId="{7B33A887-D6FC-4A0E-88AB-E06428845995}" srcOrd="2" destOrd="0" presId="urn:microsoft.com/office/officeart/2011/layout/TabList"/>
    <dgm:cxn modelId="{0613A9D8-C8B9-40DB-875A-96BC22F9E4AB}" type="presParOf" srcId="{6333DDD8-EE08-4D8E-8A76-E15CF066270B}" destId="{AD19CF4B-A758-4933-A603-CA501F703064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9094D-AEE2-4DAC-80FC-DC23C4FB425E}">
      <dsp:nvSpPr>
        <dsp:cNvPr id="0" name=""/>
        <dsp:cNvSpPr/>
      </dsp:nvSpPr>
      <dsp:spPr>
        <a:xfrm>
          <a:off x="2617259" y="839632"/>
          <a:ext cx="1067209" cy="923179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2794110" y="992616"/>
        <a:ext cx="713507" cy="617211"/>
      </dsp:txXfrm>
    </dsp:sp>
    <dsp:sp modelId="{74E5F751-2EA6-4432-B55D-912272D10727}">
      <dsp:nvSpPr>
        <dsp:cNvPr id="0" name=""/>
        <dsp:cNvSpPr/>
      </dsp:nvSpPr>
      <dsp:spPr>
        <a:xfrm>
          <a:off x="3285538" y="397953"/>
          <a:ext cx="402655" cy="34694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D6BE5-F4F5-4602-B549-0F2961D55D0A}">
      <dsp:nvSpPr>
        <dsp:cNvPr id="0" name=""/>
        <dsp:cNvSpPr/>
      </dsp:nvSpPr>
      <dsp:spPr>
        <a:xfrm>
          <a:off x="2715565" y="0"/>
          <a:ext cx="874571" cy="7566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60500" y="125386"/>
        <a:ext cx="584701" cy="505834"/>
      </dsp:txXfrm>
    </dsp:sp>
    <dsp:sp modelId="{F8EE5601-F121-412B-A4D6-98E6A35E4AD5}">
      <dsp:nvSpPr>
        <dsp:cNvPr id="0" name=""/>
        <dsp:cNvSpPr/>
      </dsp:nvSpPr>
      <dsp:spPr>
        <a:xfrm>
          <a:off x="3755468" y="1046548"/>
          <a:ext cx="402655" cy="34694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5FBDB-E1D7-4F92-A1B0-31C30314E6F5}">
      <dsp:nvSpPr>
        <dsp:cNvPr id="0" name=""/>
        <dsp:cNvSpPr/>
      </dsp:nvSpPr>
      <dsp:spPr>
        <a:xfrm>
          <a:off x="4542575" y="1537800"/>
          <a:ext cx="874571" cy="756606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4687510" y="1663186"/>
        <a:ext cx="584701" cy="505834"/>
      </dsp:txXfrm>
    </dsp:sp>
    <dsp:sp modelId="{79B0B729-FF3C-458B-9F23-ED9D1F2E2696}">
      <dsp:nvSpPr>
        <dsp:cNvPr id="0" name=""/>
        <dsp:cNvSpPr/>
      </dsp:nvSpPr>
      <dsp:spPr>
        <a:xfrm>
          <a:off x="3429024" y="1778689"/>
          <a:ext cx="402655" cy="34694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ACC85-42AD-4465-AF04-52B1FD28DF1B}">
      <dsp:nvSpPr>
        <dsp:cNvPr id="0" name=""/>
        <dsp:cNvSpPr/>
      </dsp:nvSpPr>
      <dsp:spPr>
        <a:xfrm>
          <a:off x="3517648" y="1380214"/>
          <a:ext cx="874571" cy="7566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662583" y="1505600"/>
        <a:ext cx="584701" cy="505834"/>
      </dsp:txXfrm>
    </dsp:sp>
    <dsp:sp modelId="{8A879856-C0A8-42E1-AA15-B0A1AB308DE2}">
      <dsp:nvSpPr>
        <dsp:cNvPr id="0" name=""/>
        <dsp:cNvSpPr/>
      </dsp:nvSpPr>
      <dsp:spPr>
        <a:xfrm>
          <a:off x="2619245" y="1854688"/>
          <a:ext cx="402655" cy="34694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FAB5D-8D3B-497B-9DF1-41FEF7174E38}">
      <dsp:nvSpPr>
        <dsp:cNvPr id="0" name=""/>
        <dsp:cNvSpPr/>
      </dsp:nvSpPr>
      <dsp:spPr>
        <a:xfrm>
          <a:off x="2715565" y="1846099"/>
          <a:ext cx="874571" cy="7566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60500" y="1971485"/>
        <a:ext cx="584701" cy="505834"/>
      </dsp:txXfrm>
    </dsp:sp>
    <dsp:sp modelId="{687BE1C6-22BB-455D-A285-FCE79CD0452B}">
      <dsp:nvSpPr>
        <dsp:cNvPr id="0" name=""/>
        <dsp:cNvSpPr/>
      </dsp:nvSpPr>
      <dsp:spPr>
        <a:xfrm>
          <a:off x="2141620" y="1206354"/>
          <a:ext cx="402655" cy="34694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F9112-44C8-4A19-B0F8-6DE9D3BD00BF}">
      <dsp:nvSpPr>
        <dsp:cNvPr id="0" name=""/>
        <dsp:cNvSpPr/>
      </dsp:nvSpPr>
      <dsp:spPr>
        <a:xfrm>
          <a:off x="1909758" y="1380735"/>
          <a:ext cx="874571" cy="7566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54693" y="1506121"/>
        <a:ext cx="584701" cy="505834"/>
      </dsp:txXfrm>
    </dsp:sp>
    <dsp:sp modelId="{7E826322-7C6A-4201-9496-2FD726505110}">
      <dsp:nvSpPr>
        <dsp:cNvPr id="0" name=""/>
        <dsp:cNvSpPr/>
      </dsp:nvSpPr>
      <dsp:spPr>
        <a:xfrm>
          <a:off x="1909758" y="464322"/>
          <a:ext cx="874571" cy="7566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2054693" y="589708"/>
        <a:ext cx="584701" cy="505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8D12B-3E8F-4756-8004-EA375B838377}">
      <dsp:nvSpPr>
        <dsp:cNvPr id="0" name=""/>
        <dsp:cNvSpPr/>
      </dsp:nvSpPr>
      <dsp:spPr>
        <a:xfrm>
          <a:off x="1142574" y="0"/>
          <a:ext cx="4016828" cy="40168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Autonomous Supply Chain</a:t>
          </a:r>
        </a:p>
      </dsp:txBody>
      <dsp:txXfrm>
        <a:off x="2397833" y="200841"/>
        <a:ext cx="1506310" cy="401682"/>
      </dsp:txXfrm>
    </dsp:sp>
    <dsp:sp modelId="{37E87125-0012-47FD-BEF1-58107460ED25}">
      <dsp:nvSpPr>
        <dsp:cNvPr id="0" name=""/>
        <dsp:cNvSpPr/>
      </dsp:nvSpPr>
      <dsp:spPr>
        <a:xfrm>
          <a:off x="1443837" y="602524"/>
          <a:ext cx="3414303" cy="3414303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>
              <a:solidFill>
                <a:schemeClr val="tx1"/>
              </a:solidFill>
            </a:rPr>
            <a:t>Cognitive Computing</a:t>
          </a:r>
        </a:p>
      </dsp:txBody>
      <dsp:txXfrm>
        <a:off x="2414779" y="798846"/>
        <a:ext cx="1472418" cy="392644"/>
      </dsp:txXfrm>
    </dsp:sp>
    <dsp:sp modelId="{7F97CAD1-E806-40C2-AAA2-F464CA9BAA25}">
      <dsp:nvSpPr>
        <dsp:cNvPr id="0" name=""/>
        <dsp:cNvSpPr/>
      </dsp:nvSpPr>
      <dsp:spPr>
        <a:xfrm>
          <a:off x="1745099" y="1205048"/>
          <a:ext cx="2811779" cy="2811779"/>
        </a:xfrm>
        <a:prstGeom prst="ellips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>
              <a:solidFill>
                <a:schemeClr val="tx1"/>
              </a:solidFill>
            </a:rPr>
            <a:t>Machine Learning</a:t>
          </a:r>
        </a:p>
      </dsp:txBody>
      <dsp:txXfrm>
        <a:off x="2423441" y="1399061"/>
        <a:ext cx="1455095" cy="388025"/>
      </dsp:txXfrm>
    </dsp:sp>
    <dsp:sp modelId="{6554806B-C6DB-4A5C-833E-891150367F16}">
      <dsp:nvSpPr>
        <dsp:cNvPr id="0" name=""/>
        <dsp:cNvSpPr/>
      </dsp:nvSpPr>
      <dsp:spPr>
        <a:xfrm>
          <a:off x="2046361" y="1807572"/>
          <a:ext cx="2209255" cy="2209255"/>
        </a:xfrm>
        <a:prstGeom prst="ellips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>
              <a:solidFill>
                <a:schemeClr val="tx1"/>
              </a:solidFill>
            </a:rPr>
            <a:t>Text Mining and Pattern Recognition</a:t>
          </a:r>
        </a:p>
      </dsp:txBody>
      <dsp:txXfrm>
        <a:off x="2554490" y="2006405"/>
        <a:ext cx="1192997" cy="397665"/>
      </dsp:txXfrm>
    </dsp:sp>
    <dsp:sp modelId="{F7AF3342-51C6-4285-9BE3-F3B73F7B55EF}">
      <dsp:nvSpPr>
        <dsp:cNvPr id="0" name=""/>
        <dsp:cNvSpPr/>
      </dsp:nvSpPr>
      <dsp:spPr>
        <a:xfrm>
          <a:off x="2347623" y="2410096"/>
          <a:ext cx="1606731" cy="1606731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>
              <a:solidFill>
                <a:schemeClr val="tx1"/>
              </a:solidFill>
            </a:rPr>
            <a:t>Predictive and Prescriptive Analytics</a:t>
          </a:r>
        </a:p>
      </dsp:txBody>
      <dsp:txXfrm>
        <a:off x="2582923" y="2811779"/>
        <a:ext cx="1136130" cy="803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02A7F-FE6C-40BA-A081-BC67B04B0AC7}">
      <dsp:nvSpPr>
        <dsp:cNvPr id="0" name=""/>
        <dsp:cNvSpPr/>
      </dsp:nvSpPr>
      <dsp:spPr>
        <a:xfrm>
          <a:off x="3542" y="1948702"/>
          <a:ext cx="978807" cy="97880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60563-0492-42E0-9DCD-DE66A41AFD0C}">
      <dsp:nvSpPr>
        <dsp:cNvPr id="0" name=""/>
        <dsp:cNvSpPr/>
      </dsp:nvSpPr>
      <dsp:spPr>
        <a:xfrm rot="17700000">
          <a:off x="348430" y="1150774"/>
          <a:ext cx="1216766" cy="586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Business Network A</a:t>
          </a:r>
        </a:p>
      </dsp:txBody>
      <dsp:txXfrm>
        <a:off x="348430" y="1150774"/>
        <a:ext cx="1216766" cy="586387"/>
      </dsp:txXfrm>
    </dsp:sp>
    <dsp:sp modelId="{A2306516-0E32-4E7C-8F4F-D4D21CCF97F7}">
      <dsp:nvSpPr>
        <dsp:cNvPr id="0" name=""/>
        <dsp:cNvSpPr/>
      </dsp:nvSpPr>
      <dsp:spPr>
        <a:xfrm>
          <a:off x="1056077" y="2184074"/>
          <a:ext cx="508062" cy="5080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F38D6-2F80-421F-84E0-AE789ED5550D}">
      <dsp:nvSpPr>
        <dsp:cNvPr id="0" name=""/>
        <dsp:cNvSpPr/>
      </dsp:nvSpPr>
      <dsp:spPr>
        <a:xfrm rot="17700000">
          <a:off x="454346" y="2891218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Company</a:t>
          </a:r>
          <a:r>
            <a:rPr lang="en-US" sz="2400" kern="1200" dirty="0"/>
            <a:t> A</a:t>
          </a:r>
        </a:p>
      </dsp:txBody>
      <dsp:txXfrm>
        <a:off x="454346" y="2891218"/>
        <a:ext cx="1052559" cy="507504"/>
      </dsp:txXfrm>
    </dsp:sp>
    <dsp:sp modelId="{5C494F95-B259-4ECD-9FE6-70187EF67D72}">
      <dsp:nvSpPr>
        <dsp:cNvPr id="0" name=""/>
        <dsp:cNvSpPr/>
      </dsp:nvSpPr>
      <dsp:spPr>
        <a:xfrm rot="17700000">
          <a:off x="1113311" y="1477489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D7256-AED6-48EC-9B94-14DD119A201E}">
      <dsp:nvSpPr>
        <dsp:cNvPr id="0" name=""/>
        <dsp:cNvSpPr/>
      </dsp:nvSpPr>
      <dsp:spPr>
        <a:xfrm>
          <a:off x="1637789" y="2184074"/>
          <a:ext cx="508062" cy="508062"/>
        </a:xfrm>
        <a:prstGeom prst="ellipse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13C6D-48E6-46CF-B07A-CBFBA0BDF47D}">
      <dsp:nvSpPr>
        <dsp:cNvPr id="0" name=""/>
        <dsp:cNvSpPr/>
      </dsp:nvSpPr>
      <dsp:spPr>
        <a:xfrm rot="17700000">
          <a:off x="1036058" y="2891218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Company</a:t>
          </a:r>
          <a:r>
            <a:rPr lang="en-US" sz="2400" kern="1200" dirty="0"/>
            <a:t> B</a:t>
          </a:r>
        </a:p>
      </dsp:txBody>
      <dsp:txXfrm>
        <a:off x="1036058" y="2891218"/>
        <a:ext cx="1052559" cy="507504"/>
      </dsp:txXfrm>
    </dsp:sp>
    <dsp:sp modelId="{4CFEC3E9-F6A3-45BF-9A66-D1D6EC78C4C1}">
      <dsp:nvSpPr>
        <dsp:cNvPr id="0" name=""/>
        <dsp:cNvSpPr/>
      </dsp:nvSpPr>
      <dsp:spPr>
        <a:xfrm rot="17700000">
          <a:off x="1695023" y="1477489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58616-DD04-4B3A-B43C-4A7A717AA78B}">
      <dsp:nvSpPr>
        <dsp:cNvPr id="0" name=""/>
        <dsp:cNvSpPr/>
      </dsp:nvSpPr>
      <dsp:spPr>
        <a:xfrm>
          <a:off x="2219579" y="1948702"/>
          <a:ext cx="978807" cy="978807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B7656-D208-476D-B519-DFF5DD6C6B7D}">
      <dsp:nvSpPr>
        <dsp:cNvPr id="0" name=""/>
        <dsp:cNvSpPr/>
      </dsp:nvSpPr>
      <dsp:spPr>
        <a:xfrm rot="17700000">
          <a:off x="2564466" y="1150774"/>
          <a:ext cx="1216766" cy="586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Business Network B</a:t>
          </a:r>
        </a:p>
      </dsp:txBody>
      <dsp:txXfrm>
        <a:off x="2564466" y="1150774"/>
        <a:ext cx="1216766" cy="586387"/>
      </dsp:txXfrm>
    </dsp:sp>
    <dsp:sp modelId="{7F180A9A-4D04-416E-84A6-188C33E1E0B9}">
      <dsp:nvSpPr>
        <dsp:cNvPr id="0" name=""/>
        <dsp:cNvSpPr/>
      </dsp:nvSpPr>
      <dsp:spPr>
        <a:xfrm>
          <a:off x="3272113" y="2184074"/>
          <a:ext cx="508062" cy="508062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A8B23-0125-4BAC-B08C-D8F30F3342A0}">
      <dsp:nvSpPr>
        <dsp:cNvPr id="0" name=""/>
        <dsp:cNvSpPr/>
      </dsp:nvSpPr>
      <dsp:spPr>
        <a:xfrm rot="17700000">
          <a:off x="2670382" y="2891218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Company</a:t>
          </a:r>
          <a:r>
            <a:rPr lang="en-US" sz="2400" kern="1200" dirty="0"/>
            <a:t> C</a:t>
          </a:r>
        </a:p>
      </dsp:txBody>
      <dsp:txXfrm>
        <a:off x="2670382" y="2891218"/>
        <a:ext cx="1052559" cy="507504"/>
      </dsp:txXfrm>
    </dsp:sp>
    <dsp:sp modelId="{4C8D28F2-25F1-4CB0-85C2-AE1B538B19F5}">
      <dsp:nvSpPr>
        <dsp:cNvPr id="0" name=""/>
        <dsp:cNvSpPr/>
      </dsp:nvSpPr>
      <dsp:spPr>
        <a:xfrm rot="17700000">
          <a:off x="3329347" y="1477489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01CA1-22F3-40A9-854F-A33F4389B8CD}">
      <dsp:nvSpPr>
        <dsp:cNvPr id="0" name=""/>
        <dsp:cNvSpPr/>
      </dsp:nvSpPr>
      <dsp:spPr>
        <a:xfrm>
          <a:off x="3853825" y="2184074"/>
          <a:ext cx="508062" cy="508062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780B4-6F02-4289-943D-6CD521423A10}">
      <dsp:nvSpPr>
        <dsp:cNvPr id="0" name=""/>
        <dsp:cNvSpPr/>
      </dsp:nvSpPr>
      <dsp:spPr>
        <a:xfrm rot="17700000">
          <a:off x="3252094" y="2891218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Company</a:t>
          </a:r>
          <a:r>
            <a:rPr lang="en-US" sz="2400" kern="1200" dirty="0"/>
            <a:t> D</a:t>
          </a:r>
        </a:p>
      </dsp:txBody>
      <dsp:txXfrm>
        <a:off x="3252094" y="2891218"/>
        <a:ext cx="1052559" cy="507504"/>
      </dsp:txXfrm>
    </dsp:sp>
    <dsp:sp modelId="{4A0B6733-1408-4611-AFF1-55F68975C48D}">
      <dsp:nvSpPr>
        <dsp:cNvPr id="0" name=""/>
        <dsp:cNvSpPr/>
      </dsp:nvSpPr>
      <dsp:spPr>
        <a:xfrm rot="17700000">
          <a:off x="3911059" y="1477489"/>
          <a:ext cx="1052559" cy="507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E0A42-6268-418B-89EE-E680A54A654A}">
      <dsp:nvSpPr>
        <dsp:cNvPr id="0" name=""/>
        <dsp:cNvSpPr/>
      </dsp:nvSpPr>
      <dsp:spPr>
        <a:xfrm>
          <a:off x="4018" y="1151335"/>
          <a:ext cx="1201042" cy="720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Blockchain</a:t>
          </a:r>
        </a:p>
      </dsp:txBody>
      <dsp:txXfrm>
        <a:off x="25124" y="1172441"/>
        <a:ext cx="1158830" cy="678413"/>
      </dsp:txXfrm>
    </dsp:sp>
    <dsp:sp modelId="{F46A0497-2703-4B75-9E25-ECD9B138D731}">
      <dsp:nvSpPr>
        <dsp:cNvPr id="0" name=""/>
        <dsp:cNvSpPr/>
      </dsp:nvSpPr>
      <dsp:spPr>
        <a:xfrm rot="25252">
          <a:off x="1325162" y="1368947"/>
          <a:ext cx="254627" cy="297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325163" y="1428238"/>
        <a:ext cx="178239" cy="178714"/>
      </dsp:txXfrm>
    </dsp:sp>
    <dsp:sp modelId="{8BDE176B-3E94-4212-9308-0749AE7B67E1}">
      <dsp:nvSpPr>
        <dsp:cNvPr id="0" name=""/>
        <dsp:cNvSpPr/>
      </dsp:nvSpPr>
      <dsp:spPr>
        <a:xfrm>
          <a:off x="1685478" y="1163687"/>
          <a:ext cx="1201042" cy="720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Blockchain</a:t>
          </a:r>
        </a:p>
      </dsp:txBody>
      <dsp:txXfrm>
        <a:off x="1706584" y="1184793"/>
        <a:ext cx="1158830" cy="678413"/>
      </dsp:txXfrm>
    </dsp:sp>
    <dsp:sp modelId="{68C52A6F-76CE-412C-AA13-2AFCF366A099}">
      <dsp:nvSpPr>
        <dsp:cNvPr id="0" name=""/>
        <dsp:cNvSpPr/>
      </dsp:nvSpPr>
      <dsp:spPr>
        <a:xfrm>
          <a:off x="3006625" y="1375070"/>
          <a:ext cx="254621" cy="297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3006625" y="1434642"/>
        <a:ext cx="178235" cy="178714"/>
      </dsp:txXfrm>
    </dsp:sp>
    <dsp:sp modelId="{00C006D0-66BF-466F-A89D-6BE5B4424854}">
      <dsp:nvSpPr>
        <dsp:cNvPr id="0" name=""/>
        <dsp:cNvSpPr/>
      </dsp:nvSpPr>
      <dsp:spPr>
        <a:xfrm>
          <a:off x="3366938" y="1163687"/>
          <a:ext cx="1201042" cy="720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Blockchain</a:t>
          </a:r>
        </a:p>
      </dsp:txBody>
      <dsp:txXfrm>
        <a:off x="3388044" y="1184793"/>
        <a:ext cx="1158830" cy="6784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3A887-D6FC-4A0E-88AB-E06428845995}">
      <dsp:nvSpPr>
        <dsp:cNvPr id="0" name=""/>
        <dsp:cNvSpPr/>
      </dsp:nvSpPr>
      <dsp:spPr>
        <a:xfrm>
          <a:off x="0" y="3143575"/>
          <a:ext cx="6616320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709EB-D6CC-4F8A-813E-DAD2DFF37EFE}">
      <dsp:nvSpPr>
        <dsp:cNvPr id="0" name=""/>
        <dsp:cNvSpPr/>
      </dsp:nvSpPr>
      <dsp:spPr>
        <a:xfrm>
          <a:off x="0" y="2083183"/>
          <a:ext cx="6616320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995419-BACA-44B0-B5AB-F249C535DE90}">
      <dsp:nvSpPr>
        <dsp:cNvPr id="0" name=""/>
        <dsp:cNvSpPr/>
      </dsp:nvSpPr>
      <dsp:spPr>
        <a:xfrm>
          <a:off x="0" y="1236480"/>
          <a:ext cx="6616320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71730-FAA3-4CF4-B215-53EFD50AF3E6}">
      <dsp:nvSpPr>
        <dsp:cNvPr id="0" name=""/>
        <dsp:cNvSpPr/>
      </dsp:nvSpPr>
      <dsp:spPr>
        <a:xfrm>
          <a:off x="0" y="350564"/>
          <a:ext cx="6616320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D2F91-266B-4FEB-B495-B9E013FBA5B9}">
      <dsp:nvSpPr>
        <dsp:cNvPr id="0" name=""/>
        <dsp:cNvSpPr/>
      </dsp:nvSpPr>
      <dsp:spPr>
        <a:xfrm>
          <a:off x="1720243" y="2929"/>
          <a:ext cx="4896076" cy="34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Write once and use company and contact information many times.</a:t>
          </a:r>
          <a:endParaRPr lang="en-US" sz="1400" kern="1200" dirty="0"/>
        </a:p>
      </dsp:txBody>
      <dsp:txXfrm>
        <a:off x="1720243" y="2929"/>
        <a:ext cx="4896076" cy="347635"/>
      </dsp:txXfrm>
    </dsp:sp>
    <dsp:sp modelId="{C19B7D8E-55DB-4ACC-BA1F-B03075CC3ADF}">
      <dsp:nvSpPr>
        <dsp:cNvPr id="0" name=""/>
        <dsp:cNvSpPr/>
      </dsp:nvSpPr>
      <dsp:spPr>
        <a:xfrm>
          <a:off x="0" y="2929"/>
          <a:ext cx="1720243" cy="347635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Community Directory</a:t>
          </a:r>
        </a:p>
      </dsp:txBody>
      <dsp:txXfrm>
        <a:off x="16973" y="19902"/>
        <a:ext cx="1686297" cy="330662"/>
      </dsp:txXfrm>
    </dsp:sp>
    <dsp:sp modelId="{64348F72-1B3A-44B6-B216-E746D789085D}">
      <dsp:nvSpPr>
        <dsp:cNvPr id="0" name=""/>
        <dsp:cNvSpPr/>
      </dsp:nvSpPr>
      <dsp:spPr>
        <a:xfrm>
          <a:off x="0" y="350564"/>
          <a:ext cx="6616320" cy="520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Reduce onboarding through once source of data.</a:t>
          </a:r>
          <a:endParaRPr lang="en-US" sz="900" kern="1200" dirty="0"/>
        </a:p>
      </dsp:txBody>
      <dsp:txXfrm>
        <a:off x="0" y="350564"/>
        <a:ext cx="6616320" cy="520898"/>
      </dsp:txXfrm>
    </dsp:sp>
    <dsp:sp modelId="{39DDBC43-B73A-4C1A-BC05-D752819ED337}">
      <dsp:nvSpPr>
        <dsp:cNvPr id="0" name=""/>
        <dsp:cNvSpPr/>
      </dsp:nvSpPr>
      <dsp:spPr>
        <a:xfrm>
          <a:off x="1720243" y="888844"/>
          <a:ext cx="4896076" cy="34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Blockchain redefines visibility and track and trace.</a:t>
          </a:r>
          <a:endParaRPr lang="en-US" sz="1200" kern="1200" dirty="0"/>
        </a:p>
      </dsp:txBody>
      <dsp:txXfrm>
        <a:off x="1720243" y="888844"/>
        <a:ext cx="4896076" cy="347635"/>
      </dsp:txXfrm>
    </dsp:sp>
    <dsp:sp modelId="{94B9C92D-CD48-4090-A80B-72F82CA04C36}">
      <dsp:nvSpPr>
        <dsp:cNvPr id="0" name=""/>
        <dsp:cNvSpPr/>
      </dsp:nvSpPr>
      <dsp:spPr>
        <a:xfrm>
          <a:off x="0" y="888844"/>
          <a:ext cx="1720243" cy="347635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3750089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9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Traceability</a:t>
          </a:r>
        </a:p>
      </dsp:txBody>
      <dsp:txXfrm>
        <a:off x="16973" y="905817"/>
        <a:ext cx="1686297" cy="330662"/>
      </dsp:txXfrm>
    </dsp:sp>
    <dsp:sp modelId="{2F5614ED-6044-416A-BEBD-CF4DD947B2CB}">
      <dsp:nvSpPr>
        <dsp:cNvPr id="0" name=""/>
        <dsp:cNvSpPr/>
      </dsp:nvSpPr>
      <dsp:spPr>
        <a:xfrm>
          <a:off x="0" y="1236480"/>
          <a:ext cx="6616320" cy="481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Confluence of Blockchain and Spark/Internet of Things Redefine Lineage.</a:t>
          </a:r>
          <a:endParaRPr lang="en-US" sz="1400" kern="1200" dirty="0"/>
        </a:p>
      </dsp:txBody>
      <dsp:txXfrm>
        <a:off x="0" y="1236480"/>
        <a:ext cx="6616320" cy="481686"/>
      </dsp:txXfrm>
    </dsp:sp>
    <dsp:sp modelId="{667C020B-A7A0-4EFA-8EE9-869383211DE2}">
      <dsp:nvSpPr>
        <dsp:cNvPr id="0" name=""/>
        <dsp:cNvSpPr/>
      </dsp:nvSpPr>
      <dsp:spPr>
        <a:xfrm>
          <a:off x="1720243" y="1735548"/>
          <a:ext cx="4896076" cy="34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Bitcoin and Blockchain disintermediate traditional banking.</a:t>
          </a:r>
          <a:endParaRPr lang="en-US" sz="1200" kern="1200" dirty="0"/>
        </a:p>
      </dsp:txBody>
      <dsp:txXfrm>
        <a:off x="1720243" y="1735548"/>
        <a:ext cx="4896076" cy="347635"/>
      </dsp:txXfrm>
    </dsp:sp>
    <dsp:sp modelId="{C54D2575-E3D0-498F-9CDD-DF80568ED293}">
      <dsp:nvSpPr>
        <dsp:cNvPr id="0" name=""/>
        <dsp:cNvSpPr/>
      </dsp:nvSpPr>
      <dsp:spPr>
        <a:xfrm>
          <a:off x="0" y="1735548"/>
          <a:ext cx="1720243" cy="347635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7500177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7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Supply Chain Finance</a:t>
          </a:r>
        </a:p>
      </dsp:txBody>
      <dsp:txXfrm>
        <a:off x="16973" y="1752521"/>
        <a:ext cx="1686297" cy="330662"/>
      </dsp:txXfrm>
    </dsp:sp>
    <dsp:sp modelId="{7F29E245-F37A-4128-9AF1-A26263C285A4}">
      <dsp:nvSpPr>
        <dsp:cNvPr id="0" name=""/>
        <dsp:cNvSpPr/>
      </dsp:nvSpPr>
      <dsp:spPr>
        <a:xfrm>
          <a:off x="0" y="2083183"/>
          <a:ext cx="6616320" cy="69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Emergence of the supply chain digital wallet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An alternative to EDI</a:t>
          </a:r>
          <a:endParaRPr lang="en-US" sz="1400" kern="1200" dirty="0"/>
        </a:p>
      </dsp:txBody>
      <dsp:txXfrm>
        <a:off x="0" y="2083183"/>
        <a:ext cx="6616320" cy="695375"/>
      </dsp:txXfrm>
    </dsp:sp>
    <dsp:sp modelId="{D286DC00-0ECC-4013-ACF9-C27BB3081527}">
      <dsp:nvSpPr>
        <dsp:cNvPr id="0" name=""/>
        <dsp:cNvSpPr/>
      </dsp:nvSpPr>
      <dsp:spPr>
        <a:xfrm>
          <a:off x="1720243" y="2795940"/>
          <a:ext cx="4896076" cy="347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Cognitive computing eliminates the need for master data management and standards.</a:t>
          </a:r>
          <a:endParaRPr lang="en-US" sz="1200" kern="1200" dirty="0"/>
        </a:p>
      </dsp:txBody>
      <dsp:txXfrm>
        <a:off x="1720243" y="2795940"/>
        <a:ext cx="4896076" cy="347635"/>
      </dsp:txXfrm>
    </dsp:sp>
    <dsp:sp modelId="{1F5C1F5E-29C4-4513-8C62-558854ECAA0F}">
      <dsp:nvSpPr>
        <dsp:cNvPr id="0" name=""/>
        <dsp:cNvSpPr/>
      </dsp:nvSpPr>
      <dsp:spPr>
        <a:xfrm>
          <a:off x="0" y="2795940"/>
          <a:ext cx="1720243" cy="347635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6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Interoperability</a:t>
          </a:r>
        </a:p>
      </dsp:txBody>
      <dsp:txXfrm>
        <a:off x="16973" y="2812913"/>
        <a:ext cx="1686297" cy="330662"/>
      </dsp:txXfrm>
    </dsp:sp>
    <dsp:sp modelId="{AD19CF4B-A758-4933-A603-CA501F703064}">
      <dsp:nvSpPr>
        <dsp:cNvPr id="0" name=""/>
        <dsp:cNvSpPr/>
      </dsp:nvSpPr>
      <dsp:spPr>
        <a:xfrm>
          <a:off x="0" y="3143575"/>
          <a:ext cx="6616320" cy="69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Data is mined through patterns and translated for context through cognitive computing. Shift from standards to process canonicals.</a:t>
          </a:r>
          <a:endParaRPr lang="en-US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3143575"/>
        <a:ext cx="6616320" cy="695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0.8135</cdr:x>
      <cdr:y>0.01477</cdr:y>
    </cdr:from>
    <cdr:to>
      <cdr:x>1</cdr:x>
      <cdr:y>0.07855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330590" y="71300"/>
          <a:ext cx="168055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457200"/>
          <a:r>
            <a:rPr lang="en-US" sz="1400" b="1" dirty="0">
              <a:solidFill>
                <a:schemeClr val="accent5"/>
              </a:solidFill>
            </a:rPr>
            <a:t>     Best Scenario</a:t>
          </a:r>
        </a:p>
      </cdr:txBody>
    </cdr:sp>
  </cdr:relSizeAnchor>
  <cdr:relSizeAnchor xmlns:cdr="http://schemas.openxmlformats.org/drawingml/2006/chartDrawing">
    <cdr:from>
      <cdr:x>0.63421</cdr:x>
      <cdr:y>0.37275</cdr:y>
    </cdr:from>
    <cdr:to>
      <cdr:x>0.7497</cdr:x>
      <cdr:y>0.4881</cdr:y>
    </cdr:to>
    <cdr:sp macro="" textlink="">
      <cdr:nvSpPr>
        <cdr:cNvPr id="10" name="TextBox 13"/>
        <cdr:cNvSpPr txBox="1"/>
      </cdr:nvSpPr>
      <cdr:spPr>
        <a:xfrm xmlns:a="http://schemas.openxmlformats.org/drawingml/2006/main">
          <a:off x="4286218" y="1392453"/>
          <a:ext cx="780523" cy="43088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r>
            <a:rPr lang="en-US" sz="1200" b="1" dirty="0">
              <a:solidFill>
                <a:prstClr val="black"/>
              </a:solidFill>
            </a:rPr>
            <a:t>HMC</a:t>
          </a:r>
        </a:p>
        <a:p xmlns:a="http://schemas.openxmlformats.org/drawingml/2006/main">
          <a:pPr algn="ctr" defTabSz="457200"/>
          <a:r>
            <a:rPr lang="en-US" sz="1000" b="1" dirty="0">
              <a:solidFill>
                <a:prstClr val="black"/>
              </a:solidFill>
            </a:rPr>
            <a:t>0.06, 6.88</a:t>
          </a:r>
        </a:p>
      </cdr:txBody>
    </cdr:sp>
  </cdr:relSizeAnchor>
  <cdr:relSizeAnchor xmlns:cdr="http://schemas.openxmlformats.org/drawingml/2006/chartDrawing">
    <cdr:from>
      <cdr:x>0.62576</cdr:x>
      <cdr:y>0.00562</cdr:y>
    </cdr:from>
    <cdr:to>
      <cdr:x>0.74125</cdr:x>
      <cdr:y>0.16216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4229110" y="20994"/>
          <a:ext cx="780523" cy="58477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r>
            <a:rPr lang="en-US" sz="1200" b="1" dirty="0">
              <a:solidFill>
                <a:prstClr val="black"/>
              </a:solidFill>
            </a:rPr>
            <a:t>TM</a:t>
          </a:r>
        </a:p>
        <a:p xmlns:a="http://schemas.openxmlformats.org/drawingml/2006/main">
          <a:pPr algn="ctr" defTabSz="457200"/>
          <a:r>
            <a:rPr lang="en-US" sz="1000" b="1" dirty="0">
              <a:solidFill>
                <a:prstClr val="black"/>
              </a:solidFill>
            </a:rPr>
            <a:t>0.06, 11.35</a:t>
          </a:r>
        </a:p>
      </cdr:txBody>
    </cdr:sp>
  </cdr:relSizeAnchor>
  <cdr:relSizeAnchor xmlns:cdr="http://schemas.openxmlformats.org/drawingml/2006/chartDrawing">
    <cdr:from>
      <cdr:x>0.07389</cdr:x>
      <cdr:y>0.87195</cdr:y>
    </cdr:from>
    <cdr:to>
      <cdr:x>0.97024</cdr:x>
      <cdr:y>0.98196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99389" y="3622197"/>
          <a:ext cx="6057854" cy="456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r>
            <a:rPr lang="en-US" sz="1200" b="1" dirty="0">
              <a:solidFill>
                <a:prstClr val="black"/>
              </a:solidFill>
              <a:sym typeface="Wingdings"/>
            </a:rPr>
            <a:t></a:t>
          </a:r>
          <a:r>
            <a:rPr lang="en-US" sz="1200" b="1" dirty="0">
              <a:solidFill>
                <a:prstClr val="black"/>
              </a:solidFill>
            </a:rPr>
            <a:t>Average</a:t>
          </a:r>
          <a:r>
            <a:rPr lang="en-US" sz="1400" b="1" dirty="0">
              <a:solidFill>
                <a:prstClr val="black"/>
              </a:solidFill>
            </a:rPr>
            <a:t> </a:t>
          </a:r>
          <a:r>
            <a:rPr lang="en-US" sz="1000" b="1" dirty="0">
              <a:solidFill>
                <a:prstClr val="black"/>
              </a:solidFill>
            </a:rPr>
            <a:t>(Operating Margin, Inventory Turns)</a:t>
          </a:r>
        </a:p>
        <a:p xmlns:a="http://schemas.openxmlformats.org/drawingml/2006/main">
          <a:pPr marL="285750" indent="-285750" algn="ctr" defTabSz="457200">
            <a:buFont typeface="Wingdings"/>
            <a:buChar char="u"/>
          </a:pPr>
          <a:endParaRPr lang="en-US" sz="1000" b="1" dirty="0">
            <a:solidFill>
              <a:prstClr val="black"/>
            </a:solidFill>
          </a:endParaRPr>
        </a:p>
        <a:p xmlns:a="http://schemas.openxmlformats.org/drawingml/2006/main">
          <a:pPr algn="ctr" defTabSz="457200"/>
          <a:r>
            <a:rPr lang="en-US" sz="1000" dirty="0">
              <a:solidFill>
                <a:prstClr val="black"/>
              </a:solidFill>
            </a:rPr>
            <a:t>Source:  Supply Chain Insights LLC, Corporate Annual Reports 2004-2010 from YCharts</a:t>
          </a:r>
        </a:p>
        <a:p xmlns:a="http://schemas.openxmlformats.org/drawingml/2006/main">
          <a:pPr algn="ctr" defTabSz="457200"/>
          <a:endParaRPr lang="en-US" sz="1000" b="1" dirty="0">
            <a:solidFill>
              <a:prstClr val="black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0F953-7061-4783-955B-803519D98EB0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F2888-FFB3-412D-857B-BE0BD13E5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3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A5D63-C6A6-46DC-84C1-427583222D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3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39B38-6A6E-4F5A-8CE1-8B26764133E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D492122-91A3-445D-8E2C-4B415C381C4E}" type="slidenum">
              <a:rPr lang="en-US" sz="1200"/>
              <a:pPr eaLnBrk="1" hangingPunct="1"/>
              <a:t>43</a:t>
            </a:fld>
            <a:endParaRPr lang="en-US" sz="12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6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30184-A30B-4B3F-8A62-F488850FB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4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30184-A30B-4B3F-8A62-F488850FB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4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30184-A30B-4B3F-8A62-F488850FB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492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84900" cy="34798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cognitive engine the seasonal demand is identified down to the specific location within a region</a:t>
            </a:r>
          </a:p>
          <a:p>
            <a:endParaRPr lang="en-US" dirty="0"/>
          </a:p>
          <a:p>
            <a:r>
              <a:rPr lang="en-US" dirty="0"/>
              <a:t>Know that micro-climates can make the demand index different as little as 30 miles away</a:t>
            </a:r>
          </a:p>
          <a:p>
            <a:endParaRPr lang="en-US" dirty="0"/>
          </a:p>
          <a:p>
            <a:r>
              <a:rPr lang="en-US" dirty="0"/>
              <a:t>On the left we’ve made it easy to understand hot and cold and different locations</a:t>
            </a:r>
          </a:p>
          <a:p>
            <a:endParaRPr lang="en-US" dirty="0"/>
          </a:p>
          <a:p>
            <a:r>
              <a:rPr lang="en-US" dirty="0"/>
              <a:t>On the right is a better emulation of the real picture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BC18-A0BE-48AC-A013-309CC195546D}" type="slidenum">
              <a:rPr lang="it-IT" smtClean="0">
                <a:solidFill>
                  <a:prstClr val="black"/>
                </a:solidFill>
              </a:rPr>
              <a:pPr/>
              <a:t>56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9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 of new model (machine type) – keeps us ahead of the curve and revolutionises once again the category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0846F-246C-405A-9F80-D1A96FD57F54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9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39B38-6A6E-4F5A-8CE1-8B26764133E9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5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jpeg"/><Relationship Id="rId3" Type="http://schemas.openxmlformats.org/officeDocument/2006/relationships/image" Target="../media/image11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94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2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4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312" y="-1"/>
            <a:ext cx="9168939" cy="33350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8312" y="3335062"/>
            <a:ext cx="9168939" cy="18524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7325" y="3391593"/>
            <a:ext cx="6377675" cy="175190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945" y="3702357"/>
            <a:ext cx="1775573" cy="11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20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312" y="-1"/>
            <a:ext cx="9168939" cy="51874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828801" y="1190799"/>
            <a:ext cx="5511338" cy="274943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6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1678"/>
            <a:ext cx="9144000" cy="75650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33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74" y="-1"/>
            <a:ext cx="9171432" cy="515594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14401" y="895350"/>
            <a:ext cx="7315201" cy="33528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895350"/>
            <a:ext cx="7315201" cy="335280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21389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1435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14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312" y="-1"/>
            <a:ext cx="9168939" cy="51874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8312" y="1661296"/>
            <a:ext cx="9168939" cy="18524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677448"/>
            <a:ext cx="9144000" cy="1751907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3" t="-8270" r="-1" b="-17930"/>
          <a:stretch/>
        </p:blipFill>
        <p:spPr>
          <a:xfrm>
            <a:off x="82496" y="4828227"/>
            <a:ext cx="1557461" cy="3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79" y="0"/>
            <a:ext cx="9155479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42776" y="285750"/>
            <a:ext cx="86106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880" y="754337"/>
            <a:ext cx="8093573" cy="73303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1942155" y="1487367"/>
            <a:ext cx="5335260" cy="3370384"/>
          </a:xfrm>
        </p:spPr>
        <p:txBody>
          <a:bodyPr>
            <a:normAutofit/>
          </a:bodyPr>
          <a:lstStyle>
            <a:lvl1pPr marL="257168" indent="-257168">
              <a:buClr>
                <a:schemeClr val="accent3"/>
              </a:buClr>
              <a:buSzPct val="100000"/>
              <a:buFont typeface="Wingdings" panose="05000000000000000000" pitchFamily="2" charset="2"/>
              <a:buChar char="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47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MB2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7843" y="64239"/>
            <a:ext cx="8823351" cy="196208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marL="0" indent="0" algn="l">
              <a:buNone/>
              <a:defRPr sz="675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4784" y="4854060"/>
            <a:ext cx="8826408" cy="196208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marL="0" indent="0" algn="l">
              <a:buNone/>
              <a:defRPr sz="675" baseline="0">
                <a:solidFill>
                  <a:schemeClr val="bg1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9150240" cy="1028700"/>
          </a:xfrm>
          <a:prstGeom prst="rect">
            <a:avLst/>
          </a:prstGeom>
          <a:solidFill>
            <a:srgbClr val="122C69">
              <a:alpha val="91000"/>
            </a:srgbClr>
          </a:solidFill>
          <a:ln>
            <a:noFill/>
          </a:ln>
        </p:spPr>
        <p:txBody>
          <a:bodyPr vert="horz" tIns="91440" bIns="91440" anchor="ctr">
            <a:normAutofit/>
          </a:bodyPr>
          <a:lstStyle>
            <a:lvl1pPr marL="171450" indent="0" algn="l">
              <a:spcBef>
                <a:spcPts val="0"/>
              </a:spcBef>
              <a:buNone/>
              <a:defRPr sz="3000" b="0" i="0" u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  <a:lvl2pPr>
              <a:buNone/>
              <a:defRPr>
                <a:solidFill>
                  <a:srgbClr val="2D2D8A"/>
                </a:solidFill>
              </a:defRPr>
            </a:lvl2pPr>
            <a:lvl3pPr>
              <a:buNone/>
              <a:defRPr>
                <a:solidFill>
                  <a:srgbClr val="2D2D8A"/>
                </a:solidFill>
              </a:defRPr>
            </a:lvl3pPr>
            <a:lvl4pPr>
              <a:buNone/>
              <a:defRPr>
                <a:solidFill>
                  <a:srgbClr val="2D2D8A"/>
                </a:solidFill>
              </a:defRPr>
            </a:lvl4pPr>
            <a:lvl5pPr>
              <a:buNone/>
              <a:defRPr>
                <a:solidFill>
                  <a:srgbClr val="2D2D8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522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45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pply Chain Insight_nologo_cover_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" y="-1472"/>
            <a:ext cx="9144000" cy="513836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35110" y="2134853"/>
            <a:ext cx="6551875" cy="110251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35110" y="3237372"/>
            <a:ext cx="6551875" cy="74680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862" y="1068837"/>
            <a:ext cx="494058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6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81" y="1200152"/>
            <a:ext cx="8402319" cy="2602922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2"/>
            <a:ext cx="9144000" cy="75650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6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38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0342" y="205979"/>
            <a:ext cx="756458" cy="4713078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7065818" cy="4713078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226896" y="2297754"/>
            <a:ext cx="5087833" cy="5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1678"/>
            <a:ext cx="9144000" cy="75650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451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312" y="-1"/>
            <a:ext cx="9168939" cy="33350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8312" y="3335062"/>
            <a:ext cx="9168939" cy="18524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7325" y="3391593"/>
            <a:ext cx="6377675" cy="175190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945" y="3702357"/>
            <a:ext cx="1775573" cy="11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17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312" y="-1"/>
            <a:ext cx="9168939" cy="33350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8312" y="3335062"/>
            <a:ext cx="9168939" cy="18524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885825" y="564356"/>
            <a:ext cx="7410450" cy="21574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7325" y="3391593"/>
            <a:ext cx="6377675" cy="175190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027" y="3696090"/>
            <a:ext cx="1775573" cy="11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50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81" y="1200152"/>
            <a:ext cx="8402319" cy="2602922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2"/>
            <a:ext cx="9144000" cy="75650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306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312" y="-1"/>
            <a:ext cx="9168939" cy="51874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8312" y="1661296"/>
            <a:ext cx="9168939" cy="18524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677448"/>
            <a:ext cx="9144000" cy="1751907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3" t="-8270" r="-1" b="-17930"/>
          <a:stretch/>
        </p:blipFill>
        <p:spPr>
          <a:xfrm>
            <a:off x="82496" y="4828227"/>
            <a:ext cx="1557461" cy="3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23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8312" y="-1"/>
            <a:ext cx="9168939" cy="51874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8312" y="1689565"/>
            <a:ext cx="9152313" cy="1677092"/>
          </a:xfrm>
          <a:prstGeom prst="rect">
            <a:avLst/>
          </a:prstGeom>
          <a:gradFill>
            <a:gsLst>
              <a:gs pos="0">
                <a:schemeClr val="tx1"/>
              </a:gs>
              <a:gs pos="54000">
                <a:schemeClr val="accent1"/>
              </a:gs>
            </a:gsLst>
            <a:lin ang="0" scaled="1"/>
          </a:gradFill>
          <a:ln w="38100"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80161" y="1677094"/>
            <a:ext cx="6700058" cy="16770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48" y="2176799"/>
            <a:ext cx="707280" cy="70262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8312" y="1627220"/>
            <a:ext cx="9168939" cy="62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-24938" y="3366657"/>
            <a:ext cx="9168939" cy="62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2520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9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312" y="1"/>
            <a:ext cx="9168939" cy="518749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97557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312" y="-1"/>
            <a:ext cx="9168939" cy="51874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828801" y="1190799"/>
            <a:ext cx="5511338" cy="274943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312" y="-1"/>
            <a:ext cx="9168939" cy="51874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98270" y="492529"/>
            <a:ext cx="7755775" cy="41148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40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312" y="-1"/>
            <a:ext cx="9168939" cy="51874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24445" y="155865"/>
            <a:ext cx="8703425" cy="4856711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innerShdw blurRad="3556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5022" indent="0" algn="l"/>
            <a:endParaRPr lang="en-US" sz="21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70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13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1435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72692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1678"/>
            <a:ext cx="9144000" cy="75650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745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74" y="-1"/>
            <a:ext cx="9171432" cy="515594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14401" y="895350"/>
            <a:ext cx="7315201" cy="33528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895350"/>
            <a:ext cx="7315201" cy="335280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49734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9" name="Titel"/>
          <p:cNvSpPr txBox="1">
            <a:spLocks/>
          </p:cNvSpPr>
          <p:nvPr userDrawn="1"/>
        </p:nvSpPr>
        <p:spPr>
          <a:xfrm>
            <a:off x="0" y="0"/>
            <a:ext cx="4563000" cy="5143500"/>
          </a:xfrm>
          <a:custGeom>
            <a:avLst/>
            <a:gdLst>
              <a:gd name="connsiteX0" fmla="*/ 0 w 6084000"/>
              <a:gd name="connsiteY0" fmla="*/ 0 h 6858000"/>
              <a:gd name="connsiteX1" fmla="*/ 6084000 w 6084000"/>
              <a:gd name="connsiteY1" fmla="*/ 0 h 6858000"/>
              <a:gd name="connsiteX2" fmla="*/ 1908000 w 6084000"/>
              <a:gd name="connsiteY2" fmla="*/ 6858000 h 6858000"/>
              <a:gd name="connsiteX3" fmla="*/ 0 w 608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4000" h="6858000">
                <a:moveTo>
                  <a:pt x="0" y="0"/>
                </a:moveTo>
                <a:lnTo>
                  <a:pt x="6084000" y="0"/>
                </a:lnTo>
                <a:lnTo>
                  <a:pt x="190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vert="horz" wrap="square" lIns="634500" tIns="1593000" rIns="1350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 3" panose="05040102010807070707" pitchFamily="18" charset="2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>
              <a:solidFill>
                <a:prstClr val="black"/>
              </a:solidFill>
            </a:endParaRPr>
          </a:p>
        </p:txBody>
      </p:sp>
      <p:pic>
        <p:nvPicPr>
          <p:cNvPr id="40" name="Logo AGC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01" y="577390"/>
            <a:ext cx="1118471" cy="415800"/>
          </a:xfrm>
          <a:prstGeom prst="rect">
            <a:avLst/>
          </a:prstGeom>
        </p:spPr>
      </p:pic>
      <p:grpSp>
        <p:nvGrpSpPr>
          <p:cNvPr id="41" name="Regieanweisungen"/>
          <p:cNvGrpSpPr/>
          <p:nvPr userDrawn="1"/>
        </p:nvGrpSpPr>
        <p:grpSpPr>
          <a:xfrm>
            <a:off x="386953" y="-351000"/>
            <a:ext cx="9108947" cy="5845500"/>
            <a:chOff x="515937" y="-468000"/>
            <a:chExt cx="12145263" cy="7794000"/>
          </a:xfrm>
        </p:grpSpPr>
        <p:grpSp>
          <p:nvGrpSpPr>
            <p:cNvPr id="53" name="Rechts"/>
            <p:cNvGrpSpPr/>
            <p:nvPr userDrawn="1"/>
          </p:nvGrpSpPr>
          <p:grpSpPr>
            <a:xfrm>
              <a:off x="12276075" y="620713"/>
              <a:ext cx="385125" cy="5978525"/>
              <a:chOff x="12276075" y="620713"/>
              <a:chExt cx="385125" cy="5978525"/>
            </a:xfrm>
          </p:grpSpPr>
          <p:cxnSp>
            <p:nvCxnSpPr>
              <p:cNvPr id="86" name="Linie"/>
              <p:cNvCxnSpPr/>
              <p:nvPr userDrawn="1"/>
            </p:nvCxnSpPr>
            <p:spPr>
              <a:xfrm>
                <a:off x="12276075" y="62071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Linie"/>
              <p:cNvCxnSpPr/>
              <p:nvPr userDrawn="1"/>
            </p:nvCxnSpPr>
            <p:spPr>
              <a:xfrm>
                <a:off x="12301200" y="159226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Linie"/>
              <p:cNvCxnSpPr/>
              <p:nvPr userDrawn="1"/>
            </p:nvCxnSpPr>
            <p:spPr>
              <a:xfrm>
                <a:off x="12301200" y="6202502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Linie"/>
              <p:cNvCxnSpPr/>
              <p:nvPr userDrawn="1"/>
            </p:nvCxnSpPr>
            <p:spPr>
              <a:xfrm>
                <a:off x="12301200" y="6599238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Linie"/>
              <p:cNvCxnSpPr/>
              <p:nvPr userDrawn="1"/>
            </p:nvCxnSpPr>
            <p:spPr>
              <a:xfrm>
                <a:off x="12301200" y="5951677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Hilfslinien"/>
            <p:cNvGrpSpPr/>
            <p:nvPr userDrawn="1"/>
          </p:nvGrpSpPr>
          <p:grpSpPr>
            <a:xfrm>
              <a:off x="515938" y="-468000"/>
              <a:ext cx="11160125" cy="360002"/>
              <a:chOff x="515938" y="-468000"/>
              <a:chExt cx="11160125" cy="360002"/>
            </a:xfrm>
          </p:grpSpPr>
          <p:cxnSp>
            <p:nvCxnSpPr>
              <p:cNvPr id="82" name="Linie"/>
              <p:cNvCxnSpPr/>
              <p:nvPr userDrawn="1"/>
            </p:nvCxnSpPr>
            <p:spPr>
              <a:xfrm>
                <a:off x="515938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Linie"/>
              <p:cNvCxnSpPr/>
              <p:nvPr userDrawn="1"/>
            </p:nvCxnSpPr>
            <p:spPr>
              <a:xfrm>
                <a:off x="116760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Linie"/>
              <p:cNvCxnSpPr/>
              <p:nvPr userDrawn="1"/>
            </p:nvCxnSpPr>
            <p:spPr>
              <a:xfrm>
                <a:off x="105965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Linie"/>
              <p:cNvCxnSpPr/>
              <p:nvPr userDrawn="1"/>
            </p:nvCxnSpPr>
            <p:spPr>
              <a:xfrm>
                <a:off x="5257800" y="-467998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Fußzeile"/>
            <p:cNvGrpSpPr/>
            <p:nvPr userDrawn="1"/>
          </p:nvGrpSpPr>
          <p:grpSpPr>
            <a:xfrm>
              <a:off x="515937" y="6966000"/>
              <a:ext cx="11160125" cy="360000"/>
              <a:chOff x="515937" y="6966000"/>
              <a:chExt cx="11160125" cy="360000"/>
            </a:xfrm>
          </p:grpSpPr>
          <p:cxnSp>
            <p:nvCxnSpPr>
              <p:cNvPr id="78" name="Linie"/>
              <p:cNvCxnSpPr/>
              <p:nvPr userDrawn="1"/>
            </p:nvCxnSpPr>
            <p:spPr>
              <a:xfrm>
                <a:off x="515937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Linie"/>
              <p:cNvCxnSpPr/>
              <p:nvPr userDrawn="1"/>
            </p:nvCxnSpPr>
            <p:spPr>
              <a:xfrm>
                <a:off x="11676062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Linie"/>
              <p:cNvCxnSpPr/>
              <p:nvPr userDrawn="1"/>
            </p:nvCxnSpPr>
            <p:spPr>
              <a:xfrm>
                <a:off x="10596563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Linie"/>
              <p:cNvCxnSpPr/>
              <p:nvPr userDrawn="1"/>
            </p:nvCxnSpPr>
            <p:spPr>
              <a:xfrm>
                <a:off x="52578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386954" y="5224500"/>
            <a:ext cx="540000" cy="301124"/>
          </a:xfrm>
        </p:spPr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Untertitel 12"/>
          <p:cNvSpPr>
            <a:spLocks noGrp="1"/>
          </p:cNvSpPr>
          <p:nvPr>
            <p:ph type="subTitle" idx="1" hasCustomPrompt="1"/>
          </p:nvPr>
        </p:nvSpPr>
        <p:spPr>
          <a:xfrm>
            <a:off x="8493" y="0"/>
            <a:ext cx="4563000" cy="5143500"/>
          </a:xfrm>
          <a:custGeom>
            <a:avLst/>
            <a:gdLst>
              <a:gd name="connsiteX0" fmla="*/ 0 w 6084000"/>
              <a:gd name="connsiteY0" fmla="*/ 0 h 6858000"/>
              <a:gd name="connsiteX1" fmla="*/ 6084000 w 6084000"/>
              <a:gd name="connsiteY1" fmla="*/ 0 h 6858000"/>
              <a:gd name="connsiteX2" fmla="*/ 1908000 w 6084000"/>
              <a:gd name="connsiteY2" fmla="*/ 6858000 h 6858000"/>
              <a:gd name="connsiteX3" fmla="*/ 0 w 608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4000" h="6858000">
                <a:moveTo>
                  <a:pt x="0" y="0"/>
                </a:moveTo>
                <a:lnTo>
                  <a:pt x="6084000" y="0"/>
                </a:lnTo>
                <a:lnTo>
                  <a:pt x="1908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846000" tIns="2124000" rIns="1800000">
            <a:noAutofit/>
          </a:bodyPr>
          <a:lstStyle>
            <a:lvl1pPr marL="0" indent="0" algn="l">
              <a:lnSpc>
                <a:spcPct val="90000"/>
              </a:lnSpc>
              <a:buNone/>
              <a:defRPr sz="2250" b="1" cap="none" baseline="0"/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b="0" cap="none" baseline="0">
                <a:latin typeface="+mn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b="0" cap="none" baseline="0">
                <a:latin typeface="+mn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cap="none" baseline="0">
                <a:latin typeface="+mn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50" b="0" cap="none" baseline="0">
                <a:latin typeface="+mn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50" b="0" cap="none" baseline="0">
                <a:latin typeface="+mn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50" b="0" cap="none" baseline="0">
                <a:latin typeface="+mn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50" b="0" cap="none" baseline="0">
                <a:latin typeface="+mn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50" b="0" cap="none" baseline="0">
                <a:latin typeface="+mn-lt"/>
              </a:defRPr>
            </a:lvl9pPr>
          </a:lstStyle>
          <a:p>
            <a:pPr lvl="0"/>
            <a:r>
              <a:rPr lang="en-US" dirty="0"/>
              <a:t>Title on Level 1. For subtitle, increase list level.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4288453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ie"/>
          <p:cNvSpPr/>
          <p:nvPr userDrawn="1"/>
        </p:nvSpPr>
        <p:spPr>
          <a:xfrm>
            <a:off x="656629" y="519"/>
            <a:ext cx="3158473" cy="5142982"/>
          </a:xfrm>
          <a:custGeom>
            <a:avLst/>
            <a:gdLst>
              <a:gd name="connsiteX0" fmla="*/ 4175579 w 4211297"/>
              <a:gd name="connsiteY0" fmla="*/ 0 h 6857309"/>
              <a:gd name="connsiteX1" fmla="*/ 4211297 w 4211297"/>
              <a:gd name="connsiteY1" fmla="*/ 0 h 6857309"/>
              <a:gd name="connsiteX2" fmla="*/ 35718 w 4211297"/>
              <a:gd name="connsiteY2" fmla="*/ 6857309 h 6857309"/>
              <a:gd name="connsiteX3" fmla="*/ 0 w 4211297"/>
              <a:gd name="connsiteY3" fmla="*/ 6857309 h 685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1297" h="6857309">
                <a:moveTo>
                  <a:pt x="4175579" y="0"/>
                </a:moveTo>
                <a:lnTo>
                  <a:pt x="4211297" y="0"/>
                </a:lnTo>
                <a:lnTo>
                  <a:pt x="35718" y="6857309"/>
                </a:lnTo>
                <a:lnTo>
                  <a:pt x="0" y="68573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446984" y="1035747"/>
            <a:ext cx="3501438" cy="3917254"/>
          </a:xfrm>
        </p:spPr>
        <p:txBody>
          <a:bodyPr vert="horz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1" cap="none" baseline="0"/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b="0" cap="none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/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/>
            </a:lvl9pPr>
          </a:lstStyle>
          <a:p>
            <a:pPr lvl="0"/>
            <a:r>
              <a:rPr lang="en-US" dirty="0"/>
              <a:t>Headline on first level . For </a:t>
            </a:r>
            <a:r>
              <a:rPr lang="en-US" dirty="0" err="1"/>
              <a:t>Overline</a:t>
            </a:r>
            <a:r>
              <a:rPr lang="en-US" dirty="0"/>
              <a:t>/Subline . Via toolbar . Home . Paragraph. Increase List Level</a:t>
            </a:r>
          </a:p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In the left box . Insert Number and format additional paragraphs with level two according to the </a:t>
            </a:r>
            <a:r>
              <a:rPr lang="en-US" dirty="0" err="1"/>
              <a:t>overline</a:t>
            </a:r>
            <a:r>
              <a:rPr lang="en-US" dirty="0"/>
              <a:t>/subline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  <a:endParaRPr lang="en-US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3699640" y="1035747"/>
            <a:ext cx="405000" cy="3617216"/>
          </a:xfrm>
        </p:spPr>
        <p:txBody>
          <a:bodyPr vert="horz"/>
          <a:lstStyle>
            <a:lvl1pPr marL="0" indent="0" algn="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1" cap="all" baseline="0"/>
            </a:lvl1pPr>
            <a:lvl2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b="0" cap="none">
                <a:latin typeface="+mn-lt"/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cap="none">
                <a:latin typeface="+mn-lt"/>
              </a:defRPr>
            </a:lvl5pPr>
            <a:lvl6pPr marL="0" indent="0" algn="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/>
            </a:lvl6pPr>
            <a:lvl7pPr marL="0" indent="0" algn="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/>
            </a:lvl7pPr>
            <a:lvl8pPr marL="0" indent="0" algn="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/>
            </a:lvl8pPr>
            <a:lvl9pPr marL="0" indent="0" algn="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" name="Vertikaler Textplatzhalter 2"/>
          <p:cNvSpPr>
            <a:spLocks noGrp="1"/>
          </p:cNvSpPr>
          <p:nvPr>
            <p:ph type="body" orient="vert" idx="15" hasCustomPrompt="1"/>
          </p:nvPr>
        </p:nvSpPr>
        <p:spPr>
          <a:xfrm>
            <a:off x="386954" y="465535"/>
            <a:ext cx="2538000" cy="2712281"/>
          </a:xfrm>
        </p:spPr>
        <p:txBody>
          <a:bodyPr vert="horz">
            <a:spAutoFit/>
          </a:bodyPr>
          <a:lstStyle>
            <a:lvl9pPr>
              <a:defRPr/>
            </a:lvl9pPr>
          </a:lstStyle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</a:t>
            </a:r>
            <a:br>
              <a:rPr lang="en-US" dirty="0"/>
            </a:br>
            <a:r>
              <a:rPr lang="en-US" dirty="0"/>
              <a:t>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616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52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.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/>
          </p:cNvSpPr>
          <p:nvPr>
            <p:ph type="pic" idx="14" hasCustomPrompt="1"/>
          </p:nvPr>
        </p:nvSpPr>
        <p:spPr>
          <a:xfrm>
            <a:off x="1309500" y="-1"/>
            <a:ext cx="6358500" cy="5143501"/>
          </a:xfrm>
          <a:custGeom>
            <a:avLst/>
            <a:gdLst>
              <a:gd name="connsiteX0" fmla="*/ 4176000 w 8478000"/>
              <a:gd name="connsiteY0" fmla="*/ 0 h 6858001"/>
              <a:gd name="connsiteX1" fmla="*/ 8478000 w 8478000"/>
              <a:gd name="connsiteY1" fmla="*/ 0 h 6858001"/>
              <a:gd name="connsiteX2" fmla="*/ 8478000 w 8478000"/>
              <a:gd name="connsiteY2" fmla="*/ 1 h 6858001"/>
              <a:gd name="connsiteX3" fmla="*/ 4302000 w 8478000"/>
              <a:gd name="connsiteY3" fmla="*/ 6858001 h 6858001"/>
              <a:gd name="connsiteX4" fmla="*/ 0 w 8478000"/>
              <a:gd name="connsiteY4" fmla="*/ 6858001 h 6858001"/>
              <a:gd name="connsiteX5" fmla="*/ 0 w 8478000"/>
              <a:gd name="connsiteY5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8000" h="6858001">
                <a:moveTo>
                  <a:pt x="4176000" y="0"/>
                </a:moveTo>
                <a:lnTo>
                  <a:pt x="8478000" y="0"/>
                </a:lnTo>
                <a:lnTo>
                  <a:pt x="8478000" y="1"/>
                </a:lnTo>
                <a:lnTo>
                  <a:pt x="4302000" y="6858001"/>
                </a:lnTo>
                <a:lnTo>
                  <a:pt x="0" y="6858001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2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Insert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7" name="Bildplatzhalter 26"/>
          <p:cNvSpPr>
            <a:spLocks noGrp="1"/>
          </p:cNvSpPr>
          <p:nvPr>
            <p:ph type="pic" idx="15" hasCustomPrompt="1"/>
          </p:nvPr>
        </p:nvSpPr>
        <p:spPr>
          <a:xfrm>
            <a:off x="4698003" y="1"/>
            <a:ext cx="4445998" cy="5143499"/>
          </a:xfrm>
          <a:custGeom>
            <a:avLst/>
            <a:gdLst>
              <a:gd name="connsiteX0" fmla="*/ 4175998 w 5927997"/>
              <a:gd name="connsiteY0" fmla="*/ 0 h 6857998"/>
              <a:gd name="connsiteX1" fmla="*/ 5927997 w 5927997"/>
              <a:gd name="connsiteY1" fmla="*/ 0 h 6857998"/>
              <a:gd name="connsiteX2" fmla="*/ 5927997 w 5927997"/>
              <a:gd name="connsiteY2" fmla="*/ 2000250 h 6857998"/>
              <a:gd name="connsiteX3" fmla="*/ 2969998 w 5927997"/>
              <a:gd name="connsiteY3" fmla="*/ 6857998 h 6857998"/>
              <a:gd name="connsiteX4" fmla="*/ 0 w 5927997"/>
              <a:gd name="connsiteY4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7997" h="6857998">
                <a:moveTo>
                  <a:pt x="4175998" y="0"/>
                </a:moveTo>
                <a:lnTo>
                  <a:pt x="5927997" y="0"/>
                </a:lnTo>
                <a:lnTo>
                  <a:pt x="5927997" y="2000250"/>
                </a:lnTo>
                <a:lnTo>
                  <a:pt x="2969998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lumMod val="65000"/>
              <a:alpha val="2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Insert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6" hasCustomPrompt="1"/>
          </p:nvPr>
        </p:nvSpPr>
        <p:spPr>
          <a:xfrm>
            <a:off x="386954" y="465535"/>
            <a:ext cx="3239999" cy="2504532"/>
          </a:xfrm>
        </p:spPr>
        <p:txBody>
          <a:bodyPr vert="horz">
            <a:spAutoFit/>
          </a:bodyPr>
          <a:lstStyle>
            <a:lvl9pPr>
              <a:defRPr/>
            </a:lvl9pPr>
          </a:lstStyle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938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.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idx="16" hasCustomPrompt="1"/>
          </p:nvPr>
        </p:nvSpPr>
        <p:spPr>
          <a:xfrm>
            <a:off x="-1" y="0"/>
            <a:ext cx="7947049" cy="5143500"/>
          </a:xfrm>
          <a:custGeom>
            <a:avLst/>
            <a:gdLst>
              <a:gd name="connsiteX0" fmla="*/ 0 w 10596065"/>
              <a:gd name="connsiteY0" fmla="*/ 0 h 6858000"/>
              <a:gd name="connsiteX1" fmla="*/ 6420065 w 10596065"/>
              <a:gd name="connsiteY1" fmla="*/ 0 h 6858000"/>
              <a:gd name="connsiteX2" fmla="*/ 10596065 w 10596065"/>
              <a:gd name="connsiteY2" fmla="*/ 6858000 h 6858000"/>
              <a:gd name="connsiteX3" fmla="*/ 0 w 1059606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6065" h="6858000">
                <a:moveTo>
                  <a:pt x="0" y="0"/>
                </a:moveTo>
                <a:lnTo>
                  <a:pt x="6420065" y="0"/>
                </a:lnTo>
                <a:lnTo>
                  <a:pt x="1059606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2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Insert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1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517048" y="465535"/>
            <a:ext cx="3239999" cy="2504532"/>
          </a:xfrm>
        </p:spPr>
        <p:txBody>
          <a:bodyPr vert="horz">
            <a:spAutoFit/>
          </a:bodyPr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algn="r">
              <a:defRPr/>
            </a:lvl6pPr>
            <a:lvl7pPr algn="r">
              <a:defRPr/>
            </a:lvl7pPr>
            <a:lvl8pPr algn="r">
              <a:defRPr/>
            </a:lvl8pPr>
            <a:lvl9pPr algn="r">
              <a:defRPr/>
            </a:lvl9pPr>
          </a:lstStyle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659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.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517048" y="465535"/>
            <a:ext cx="3239999" cy="2504532"/>
          </a:xfrm>
        </p:spPr>
        <p:txBody>
          <a:bodyPr vert="horz">
            <a:spAutoFit/>
          </a:bodyPr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algn="r">
              <a:defRPr/>
            </a:lvl6pPr>
            <a:lvl7pPr algn="r">
              <a:defRPr/>
            </a:lvl7pPr>
            <a:lvl8pPr algn="r">
              <a:defRPr/>
            </a:lvl8pPr>
            <a:lvl9pPr algn="r">
              <a:defRPr/>
            </a:lvl9pPr>
          </a:lstStyle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16" name="Bildplatzhalter 15"/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6021000" cy="5143500"/>
          </a:xfrm>
          <a:custGeom>
            <a:avLst/>
            <a:gdLst>
              <a:gd name="connsiteX0" fmla="*/ 0 w 8028000"/>
              <a:gd name="connsiteY0" fmla="*/ 0 h 6858000"/>
              <a:gd name="connsiteX1" fmla="*/ 8028000 w 8028000"/>
              <a:gd name="connsiteY1" fmla="*/ 0 h 6858000"/>
              <a:gd name="connsiteX2" fmla="*/ 3852000 w 8028000"/>
              <a:gd name="connsiteY2" fmla="*/ 6858000 h 6858000"/>
              <a:gd name="connsiteX3" fmla="*/ 0 w 802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8000" h="6858000">
                <a:moveTo>
                  <a:pt x="0" y="0"/>
                </a:moveTo>
                <a:lnTo>
                  <a:pt x="8028000" y="0"/>
                </a:lnTo>
                <a:lnTo>
                  <a:pt x="385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2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Insert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373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.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äche"/>
          <p:cNvSpPr/>
          <p:nvPr userDrawn="1"/>
        </p:nvSpPr>
        <p:spPr>
          <a:xfrm>
            <a:off x="-1" y="0"/>
            <a:ext cx="3132000" cy="5143500"/>
          </a:xfrm>
          <a:custGeom>
            <a:avLst/>
            <a:gdLst>
              <a:gd name="connsiteX0" fmla="*/ 0 w 4176000"/>
              <a:gd name="connsiteY0" fmla="*/ 0 h 6858000"/>
              <a:gd name="connsiteX1" fmla="*/ 4176000 w 4176000"/>
              <a:gd name="connsiteY1" fmla="*/ 0 h 6858000"/>
              <a:gd name="connsiteX2" fmla="*/ 4176000 w 4176000"/>
              <a:gd name="connsiteY2" fmla="*/ 6858000 h 6858000"/>
              <a:gd name="connsiteX3" fmla="*/ 0 w 4176000"/>
              <a:gd name="connsiteY3" fmla="*/ 6858000 h 6858000"/>
              <a:gd name="connsiteX4" fmla="*/ 0 w 4176000"/>
              <a:gd name="connsiteY4" fmla="*/ 0 h 6858000"/>
              <a:gd name="connsiteX0" fmla="*/ 0 w 4176000"/>
              <a:gd name="connsiteY0" fmla="*/ 0 h 6858000"/>
              <a:gd name="connsiteX1" fmla="*/ 4176000 w 4176000"/>
              <a:gd name="connsiteY1" fmla="*/ 0 h 6858000"/>
              <a:gd name="connsiteX2" fmla="*/ 0 w 4176000"/>
              <a:gd name="connsiteY2" fmla="*/ 6858000 h 6858000"/>
              <a:gd name="connsiteX3" fmla="*/ 0 w 4176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6000" h="6858000">
                <a:moveTo>
                  <a:pt x="0" y="0"/>
                </a:moveTo>
                <a:lnTo>
                  <a:pt x="4176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Bildplatzhalter 2"/>
          <p:cNvSpPr>
            <a:spLocks noGrp="1"/>
          </p:cNvSpPr>
          <p:nvPr>
            <p:ph type="pic" idx="15" hasCustomPrompt="1"/>
          </p:nvPr>
        </p:nvSpPr>
        <p:spPr>
          <a:xfrm>
            <a:off x="3942161" y="2619000"/>
            <a:ext cx="3077310" cy="1499467"/>
          </a:xfrm>
          <a:solidFill>
            <a:srgbClr val="A6A6A6">
              <a:alpha val="25098"/>
            </a:srgb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Insert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" name="Bildplatzhalter 2"/>
          <p:cNvSpPr>
            <a:spLocks noGrp="1"/>
          </p:cNvSpPr>
          <p:nvPr>
            <p:ph type="pic" idx="14" hasCustomPrompt="1"/>
          </p:nvPr>
        </p:nvSpPr>
        <p:spPr>
          <a:xfrm>
            <a:off x="3942160" y="-1"/>
            <a:ext cx="5201840" cy="2538000"/>
          </a:xfrm>
          <a:solidFill>
            <a:srgbClr val="A6A6A6">
              <a:alpha val="25098"/>
            </a:srgb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Insert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5" name="Bildplatzhalter 2"/>
          <p:cNvSpPr>
            <a:spLocks noGrp="1"/>
          </p:cNvSpPr>
          <p:nvPr>
            <p:ph type="pic" idx="16" hasCustomPrompt="1"/>
          </p:nvPr>
        </p:nvSpPr>
        <p:spPr>
          <a:xfrm>
            <a:off x="7101001" y="2619000"/>
            <a:ext cx="2042999" cy="1499467"/>
          </a:xfrm>
          <a:solidFill>
            <a:srgbClr val="A6A6A6">
              <a:alpha val="25098"/>
            </a:srgb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Insert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86954" y="465535"/>
            <a:ext cx="3239999" cy="2504532"/>
          </a:xfrm>
        </p:spPr>
        <p:txBody>
          <a:bodyPr vert="horz">
            <a:spAutoFit/>
          </a:bodyPr>
          <a:lstStyle>
            <a:lvl9pPr>
              <a:defRPr/>
            </a:lvl9pPr>
          </a:lstStyle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987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. clipp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3942160" y="189311"/>
            <a:ext cx="4005262" cy="4273152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lvl="0"/>
            <a:r>
              <a:rPr lang="en-US" dirty="0"/>
              <a:t>Text on first level . For bullets . via toolbar . 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86954" y="465535"/>
            <a:ext cx="3239999" cy="2504532"/>
          </a:xfrm>
        </p:spPr>
        <p:txBody>
          <a:bodyPr vert="horz">
            <a:spAutoFit/>
          </a:bodyPr>
          <a:lstStyle>
            <a:lvl9pPr>
              <a:defRPr/>
            </a:lvl9pPr>
          </a:lstStyle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945001" y="1095366"/>
            <a:ext cx="7002422" cy="3367096"/>
          </a:xfrm>
          <a:effectLst/>
        </p:spPr>
        <p:txBody>
          <a:bodyPr/>
          <a:lstStyle/>
          <a:p>
            <a:pPr lvl="0"/>
            <a:r>
              <a:rPr lang="en-US" dirty="0"/>
              <a:t>Text on first level . For bullets . via toolbar . 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Vertikaler Textplatzhalter 2"/>
          <p:cNvSpPr>
            <a:spLocks noGrp="1"/>
          </p:cNvSpPr>
          <p:nvPr>
            <p:ph type="body" orient="vert" idx="16" hasCustomPrompt="1"/>
          </p:nvPr>
        </p:nvSpPr>
        <p:spPr>
          <a:xfrm>
            <a:off x="386954" y="465535"/>
            <a:ext cx="7560468" cy="415499"/>
          </a:xfrm>
        </p:spPr>
        <p:txBody>
          <a:bodyPr vert="horz" wrap="square">
            <a:spAutoFit/>
          </a:bodyPr>
          <a:lstStyle>
            <a:lvl9pPr>
              <a:defRPr/>
            </a:lvl9pPr>
          </a:lstStyle>
          <a:p>
            <a:pPr lvl="0"/>
            <a:r>
              <a:rPr lang="en-US" dirty="0"/>
              <a:t>Headline Pt. 1 on first level . For Headline Pt. 2, normal text and bullets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58375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.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386953" y="2592000"/>
            <a:ext cx="3555206" cy="1870463"/>
          </a:xfrm>
          <a:effectLst/>
        </p:spPr>
        <p:txBody>
          <a:bodyPr/>
          <a:lstStyle/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</a:t>
            </a:r>
            <a:br>
              <a:rPr lang="en-US" dirty="0"/>
            </a:br>
            <a:r>
              <a:rPr lang="en-US" dirty="0"/>
              <a:t>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6" hasCustomPrompt="1"/>
          </p:nvPr>
        </p:nvSpPr>
        <p:spPr>
          <a:xfrm>
            <a:off x="4392217" y="2592000"/>
            <a:ext cx="4364831" cy="1870463"/>
          </a:xfrm>
          <a:effectLst/>
        </p:spPr>
        <p:txBody>
          <a:bodyPr/>
          <a:lstStyle/>
          <a:p>
            <a:pPr lvl="0"/>
            <a:r>
              <a:rPr lang="en-US" dirty="0"/>
              <a:t>Text on first level . For bullets . via toolbar . 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7" hasCustomPrompt="1"/>
          </p:nvPr>
        </p:nvSpPr>
        <p:spPr>
          <a:xfrm>
            <a:off x="4392217" y="465535"/>
            <a:ext cx="4364831" cy="1870463"/>
          </a:xfrm>
          <a:effectLst/>
        </p:spPr>
        <p:txBody>
          <a:bodyPr/>
          <a:lstStyle/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</a:t>
            </a:r>
            <a:br>
              <a:rPr lang="en-US" dirty="0"/>
            </a:br>
            <a:r>
              <a:rPr lang="en-US" dirty="0"/>
              <a:t>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  <a:endParaRPr lang="en-US" noProof="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Vertikaler Textplatzhalter 2"/>
          <p:cNvSpPr>
            <a:spLocks noGrp="1"/>
          </p:cNvSpPr>
          <p:nvPr>
            <p:ph type="body" orient="vert" idx="19" hasCustomPrompt="1"/>
          </p:nvPr>
        </p:nvSpPr>
        <p:spPr>
          <a:xfrm>
            <a:off x="386954" y="465535"/>
            <a:ext cx="3239999" cy="1246495"/>
          </a:xfrm>
        </p:spPr>
        <p:txBody>
          <a:bodyPr vert="horz">
            <a:spAutoFit/>
          </a:bodyPr>
          <a:lstStyle>
            <a:lvl9pPr>
              <a:defRPr/>
            </a:lvl9pPr>
          </a:lstStyle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30042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576000" anchor="ctr" anchorCtr="0"/>
          <a:lstStyle>
            <a:lvl1pPr algn="ctr">
              <a:defRPr sz="135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337311" y="1632116"/>
            <a:ext cx="2919829" cy="270000"/>
          </a:xfr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AGCO is …</a:t>
            </a:r>
          </a:p>
        </p:txBody>
      </p:sp>
      <p:sp>
        <p:nvSpPr>
          <p:cNvPr id="7" name="Vertikaler Textplatzhalter 2"/>
          <p:cNvSpPr>
            <a:spLocks noGrp="1"/>
          </p:cNvSpPr>
          <p:nvPr>
            <p:ph type="body" orient="vert" idx="10" hasCustomPrompt="1"/>
          </p:nvPr>
        </p:nvSpPr>
        <p:spPr>
          <a:xfrm>
            <a:off x="3291840" y="3043789"/>
            <a:ext cx="2965299" cy="270000"/>
          </a:xfrm>
        </p:spPr>
        <p:txBody>
          <a:bodyPr vert="horz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 cap="none" baseline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b="0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… let your audience know</a:t>
            </a:r>
          </a:p>
        </p:txBody>
      </p:sp>
      <p:grpSp>
        <p:nvGrpSpPr>
          <p:cNvPr id="39" name="Regieanweisungen"/>
          <p:cNvGrpSpPr/>
          <p:nvPr userDrawn="1"/>
        </p:nvGrpSpPr>
        <p:grpSpPr>
          <a:xfrm>
            <a:off x="386953" y="-351000"/>
            <a:ext cx="9108947" cy="5845500"/>
            <a:chOff x="515937" y="-468000"/>
            <a:chExt cx="12145263" cy="7794000"/>
          </a:xfrm>
        </p:grpSpPr>
        <p:grpSp>
          <p:nvGrpSpPr>
            <p:cNvPr id="40" name="Rechts"/>
            <p:cNvGrpSpPr/>
            <p:nvPr userDrawn="1"/>
          </p:nvGrpSpPr>
          <p:grpSpPr>
            <a:xfrm>
              <a:off x="12276075" y="620713"/>
              <a:ext cx="385125" cy="5978525"/>
              <a:chOff x="12276075" y="620713"/>
              <a:chExt cx="385125" cy="5978525"/>
            </a:xfrm>
          </p:grpSpPr>
          <p:cxnSp>
            <p:nvCxnSpPr>
              <p:cNvPr id="85" name="Linie"/>
              <p:cNvCxnSpPr/>
              <p:nvPr userDrawn="1"/>
            </p:nvCxnSpPr>
            <p:spPr>
              <a:xfrm>
                <a:off x="12276075" y="62071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Linie"/>
              <p:cNvCxnSpPr/>
              <p:nvPr userDrawn="1"/>
            </p:nvCxnSpPr>
            <p:spPr>
              <a:xfrm>
                <a:off x="12301200" y="159226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Linie"/>
              <p:cNvCxnSpPr/>
              <p:nvPr userDrawn="1"/>
            </p:nvCxnSpPr>
            <p:spPr>
              <a:xfrm>
                <a:off x="12301200" y="6202502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Linie"/>
              <p:cNvCxnSpPr/>
              <p:nvPr userDrawn="1"/>
            </p:nvCxnSpPr>
            <p:spPr>
              <a:xfrm>
                <a:off x="12301200" y="6599238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Linie"/>
              <p:cNvCxnSpPr/>
              <p:nvPr userDrawn="1"/>
            </p:nvCxnSpPr>
            <p:spPr>
              <a:xfrm>
                <a:off x="12301200" y="5951677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Hilfslinien"/>
            <p:cNvGrpSpPr/>
            <p:nvPr userDrawn="1"/>
          </p:nvGrpSpPr>
          <p:grpSpPr>
            <a:xfrm>
              <a:off x="515938" y="-468000"/>
              <a:ext cx="11160125" cy="360002"/>
              <a:chOff x="515938" y="-468000"/>
              <a:chExt cx="11160125" cy="360002"/>
            </a:xfrm>
          </p:grpSpPr>
          <p:cxnSp>
            <p:nvCxnSpPr>
              <p:cNvPr id="81" name="Linie"/>
              <p:cNvCxnSpPr/>
              <p:nvPr userDrawn="1"/>
            </p:nvCxnSpPr>
            <p:spPr>
              <a:xfrm>
                <a:off x="515938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Linie"/>
              <p:cNvCxnSpPr/>
              <p:nvPr userDrawn="1"/>
            </p:nvCxnSpPr>
            <p:spPr>
              <a:xfrm>
                <a:off x="116760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Linie"/>
              <p:cNvCxnSpPr/>
              <p:nvPr userDrawn="1"/>
            </p:nvCxnSpPr>
            <p:spPr>
              <a:xfrm>
                <a:off x="105965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Linie"/>
              <p:cNvCxnSpPr/>
              <p:nvPr userDrawn="1"/>
            </p:nvCxnSpPr>
            <p:spPr>
              <a:xfrm>
                <a:off x="5257800" y="-467998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Fußzeile"/>
            <p:cNvGrpSpPr/>
            <p:nvPr userDrawn="1"/>
          </p:nvGrpSpPr>
          <p:grpSpPr>
            <a:xfrm>
              <a:off x="515937" y="6966000"/>
              <a:ext cx="11160125" cy="360000"/>
              <a:chOff x="515937" y="6966000"/>
              <a:chExt cx="11160125" cy="360000"/>
            </a:xfrm>
          </p:grpSpPr>
          <p:cxnSp>
            <p:nvCxnSpPr>
              <p:cNvPr id="77" name="Linie"/>
              <p:cNvCxnSpPr/>
              <p:nvPr userDrawn="1"/>
            </p:nvCxnSpPr>
            <p:spPr>
              <a:xfrm>
                <a:off x="515937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Linie"/>
              <p:cNvCxnSpPr/>
              <p:nvPr userDrawn="1"/>
            </p:nvCxnSpPr>
            <p:spPr>
              <a:xfrm>
                <a:off x="11676062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Linie"/>
              <p:cNvCxnSpPr/>
              <p:nvPr userDrawn="1"/>
            </p:nvCxnSpPr>
            <p:spPr>
              <a:xfrm>
                <a:off x="10596563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Linie"/>
              <p:cNvCxnSpPr/>
              <p:nvPr userDrawn="1"/>
            </p:nvCxnSpPr>
            <p:spPr>
              <a:xfrm>
                <a:off x="52578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386954" y="5224500"/>
            <a:ext cx="540000" cy="301124"/>
          </a:xfrm>
        </p:spPr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63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ogo AGC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47" y="4651876"/>
            <a:ext cx="810000" cy="301124"/>
          </a:xfrm>
          <a:prstGeom prst="rect">
            <a:avLst/>
          </a:prstGeom>
        </p:spPr>
      </p:pic>
      <p:cxnSp>
        <p:nvCxnSpPr>
          <p:cNvPr id="22" name="Linie"/>
          <p:cNvCxnSpPr/>
          <p:nvPr userDrawn="1"/>
        </p:nvCxnSpPr>
        <p:spPr>
          <a:xfrm>
            <a:off x="0" y="2343098"/>
            <a:ext cx="9141619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läche 1"/>
          <p:cNvSpPr/>
          <p:nvPr userDrawn="1"/>
        </p:nvSpPr>
        <p:spPr>
          <a:xfrm>
            <a:off x="1167531" y="1647001"/>
            <a:ext cx="1614949" cy="1392197"/>
          </a:xfrm>
          <a:prstGeom prst="hexag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" name="Fläche 2"/>
          <p:cNvSpPr/>
          <p:nvPr userDrawn="1"/>
        </p:nvSpPr>
        <p:spPr>
          <a:xfrm>
            <a:off x="3710482" y="1647001"/>
            <a:ext cx="1614949" cy="1392197"/>
          </a:xfrm>
          <a:prstGeom prst="hexag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Fläche 3"/>
          <p:cNvSpPr/>
          <p:nvPr userDrawn="1"/>
        </p:nvSpPr>
        <p:spPr>
          <a:xfrm>
            <a:off x="6253433" y="1647001"/>
            <a:ext cx="1614949" cy="1392197"/>
          </a:xfrm>
          <a:prstGeom prst="hexagon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6954" y="189310"/>
            <a:ext cx="8370094" cy="107999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on two lines</a:t>
            </a:r>
          </a:p>
        </p:txBody>
      </p:sp>
      <p:sp>
        <p:nvSpPr>
          <p:cNvPr id="1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87005" y="3280924"/>
            <a:ext cx="2376000" cy="1372039"/>
          </a:xfrm>
        </p:spPr>
        <p:txBody>
          <a:bodyPr vert="horz"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baseline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5pPr>
            <a:lvl6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6pPr>
            <a:lvl7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7pPr>
            <a:lvl8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8pPr>
            <a:lvl9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9pPr>
          </a:lstStyle>
          <a:p>
            <a:pPr lvl="0"/>
            <a:r>
              <a:rPr lang="en-US" dirty="0"/>
              <a:t>Text only . For more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0" hasCustomPrompt="1"/>
          </p:nvPr>
        </p:nvSpPr>
        <p:spPr>
          <a:xfrm>
            <a:off x="3329956" y="3280924"/>
            <a:ext cx="2376000" cy="1372039"/>
          </a:xfrm>
        </p:spPr>
        <p:txBody>
          <a:bodyPr vert="horz"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5pPr>
            <a:lvl6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6pPr>
            <a:lvl7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7pPr>
            <a:lvl8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8pPr>
            <a:lvl9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9pPr>
          </a:lstStyle>
          <a:p>
            <a:pPr lvl="0"/>
            <a:r>
              <a:rPr lang="en-US" dirty="0"/>
              <a:t>Text only . For more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18" name="Vertikaler Textplatzhalter 2"/>
          <p:cNvSpPr>
            <a:spLocks noGrp="1"/>
          </p:cNvSpPr>
          <p:nvPr>
            <p:ph type="body" orient="vert" idx="11" hasCustomPrompt="1"/>
          </p:nvPr>
        </p:nvSpPr>
        <p:spPr>
          <a:xfrm>
            <a:off x="5872907" y="3280924"/>
            <a:ext cx="2376000" cy="1372039"/>
          </a:xfrm>
        </p:spPr>
        <p:txBody>
          <a:bodyPr vert="horz"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+mn-lt"/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5pPr>
            <a:lvl6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6pPr>
            <a:lvl7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7pPr>
            <a:lvl8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8pPr>
            <a:lvl9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9pPr>
          </a:lstStyle>
          <a:p>
            <a:pPr lvl="0"/>
            <a:r>
              <a:rPr lang="en-US" dirty="0"/>
              <a:t>Text only . For more . 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idx="14" hasCustomPrompt="1"/>
          </p:nvPr>
        </p:nvSpPr>
        <p:spPr>
          <a:xfrm>
            <a:off x="1624005" y="1992098"/>
            <a:ext cx="702000" cy="702000"/>
          </a:xfrm>
          <a:effectLst/>
        </p:spPr>
        <p:txBody>
          <a:bodyPr anchor="ctr"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Icon etc. 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idx="15" hasCustomPrompt="1"/>
          </p:nvPr>
        </p:nvSpPr>
        <p:spPr>
          <a:xfrm>
            <a:off x="4166956" y="1992098"/>
            <a:ext cx="702000" cy="702000"/>
          </a:xfrm>
          <a:effectLst/>
        </p:spPr>
        <p:txBody>
          <a:bodyPr anchor="ctr"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Icon etc. 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idx="16" hasCustomPrompt="1"/>
          </p:nvPr>
        </p:nvSpPr>
        <p:spPr>
          <a:xfrm>
            <a:off x="6709907" y="1992098"/>
            <a:ext cx="702000" cy="702000"/>
          </a:xfrm>
          <a:effectLst/>
        </p:spPr>
        <p:txBody>
          <a:bodyPr anchor="ctr"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Icon etc. </a:t>
            </a:r>
          </a:p>
        </p:txBody>
      </p:sp>
      <p:grpSp>
        <p:nvGrpSpPr>
          <p:cNvPr id="48" name="Regieanweisungen"/>
          <p:cNvGrpSpPr/>
          <p:nvPr userDrawn="1"/>
        </p:nvGrpSpPr>
        <p:grpSpPr>
          <a:xfrm>
            <a:off x="386953" y="-351000"/>
            <a:ext cx="9108947" cy="5845500"/>
            <a:chOff x="515937" y="-468000"/>
            <a:chExt cx="12145263" cy="7794000"/>
          </a:xfrm>
        </p:grpSpPr>
        <p:grpSp>
          <p:nvGrpSpPr>
            <p:cNvPr id="49" name="Rechts"/>
            <p:cNvGrpSpPr/>
            <p:nvPr userDrawn="1"/>
          </p:nvGrpSpPr>
          <p:grpSpPr>
            <a:xfrm>
              <a:off x="12276075" y="620713"/>
              <a:ext cx="385125" cy="5978525"/>
              <a:chOff x="12276075" y="620713"/>
              <a:chExt cx="385125" cy="5978525"/>
            </a:xfrm>
          </p:grpSpPr>
          <p:cxnSp>
            <p:nvCxnSpPr>
              <p:cNvPr id="94" name="Linie"/>
              <p:cNvCxnSpPr/>
              <p:nvPr userDrawn="1"/>
            </p:nvCxnSpPr>
            <p:spPr>
              <a:xfrm>
                <a:off x="12276075" y="62071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Linie"/>
              <p:cNvCxnSpPr/>
              <p:nvPr userDrawn="1"/>
            </p:nvCxnSpPr>
            <p:spPr>
              <a:xfrm>
                <a:off x="12301200" y="159226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Linie"/>
              <p:cNvCxnSpPr/>
              <p:nvPr userDrawn="1"/>
            </p:nvCxnSpPr>
            <p:spPr>
              <a:xfrm>
                <a:off x="12301200" y="6202502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Linie"/>
              <p:cNvCxnSpPr/>
              <p:nvPr userDrawn="1"/>
            </p:nvCxnSpPr>
            <p:spPr>
              <a:xfrm>
                <a:off x="12301200" y="6599238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Linie"/>
              <p:cNvCxnSpPr/>
              <p:nvPr userDrawn="1"/>
            </p:nvCxnSpPr>
            <p:spPr>
              <a:xfrm>
                <a:off x="12301200" y="5951677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Hilfslinien"/>
            <p:cNvGrpSpPr/>
            <p:nvPr userDrawn="1"/>
          </p:nvGrpSpPr>
          <p:grpSpPr>
            <a:xfrm>
              <a:off x="515938" y="-468000"/>
              <a:ext cx="11160125" cy="360002"/>
              <a:chOff x="515938" y="-468000"/>
              <a:chExt cx="11160125" cy="360002"/>
            </a:xfrm>
          </p:grpSpPr>
          <p:cxnSp>
            <p:nvCxnSpPr>
              <p:cNvPr id="56" name="Linie"/>
              <p:cNvCxnSpPr/>
              <p:nvPr userDrawn="1"/>
            </p:nvCxnSpPr>
            <p:spPr>
              <a:xfrm>
                <a:off x="515938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Linie"/>
              <p:cNvCxnSpPr/>
              <p:nvPr userDrawn="1"/>
            </p:nvCxnSpPr>
            <p:spPr>
              <a:xfrm>
                <a:off x="116760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Linie"/>
              <p:cNvCxnSpPr/>
              <p:nvPr userDrawn="1"/>
            </p:nvCxnSpPr>
            <p:spPr>
              <a:xfrm>
                <a:off x="105965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Linie"/>
              <p:cNvCxnSpPr/>
              <p:nvPr userDrawn="1"/>
            </p:nvCxnSpPr>
            <p:spPr>
              <a:xfrm>
                <a:off x="5257800" y="-467998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Fußzeile"/>
            <p:cNvGrpSpPr/>
            <p:nvPr userDrawn="1"/>
          </p:nvGrpSpPr>
          <p:grpSpPr>
            <a:xfrm>
              <a:off x="515937" y="6966000"/>
              <a:ext cx="11160125" cy="360000"/>
              <a:chOff x="515937" y="6966000"/>
              <a:chExt cx="11160125" cy="360000"/>
            </a:xfrm>
          </p:grpSpPr>
          <p:cxnSp>
            <p:nvCxnSpPr>
              <p:cNvPr id="52" name="Linie"/>
              <p:cNvCxnSpPr/>
              <p:nvPr userDrawn="1"/>
            </p:nvCxnSpPr>
            <p:spPr>
              <a:xfrm>
                <a:off x="515937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Linie"/>
              <p:cNvCxnSpPr/>
              <p:nvPr userDrawn="1"/>
            </p:nvCxnSpPr>
            <p:spPr>
              <a:xfrm>
                <a:off x="11676062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Linie"/>
              <p:cNvCxnSpPr/>
              <p:nvPr userDrawn="1"/>
            </p:nvCxnSpPr>
            <p:spPr>
              <a:xfrm>
                <a:off x="10596563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Linie"/>
              <p:cNvCxnSpPr/>
              <p:nvPr userDrawn="1"/>
            </p:nvCxnSpPr>
            <p:spPr>
              <a:xfrm>
                <a:off x="52578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5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AGCO 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8DDDF-E800-4E37-932F-0991B616542D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5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585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GC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81"/>
            <a:ext cx="8229600" cy="54887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83"/>
            <a:ext cx="8229600" cy="3429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DEAB-787D-4559-BC59-F80EDCF2906E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31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739" y="790623"/>
            <a:ext cx="7737231" cy="2492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30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2400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rgbClr val="206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8420" y="4875888"/>
            <a:ext cx="730250" cy="2057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B8EF92-F54F-4B5D-AEED-F103C727A870}" type="slidenum">
              <a:rPr lang="en-US" sz="750" smtClean="0">
                <a:solidFill>
                  <a:prstClr val="white">
                    <a:lumMod val="65000"/>
                  </a:prstClr>
                </a:solidFill>
                <a:latin typeface="Century Gothic"/>
                <a:cs typeface="Century Gothic"/>
              </a:rPr>
              <a:pPr/>
              <a:t>‹#›</a:t>
            </a:fld>
            <a:endParaRPr lang="en-US" sz="750" dirty="0">
              <a:solidFill>
                <a:prstClr val="white">
                  <a:lumMod val="65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76924" y="4479544"/>
            <a:ext cx="2779776" cy="676656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8EF92-F54F-4B5D-AEED-F103C727A870}" type="slidenum">
              <a:rPr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37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6376924" y="4479544"/>
            <a:ext cx="2779776" cy="676656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8EF92-F54F-4B5D-AEED-F103C727A870}" type="slidenum">
              <a:rPr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9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096" y="19812"/>
            <a:ext cx="7290054" cy="11247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>
            <a:lvl2pPr marL="216694" indent="-120254">
              <a:buSzPct val="80000"/>
              <a:buFont typeface="LucidaGrande" charset="0"/>
              <a:buChar char="■"/>
              <a:tabLst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376924" y="4479544"/>
            <a:ext cx="2779776" cy="676656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8EF92-F54F-4B5D-AEED-F103C727A870}" type="slidenum">
              <a:rPr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64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376924" y="4479544"/>
            <a:ext cx="2779776" cy="676656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8EF92-F54F-4B5D-AEED-F103C727A870}" type="slidenum">
              <a:rPr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61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58420" y="4875888"/>
            <a:ext cx="730250" cy="2057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B8EF92-F54F-4B5D-AEED-F103C727A870}" type="slidenum">
              <a:rPr lang="en-US" sz="750" smtClean="0">
                <a:solidFill>
                  <a:prstClr val="white">
                    <a:lumMod val="65000"/>
                  </a:prstClr>
                </a:solidFill>
                <a:latin typeface="Century Gothic"/>
                <a:cs typeface="Century Gothic"/>
              </a:rPr>
              <a:pPr/>
              <a:t>‹#›</a:t>
            </a:fld>
            <a:endParaRPr lang="en-US" sz="750" dirty="0">
              <a:solidFill>
                <a:prstClr val="white">
                  <a:lumMod val="65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376924" y="4479544"/>
            <a:ext cx="2779776" cy="676656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8EF92-F54F-4B5D-AEED-F103C727A870}" type="slidenum">
              <a:rPr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65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2400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rgbClr val="073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8420" y="4875888"/>
            <a:ext cx="730250" cy="2057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B8EF92-F54F-4B5D-AEED-F103C727A870}" type="slidenum">
              <a:rPr lang="en-US" sz="750" smtClean="0">
                <a:solidFill>
                  <a:prstClr val="white">
                    <a:lumMod val="65000"/>
                  </a:prstClr>
                </a:solidFill>
                <a:latin typeface="Century Gothic"/>
                <a:cs typeface="Century Gothic"/>
              </a:rPr>
              <a:pPr/>
              <a:t>‹#›</a:t>
            </a:fld>
            <a:endParaRPr lang="en-US" sz="750" dirty="0">
              <a:solidFill>
                <a:prstClr val="white">
                  <a:lumMod val="65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376924" y="4479544"/>
            <a:ext cx="2779776" cy="676656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B8EF92-F54F-4B5D-AEED-F103C727A870}" type="slidenum">
              <a:rPr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05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pPr>
              <a:defRPr/>
            </a:pPr>
            <a:fld id="{7D4E5BC7-DE0A-483C-9D74-4FF8AA4B1D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4812508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3EB8133B-289E-DB4C-83D8-8973C13EBE1B}" type="slidenum">
              <a:rPr smtClean="0">
                <a:solidFill>
                  <a:srgbClr val="DFE3E5">
                    <a:lumMod val="10000"/>
                  </a:srgbClr>
                </a:solidFill>
              </a:rPr>
              <a:pPr/>
              <a:t>‹#›</a:t>
            </a:fld>
            <a:endParaRPr dirty="0">
              <a:solidFill>
                <a:srgbClr val="DFE3E5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45846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pPr>
              <a:defRPr/>
            </a:pPr>
            <a:fld id="{7F21A8CB-DA4B-4CF0-AC00-DB528F6C5245}" type="datetime1">
              <a:rPr lang="da-DK" smtClean="0">
                <a:solidFill>
                  <a:prstClr val="black"/>
                </a:solidFill>
              </a:rPr>
              <a:pPr>
                <a:defRPr/>
              </a:pPr>
              <a:t>21/09/2017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6C053-5D77-4DD9-B82C-041E69068E4A}" type="slidenum">
              <a:rPr lang="da-DK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‹#›</a:t>
            </a:fld>
            <a:endParaRPr lang="da-DK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7" name="Picture 6" descr="PPT_dots.png"/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894"/>
          <a:stretch/>
        </p:blipFill>
        <p:spPr>
          <a:xfrm flipH="1">
            <a:off x="6133326" y="19052"/>
            <a:ext cx="3010674" cy="3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8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501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roup7-connector" hidden="1"/>
          <p:cNvSpPr>
            <a:spLocks/>
          </p:cNvSpPr>
          <p:nvPr/>
        </p:nvSpPr>
        <p:spPr bwMode="auto">
          <a:xfrm rot="10800000" flipH="1">
            <a:off x="4199352" y="1658423"/>
            <a:ext cx="1291852" cy="648561"/>
          </a:xfrm>
          <a:custGeom>
            <a:avLst/>
            <a:gdLst>
              <a:gd name="T0" fmla="*/ 0 w 2739"/>
              <a:gd name="T1" fmla="*/ 1009 h 1199"/>
              <a:gd name="T2" fmla="*/ 109 w 2739"/>
              <a:gd name="T3" fmla="*/ 901 h 1199"/>
              <a:gd name="T4" fmla="*/ 157 w 2739"/>
              <a:gd name="T5" fmla="*/ 854 h 1199"/>
              <a:gd name="T6" fmla="*/ 160 w 2739"/>
              <a:gd name="T7" fmla="*/ 850 h 1199"/>
              <a:gd name="T8" fmla="*/ 274 w 2739"/>
              <a:gd name="T9" fmla="*/ 850 h 1199"/>
              <a:gd name="T10" fmla="*/ 279 w 2739"/>
              <a:gd name="T11" fmla="*/ 855 h 1199"/>
              <a:gd name="T12" fmla="*/ 305 w 2739"/>
              <a:gd name="T13" fmla="*/ 881 h 1199"/>
              <a:gd name="T14" fmla="*/ 324 w 2739"/>
              <a:gd name="T15" fmla="*/ 900 h 1199"/>
              <a:gd name="T16" fmla="*/ 405 w 2739"/>
              <a:gd name="T17" fmla="*/ 983 h 1199"/>
              <a:gd name="T18" fmla="*/ 518 w 2739"/>
              <a:gd name="T19" fmla="*/ 1095 h 1199"/>
              <a:gd name="T20" fmla="*/ 588 w 2739"/>
              <a:gd name="T21" fmla="*/ 1166 h 1199"/>
              <a:gd name="T22" fmla="*/ 590 w 2739"/>
              <a:gd name="T23" fmla="*/ 1168 h 1199"/>
              <a:gd name="T24" fmla="*/ 705 w 2739"/>
              <a:gd name="T25" fmla="*/ 1168 h 1199"/>
              <a:gd name="T26" fmla="*/ 706 w 2739"/>
              <a:gd name="T27" fmla="*/ 1167 h 1199"/>
              <a:gd name="T28" fmla="*/ 743 w 2739"/>
              <a:gd name="T29" fmla="*/ 1129 h 1199"/>
              <a:gd name="T30" fmla="*/ 971 w 2739"/>
              <a:gd name="T31" fmla="*/ 901 h 1199"/>
              <a:gd name="T32" fmla="*/ 1019 w 2739"/>
              <a:gd name="T33" fmla="*/ 853 h 1199"/>
              <a:gd name="T34" fmla="*/ 1022 w 2739"/>
              <a:gd name="T35" fmla="*/ 850 h 1199"/>
              <a:gd name="T36" fmla="*/ 1137 w 2739"/>
              <a:gd name="T37" fmla="*/ 850 h 1199"/>
              <a:gd name="T38" fmla="*/ 1141 w 2739"/>
              <a:gd name="T39" fmla="*/ 854 h 1199"/>
              <a:gd name="T40" fmla="*/ 1167 w 2739"/>
              <a:gd name="T41" fmla="*/ 880 h 1199"/>
              <a:gd name="T42" fmla="*/ 1186 w 2739"/>
              <a:gd name="T43" fmla="*/ 900 h 1199"/>
              <a:gd name="T44" fmla="*/ 1382 w 2739"/>
              <a:gd name="T45" fmla="*/ 1097 h 1199"/>
              <a:gd name="T46" fmla="*/ 1446 w 2739"/>
              <a:gd name="T47" fmla="*/ 1161 h 1199"/>
              <a:gd name="T48" fmla="*/ 1453 w 2739"/>
              <a:gd name="T49" fmla="*/ 1167 h 1199"/>
              <a:gd name="T50" fmla="*/ 1567 w 2739"/>
              <a:gd name="T51" fmla="*/ 1167 h 1199"/>
              <a:gd name="T52" fmla="*/ 1569 w 2739"/>
              <a:gd name="T53" fmla="*/ 1165 h 1199"/>
              <a:gd name="T54" fmla="*/ 1710 w 2739"/>
              <a:gd name="T55" fmla="*/ 1028 h 1199"/>
              <a:gd name="T56" fmla="*/ 1782 w 2739"/>
              <a:gd name="T57" fmla="*/ 958 h 1199"/>
              <a:gd name="T58" fmla="*/ 1838 w 2739"/>
              <a:gd name="T59" fmla="*/ 901 h 1199"/>
              <a:gd name="T60" fmla="*/ 2739 w 2739"/>
              <a:gd name="T61" fmla="*/ 0 h 1199"/>
              <a:gd name="connsiteX0" fmla="*/ 0 w 10000"/>
              <a:gd name="connsiteY0" fmla="*/ 8415 h 9741"/>
              <a:gd name="connsiteX1" fmla="*/ 398 w 10000"/>
              <a:gd name="connsiteY1" fmla="*/ 7515 h 9741"/>
              <a:gd name="connsiteX2" fmla="*/ 573 w 10000"/>
              <a:gd name="connsiteY2" fmla="*/ 7123 h 9741"/>
              <a:gd name="connsiteX3" fmla="*/ 584 w 10000"/>
              <a:gd name="connsiteY3" fmla="*/ 7089 h 9741"/>
              <a:gd name="connsiteX4" fmla="*/ 1000 w 10000"/>
              <a:gd name="connsiteY4" fmla="*/ 7089 h 9741"/>
              <a:gd name="connsiteX5" fmla="*/ 1019 w 10000"/>
              <a:gd name="connsiteY5" fmla="*/ 7131 h 9741"/>
              <a:gd name="connsiteX6" fmla="*/ 1114 w 10000"/>
              <a:gd name="connsiteY6" fmla="*/ 7348 h 9741"/>
              <a:gd name="connsiteX7" fmla="*/ 1183 w 10000"/>
              <a:gd name="connsiteY7" fmla="*/ 7506 h 9741"/>
              <a:gd name="connsiteX8" fmla="*/ 1479 w 10000"/>
              <a:gd name="connsiteY8" fmla="*/ 8198 h 9741"/>
              <a:gd name="connsiteX9" fmla="*/ 1891 w 10000"/>
              <a:gd name="connsiteY9" fmla="*/ 9133 h 9741"/>
              <a:gd name="connsiteX10" fmla="*/ 2147 w 10000"/>
              <a:gd name="connsiteY10" fmla="*/ 9725 h 9741"/>
              <a:gd name="connsiteX11" fmla="*/ 2154 w 10000"/>
              <a:gd name="connsiteY11" fmla="*/ 9741 h 9741"/>
              <a:gd name="connsiteX12" fmla="*/ 2574 w 10000"/>
              <a:gd name="connsiteY12" fmla="*/ 9741 h 9741"/>
              <a:gd name="connsiteX13" fmla="*/ 2578 w 10000"/>
              <a:gd name="connsiteY13" fmla="*/ 9733 h 9741"/>
              <a:gd name="connsiteX14" fmla="*/ 2713 w 10000"/>
              <a:gd name="connsiteY14" fmla="*/ 9416 h 9741"/>
              <a:gd name="connsiteX15" fmla="*/ 3545 w 10000"/>
              <a:gd name="connsiteY15" fmla="*/ 7515 h 9741"/>
              <a:gd name="connsiteX16" fmla="*/ 3720 w 10000"/>
              <a:gd name="connsiteY16" fmla="*/ 7114 h 9741"/>
              <a:gd name="connsiteX17" fmla="*/ 3731 w 10000"/>
              <a:gd name="connsiteY17" fmla="*/ 7089 h 9741"/>
              <a:gd name="connsiteX18" fmla="*/ 4151 w 10000"/>
              <a:gd name="connsiteY18" fmla="*/ 7089 h 9741"/>
              <a:gd name="connsiteX19" fmla="*/ 4166 w 10000"/>
              <a:gd name="connsiteY19" fmla="*/ 7123 h 9741"/>
              <a:gd name="connsiteX20" fmla="*/ 4261 w 10000"/>
              <a:gd name="connsiteY20" fmla="*/ 7339 h 9741"/>
              <a:gd name="connsiteX21" fmla="*/ 4330 w 10000"/>
              <a:gd name="connsiteY21" fmla="*/ 7506 h 9741"/>
              <a:gd name="connsiteX22" fmla="*/ 5046 w 10000"/>
              <a:gd name="connsiteY22" fmla="*/ 9149 h 9741"/>
              <a:gd name="connsiteX23" fmla="*/ 5279 w 10000"/>
              <a:gd name="connsiteY23" fmla="*/ 9683 h 9741"/>
              <a:gd name="connsiteX24" fmla="*/ 5305 w 10000"/>
              <a:gd name="connsiteY24" fmla="*/ 9733 h 9741"/>
              <a:gd name="connsiteX25" fmla="*/ 5721 w 10000"/>
              <a:gd name="connsiteY25" fmla="*/ 9733 h 9741"/>
              <a:gd name="connsiteX26" fmla="*/ 5728 w 10000"/>
              <a:gd name="connsiteY26" fmla="*/ 9716 h 9741"/>
              <a:gd name="connsiteX27" fmla="*/ 6243 w 10000"/>
              <a:gd name="connsiteY27" fmla="*/ 8574 h 9741"/>
              <a:gd name="connsiteX28" fmla="*/ 6506 w 10000"/>
              <a:gd name="connsiteY28" fmla="*/ 7990 h 9741"/>
              <a:gd name="connsiteX29" fmla="*/ 10000 w 10000"/>
              <a:gd name="connsiteY29" fmla="*/ 0 h 9741"/>
              <a:gd name="connsiteX0" fmla="*/ 0 w 10000"/>
              <a:gd name="connsiteY0" fmla="*/ 8639 h 10000"/>
              <a:gd name="connsiteX1" fmla="*/ 398 w 10000"/>
              <a:gd name="connsiteY1" fmla="*/ 7715 h 10000"/>
              <a:gd name="connsiteX2" fmla="*/ 573 w 10000"/>
              <a:gd name="connsiteY2" fmla="*/ 7312 h 10000"/>
              <a:gd name="connsiteX3" fmla="*/ 584 w 10000"/>
              <a:gd name="connsiteY3" fmla="*/ 7277 h 10000"/>
              <a:gd name="connsiteX4" fmla="*/ 1000 w 10000"/>
              <a:gd name="connsiteY4" fmla="*/ 7277 h 10000"/>
              <a:gd name="connsiteX5" fmla="*/ 1019 w 10000"/>
              <a:gd name="connsiteY5" fmla="*/ 7321 h 10000"/>
              <a:gd name="connsiteX6" fmla="*/ 1114 w 10000"/>
              <a:gd name="connsiteY6" fmla="*/ 7543 h 10000"/>
              <a:gd name="connsiteX7" fmla="*/ 1183 w 10000"/>
              <a:gd name="connsiteY7" fmla="*/ 7706 h 10000"/>
              <a:gd name="connsiteX8" fmla="*/ 1479 w 10000"/>
              <a:gd name="connsiteY8" fmla="*/ 8416 h 10000"/>
              <a:gd name="connsiteX9" fmla="*/ 1891 w 10000"/>
              <a:gd name="connsiteY9" fmla="*/ 9376 h 10000"/>
              <a:gd name="connsiteX10" fmla="*/ 2147 w 10000"/>
              <a:gd name="connsiteY10" fmla="*/ 9984 h 10000"/>
              <a:gd name="connsiteX11" fmla="*/ 2154 w 10000"/>
              <a:gd name="connsiteY11" fmla="*/ 10000 h 10000"/>
              <a:gd name="connsiteX12" fmla="*/ 2574 w 10000"/>
              <a:gd name="connsiteY12" fmla="*/ 10000 h 10000"/>
              <a:gd name="connsiteX13" fmla="*/ 2578 w 10000"/>
              <a:gd name="connsiteY13" fmla="*/ 9992 h 10000"/>
              <a:gd name="connsiteX14" fmla="*/ 2713 w 10000"/>
              <a:gd name="connsiteY14" fmla="*/ 9666 h 10000"/>
              <a:gd name="connsiteX15" fmla="*/ 3545 w 10000"/>
              <a:gd name="connsiteY15" fmla="*/ 7715 h 10000"/>
              <a:gd name="connsiteX16" fmla="*/ 3720 w 10000"/>
              <a:gd name="connsiteY16" fmla="*/ 7303 h 10000"/>
              <a:gd name="connsiteX17" fmla="*/ 3731 w 10000"/>
              <a:gd name="connsiteY17" fmla="*/ 7277 h 10000"/>
              <a:gd name="connsiteX18" fmla="*/ 4151 w 10000"/>
              <a:gd name="connsiteY18" fmla="*/ 7277 h 10000"/>
              <a:gd name="connsiteX19" fmla="*/ 4166 w 10000"/>
              <a:gd name="connsiteY19" fmla="*/ 7312 h 10000"/>
              <a:gd name="connsiteX20" fmla="*/ 4261 w 10000"/>
              <a:gd name="connsiteY20" fmla="*/ 7534 h 10000"/>
              <a:gd name="connsiteX21" fmla="*/ 4330 w 10000"/>
              <a:gd name="connsiteY21" fmla="*/ 7706 h 10000"/>
              <a:gd name="connsiteX22" fmla="*/ 5046 w 10000"/>
              <a:gd name="connsiteY22" fmla="*/ 9392 h 10000"/>
              <a:gd name="connsiteX23" fmla="*/ 5279 w 10000"/>
              <a:gd name="connsiteY23" fmla="*/ 9940 h 10000"/>
              <a:gd name="connsiteX24" fmla="*/ 5305 w 10000"/>
              <a:gd name="connsiteY24" fmla="*/ 9992 h 10000"/>
              <a:gd name="connsiteX25" fmla="*/ 5721 w 10000"/>
              <a:gd name="connsiteY25" fmla="*/ 9992 h 10000"/>
              <a:gd name="connsiteX26" fmla="*/ 5728 w 10000"/>
              <a:gd name="connsiteY26" fmla="*/ 9974 h 10000"/>
              <a:gd name="connsiteX27" fmla="*/ 6243 w 10000"/>
              <a:gd name="connsiteY27" fmla="*/ 8802 h 10000"/>
              <a:gd name="connsiteX28" fmla="*/ 10000 w 10000"/>
              <a:gd name="connsiteY28" fmla="*/ 0 h 10000"/>
              <a:gd name="connsiteX0" fmla="*/ 0 w 10000"/>
              <a:gd name="connsiteY0" fmla="*/ 8639 h 10000"/>
              <a:gd name="connsiteX1" fmla="*/ 398 w 10000"/>
              <a:gd name="connsiteY1" fmla="*/ 7715 h 10000"/>
              <a:gd name="connsiteX2" fmla="*/ 573 w 10000"/>
              <a:gd name="connsiteY2" fmla="*/ 7312 h 10000"/>
              <a:gd name="connsiteX3" fmla="*/ 584 w 10000"/>
              <a:gd name="connsiteY3" fmla="*/ 7277 h 10000"/>
              <a:gd name="connsiteX4" fmla="*/ 1000 w 10000"/>
              <a:gd name="connsiteY4" fmla="*/ 7277 h 10000"/>
              <a:gd name="connsiteX5" fmla="*/ 1019 w 10000"/>
              <a:gd name="connsiteY5" fmla="*/ 7321 h 10000"/>
              <a:gd name="connsiteX6" fmla="*/ 1114 w 10000"/>
              <a:gd name="connsiteY6" fmla="*/ 7543 h 10000"/>
              <a:gd name="connsiteX7" fmla="*/ 1183 w 10000"/>
              <a:gd name="connsiteY7" fmla="*/ 7706 h 10000"/>
              <a:gd name="connsiteX8" fmla="*/ 1479 w 10000"/>
              <a:gd name="connsiteY8" fmla="*/ 8416 h 10000"/>
              <a:gd name="connsiteX9" fmla="*/ 1891 w 10000"/>
              <a:gd name="connsiteY9" fmla="*/ 9376 h 10000"/>
              <a:gd name="connsiteX10" fmla="*/ 2147 w 10000"/>
              <a:gd name="connsiteY10" fmla="*/ 9984 h 10000"/>
              <a:gd name="connsiteX11" fmla="*/ 2154 w 10000"/>
              <a:gd name="connsiteY11" fmla="*/ 10000 h 10000"/>
              <a:gd name="connsiteX12" fmla="*/ 2574 w 10000"/>
              <a:gd name="connsiteY12" fmla="*/ 10000 h 10000"/>
              <a:gd name="connsiteX13" fmla="*/ 2578 w 10000"/>
              <a:gd name="connsiteY13" fmla="*/ 9992 h 10000"/>
              <a:gd name="connsiteX14" fmla="*/ 2713 w 10000"/>
              <a:gd name="connsiteY14" fmla="*/ 9666 h 10000"/>
              <a:gd name="connsiteX15" fmla="*/ 3545 w 10000"/>
              <a:gd name="connsiteY15" fmla="*/ 7715 h 10000"/>
              <a:gd name="connsiteX16" fmla="*/ 3720 w 10000"/>
              <a:gd name="connsiteY16" fmla="*/ 7303 h 10000"/>
              <a:gd name="connsiteX17" fmla="*/ 3731 w 10000"/>
              <a:gd name="connsiteY17" fmla="*/ 7277 h 10000"/>
              <a:gd name="connsiteX18" fmla="*/ 4151 w 10000"/>
              <a:gd name="connsiteY18" fmla="*/ 7277 h 10000"/>
              <a:gd name="connsiteX19" fmla="*/ 4166 w 10000"/>
              <a:gd name="connsiteY19" fmla="*/ 7312 h 10000"/>
              <a:gd name="connsiteX20" fmla="*/ 4261 w 10000"/>
              <a:gd name="connsiteY20" fmla="*/ 7534 h 10000"/>
              <a:gd name="connsiteX21" fmla="*/ 4330 w 10000"/>
              <a:gd name="connsiteY21" fmla="*/ 7706 h 10000"/>
              <a:gd name="connsiteX22" fmla="*/ 5046 w 10000"/>
              <a:gd name="connsiteY22" fmla="*/ 9392 h 10000"/>
              <a:gd name="connsiteX23" fmla="*/ 5120 w 10000"/>
              <a:gd name="connsiteY23" fmla="*/ 9604 h 10000"/>
              <a:gd name="connsiteX24" fmla="*/ 5279 w 10000"/>
              <a:gd name="connsiteY24" fmla="*/ 9940 h 10000"/>
              <a:gd name="connsiteX25" fmla="*/ 5305 w 10000"/>
              <a:gd name="connsiteY25" fmla="*/ 9992 h 10000"/>
              <a:gd name="connsiteX26" fmla="*/ 5721 w 10000"/>
              <a:gd name="connsiteY26" fmla="*/ 9992 h 10000"/>
              <a:gd name="connsiteX27" fmla="*/ 5728 w 10000"/>
              <a:gd name="connsiteY27" fmla="*/ 9974 h 10000"/>
              <a:gd name="connsiteX28" fmla="*/ 6243 w 10000"/>
              <a:gd name="connsiteY28" fmla="*/ 8802 h 10000"/>
              <a:gd name="connsiteX29" fmla="*/ 10000 w 10000"/>
              <a:gd name="connsiteY29" fmla="*/ 0 h 10000"/>
              <a:gd name="connsiteX0" fmla="*/ 0 w 10000"/>
              <a:gd name="connsiteY0" fmla="*/ 8639 h 10000"/>
              <a:gd name="connsiteX1" fmla="*/ 398 w 10000"/>
              <a:gd name="connsiteY1" fmla="*/ 7715 h 10000"/>
              <a:gd name="connsiteX2" fmla="*/ 573 w 10000"/>
              <a:gd name="connsiteY2" fmla="*/ 7312 h 10000"/>
              <a:gd name="connsiteX3" fmla="*/ 584 w 10000"/>
              <a:gd name="connsiteY3" fmla="*/ 7277 h 10000"/>
              <a:gd name="connsiteX4" fmla="*/ 1000 w 10000"/>
              <a:gd name="connsiteY4" fmla="*/ 7277 h 10000"/>
              <a:gd name="connsiteX5" fmla="*/ 1019 w 10000"/>
              <a:gd name="connsiteY5" fmla="*/ 7321 h 10000"/>
              <a:gd name="connsiteX6" fmla="*/ 1114 w 10000"/>
              <a:gd name="connsiteY6" fmla="*/ 7543 h 10000"/>
              <a:gd name="connsiteX7" fmla="*/ 1183 w 10000"/>
              <a:gd name="connsiteY7" fmla="*/ 7706 h 10000"/>
              <a:gd name="connsiteX8" fmla="*/ 1479 w 10000"/>
              <a:gd name="connsiteY8" fmla="*/ 8416 h 10000"/>
              <a:gd name="connsiteX9" fmla="*/ 1891 w 10000"/>
              <a:gd name="connsiteY9" fmla="*/ 9376 h 10000"/>
              <a:gd name="connsiteX10" fmla="*/ 2147 w 10000"/>
              <a:gd name="connsiteY10" fmla="*/ 9984 h 10000"/>
              <a:gd name="connsiteX11" fmla="*/ 2154 w 10000"/>
              <a:gd name="connsiteY11" fmla="*/ 10000 h 10000"/>
              <a:gd name="connsiteX12" fmla="*/ 2574 w 10000"/>
              <a:gd name="connsiteY12" fmla="*/ 10000 h 10000"/>
              <a:gd name="connsiteX13" fmla="*/ 2578 w 10000"/>
              <a:gd name="connsiteY13" fmla="*/ 9992 h 10000"/>
              <a:gd name="connsiteX14" fmla="*/ 2713 w 10000"/>
              <a:gd name="connsiteY14" fmla="*/ 9666 h 10000"/>
              <a:gd name="connsiteX15" fmla="*/ 3545 w 10000"/>
              <a:gd name="connsiteY15" fmla="*/ 7715 h 10000"/>
              <a:gd name="connsiteX16" fmla="*/ 3720 w 10000"/>
              <a:gd name="connsiteY16" fmla="*/ 7303 h 10000"/>
              <a:gd name="connsiteX17" fmla="*/ 3731 w 10000"/>
              <a:gd name="connsiteY17" fmla="*/ 7277 h 10000"/>
              <a:gd name="connsiteX18" fmla="*/ 4151 w 10000"/>
              <a:gd name="connsiteY18" fmla="*/ 7277 h 10000"/>
              <a:gd name="connsiteX19" fmla="*/ 4166 w 10000"/>
              <a:gd name="connsiteY19" fmla="*/ 7312 h 10000"/>
              <a:gd name="connsiteX20" fmla="*/ 4261 w 10000"/>
              <a:gd name="connsiteY20" fmla="*/ 7534 h 10000"/>
              <a:gd name="connsiteX21" fmla="*/ 4330 w 10000"/>
              <a:gd name="connsiteY21" fmla="*/ 7706 h 10000"/>
              <a:gd name="connsiteX22" fmla="*/ 5046 w 10000"/>
              <a:gd name="connsiteY22" fmla="*/ 9392 h 10000"/>
              <a:gd name="connsiteX23" fmla="*/ 5120 w 10000"/>
              <a:gd name="connsiteY23" fmla="*/ 9604 h 10000"/>
              <a:gd name="connsiteX24" fmla="*/ 5279 w 10000"/>
              <a:gd name="connsiteY24" fmla="*/ 9940 h 10000"/>
              <a:gd name="connsiteX25" fmla="*/ 5305 w 10000"/>
              <a:gd name="connsiteY25" fmla="*/ 9992 h 10000"/>
              <a:gd name="connsiteX26" fmla="*/ 5721 w 10000"/>
              <a:gd name="connsiteY26" fmla="*/ 9992 h 10000"/>
              <a:gd name="connsiteX27" fmla="*/ 5728 w 10000"/>
              <a:gd name="connsiteY27" fmla="*/ 9974 h 10000"/>
              <a:gd name="connsiteX28" fmla="*/ 6243 w 10000"/>
              <a:gd name="connsiteY28" fmla="*/ 8802 h 10000"/>
              <a:gd name="connsiteX29" fmla="*/ 7093 w 10000"/>
              <a:gd name="connsiteY29" fmla="*/ 6805 h 10000"/>
              <a:gd name="connsiteX30" fmla="*/ 10000 w 10000"/>
              <a:gd name="connsiteY30" fmla="*/ 0 h 10000"/>
              <a:gd name="connsiteX0" fmla="*/ 0 w 7093"/>
              <a:gd name="connsiteY0" fmla="*/ 1834 h 3195"/>
              <a:gd name="connsiteX1" fmla="*/ 398 w 7093"/>
              <a:gd name="connsiteY1" fmla="*/ 910 h 3195"/>
              <a:gd name="connsiteX2" fmla="*/ 573 w 7093"/>
              <a:gd name="connsiteY2" fmla="*/ 507 h 3195"/>
              <a:gd name="connsiteX3" fmla="*/ 584 w 7093"/>
              <a:gd name="connsiteY3" fmla="*/ 472 h 3195"/>
              <a:gd name="connsiteX4" fmla="*/ 1000 w 7093"/>
              <a:gd name="connsiteY4" fmla="*/ 472 h 3195"/>
              <a:gd name="connsiteX5" fmla="*/ 1019 w 7093"/>
              <a:gd name="connsiteY5" fmla="*/ 516 h 3195"/>
              <a:gd name="connsiteX6" fmla="*/ 1114 w 7093"/>
              <a:gd name="connsiteY6" fmla="*/ 738 h 3195"/>
              <a:gd name="connsiteX7" fmla="*/ 1183 w 7093"/>
              <a:gd name="connsiteY7" fmla="*/ 901 h 3195"/>
              <a:gd name="connsiteX8" fmla="*/ 1479 w 7093"/>
              <a:gd name="connsiteY8" fmla="*/ 1611 h 3195"/>
              <a:gd name="connsiteX9" fmla="*/ 1891 w 7093"/>
              <a:gd name="connsiteY9" fmla="*/ 2571 h 3195"/>
              <a:gd name="connsiteX10" fmla="*/ 2147 w 7093"/>
              <a:gd name="connsiteY10" fmla="*/ 3179 h 3195"/>
              <a:gd name="connsiteX11" fmla="*/ 2154 w 7093"/>
              <a:gd name="connsiteY11" fmla="*/ 3195 h 3195"/>
              <a:gd name="connsiteX12" fmla="*/ 2574 w 7093"/>
              <a:gd name="connsiteY12" fmla="*/ 3195 h 3195"/>
              <a:gd name="connsiteX13" fmla="*/ 2578 w 7093"/>
              <a:gd name="connsiteY13" fmla="*/ 3187 h 3195"/>
              <a:gd name="connsiteX14" fmla="*/ 2713 w 7093"/>
              <a:gd name="connsiteY14" fmla="*/ 2861 h 3195"/>
              <a:gd name="connsiteX15" fmla="*/ 3545 w 7093"/>
              <a:gd name="connsiteY15" fmla="*/ 910 h 3195"/>
              <a:gd name="connsiteX16" fmla="*/ 3720 w 7093"/>
              <a:gd name="connsiteY16" fmla="*/ 498 h 3195"/>
              <a:gd name="connsiteX17" fmla="*/ 3731 w 7093"/>
              <a:gd name="connsiteY17" fmla="*/ 472 h 3195"/>
              <a:gd name="connsiteX18" fmla="*/ 4151 w 7093"/>
              <a:gd name="connsiteY18" fmla="*/ 472 h 3195"/>
              <a:gd name="connsiteX19" fmla="*/ 4166 w 7093"/>
              <a:gd name="connsiteY19" fmla="*/ 507 h 3195"/>
              <a:gd name="connsiteX20" fmla="*/ 4261 w 7093"/>
              <a:gd name="connsiteY20" fmla="*/ 729 h 3195"/>
              <a:gd name="connsiteX21" fmla="*/ 4330 w 7093"/>
              <a:gd name="connsiteY21" fmla="*/ 901 h 3195"/>
              <a:gd name="connsiteX22" fmla="*/ 5046 w 7093"/>
              <a:gd name="connsiteY22" fmla="*/ 2587 h 3195"/>
              <a:gd name="connsiteX23" fmla="*/ 5120 w 7093"/>
              <a:gd name="connsiteY23" fmla="*/ 2799 h 3195"/>
              <a:gd name="connsiteX24" fmla="*/ 5279 w 7093"/>
              <a:gd name="connsiteY24" fmla="*/ 3135 h 3195"/>
              <a:gd name="connsiteX25" fmla="*/ 5305 w 7093"/>
              <a:gd name="connsiteY25" fmla="*/ 3187 h 3195"/>
              <a:gd name="connsiteX26" fmla="*/ 5721 w 7093"/>
              <a:gd name="connsiteY26" fmla="*/ 3187 h 3195"/>
              <a:gd name="connsiteX27" fmla="*/ 5728 w 7093"/>
              <a:gd name="connsiteY27" fmla="*/ 3169 h 3195"/>
              <a:gd name="connsiteX28" fmla="*/ 6243 w 7093"/>
              <a:gd name="connsiteY28" fmla="*/ 1997 h 3195"/>
              <a:gd name="connsiteX29" fmla="*/ 7093 w 7093"/>
              <a:gd name="connsiteY29" fmla="*/ 0 h 3195"/>
              <a:gd name="connsiteX0" fmla="*/ 0 w 10000"/>
              <a:gd name="connsiteY0" fmla="*/ 5740 h 10000"/>
              <a:gd name="connsiteX1" fmla="*/ 561 w 10000"/>
              <a:gd name="connsiteY1" fmla="*/ 2848 h 10000"/>
              <a:gd name="connsiteX2" fmla="*/ 808 w 10000"/>
              <a:gd name="connsiteY2" fmla="*/ 1587 h 10000"/>
              <a:gd name="connsiteX3" fmla="*/ 1410 w 10000"/>
              <a:gd name="connsiteY3" fmla="*/ 1477 h 10000"/>
              <a:gd name="connsiteX4" fmla="*/ 1437 w 10000"/>
              <a:gd name="connsiteY4" fmla="*/ 1615 h 10000"/>
              <a:gd name="connsiteX5" fmla="*/ 1571 w 10000"/>
              <a:gd name="connsiteY5" fmla="*/ 2310 h 10000"/>
              <a:gd name="connsiteX6" fmla="*/ 1668 w 10000"/>
              <a:gd name="connsiteY6" fmla="*/ 2820 h 10000"/>
              <a:gd name="connsiteX7" fmla="*/ 2085 w 10000"/>
              <a:gd name="connsiteY7" fmla="*/ 5042 h 10000"/>
              <a:gd name="connsiteX8" fmla="*/ 2666 w 10000"/>
              <a:gd name="connsiteY8" fmla="*/ 8047 h 10000"/>
              <a:gd name="connsiteX9" fmla="*/ 3027 w 10000"/>
              <a:gd name="connsiteY9" fmla="*/ 9950 h 10000"/>
              <a:gd name="connsiteX10" fmla="*/ 3037 w 10000"/>
              <a:gd name="connsiteY10" fmla="*/ 10000 h 10000"/>
              <a:gd name="connsiteX11" fmla="*/ 3629 w 10000"/>
              <a:gd name="connsiteY11" fmla="*/ 10000 h 10000"/>
              <a:gd name="connsiteX12" fmla="*/ 3635 w 10000"/>
              <a:gd name="connsiteY12" fmla="*/ 9975 h 10000"/>
              <a:gd name="connsiteX13" fmla="*/ 3825 w 10000"/>
              <a:gd name="connsiteY13" fmla="*/ 8955 h 10000"/>
              <a:gd name="connsiteX14" fmla="*/ 4998 w 10000"/>
              <a:gd name="connsiteY14" fmla="*/ 2848 h 10000"/>
              <a:gd name="connsiteX15" fmla="*/ 5245 w 10000"/>
              <a:gd name="connsiteY15" fmla="*/ 1559 h 10000"/>
              <a:gd name="connsiteX16" fmla="*/ 5260 w 10000"/>
              <a:gd name="connsiteY16" fmla="*/ 1477 h 10000"/>
              <a:gd name="connsiteX17" fmla="*/ 5852 w 10000"/>
              <a:gd name="connsiteY17" fmla="*/ 1477 h 10000"/>
              <a:gd name="connsiteX18" fmla="*/ 5873 w 10000"/>
              <a:gd name="connsiteY18" fmla="*/ 1587 h 10000"/>
              <a:gd name="connsiteX19" fmla="*/ 6007 w 10000"/>
              <a:gd name="connsiteY19" fmla="*/ 2282 h 10000"/>
              <a:gd name="connsiteX20" fmla="*/ 6105 w 10000"/>
              <a:gd name="connsiteY20" fmla="*/ 2820 h 10000"/>
              <a:gd name="connsiteX21" fmla="*/ 7114 w 10000"/>
              <a:gd name="connsiteY21" fmla="*/ 8097 h 10000"/>
              <a:gd name="connsiteX22" fmla="*/ 7218 w 10000"/>
              <a:gd name="connsiteY22" fmla="*/ 8761 h 10000"/>
              <a:gd name="connsiteX23" fmla="*/ 7443 w 10000"/>
              <a:gd name="connsiteY23" fmla="*/ 9812 h 10000"/>
              <a:gd name="connsiteX24" fmla="*/ 7479 w 10000"/>
              <a:gd name="connsiteY24" fmla="*/ 9975 h 10000"/>
              <a:gd name="connsiteX25" fmla="*/ 8066 w 10000"/>
              <a:gd name="connsiteY25" fmla="*/ 9975 h 10000"/>
              <a:gd name="connsiteX26" fmla="*/ 8076 w 10000"/>
              <a:gd name="connsiteY26" fmla="*/ 9919 h 10000"/>
              <a:gd name="connsiteX27" fmla="*/ 8802 w 10000"/>
              <a:gd name="connsiteY27" fmla="*/ 6250 h 10000"/>
              <a:gd name="connsiteX28" fmla="*/ 10000 w 10000"/>
              <a:gd name="connsiteY28" fmla="*/ 0 h 10000"/>
              <a:gd name="connsiteX0" fmla="*/ 0 w 10000"/>
              <a:gd name="connsiteY0" fmla="*/ 5740 h 10000"/>
              <a:gd name="connsiteX1" fmla="*/ 561 w 10000"/>
              <a:gd name="connsiteY1" fmla="*/ 2848 h 10000"/>
              <a:gd name="connsiteX2" fmla="*/ 808 w 10000"/>
              <a:gd name="connsiteY2" fmla="*/ 1587 h 10000"/>
              <a:gd name="connsiteX3" fmla="*/ 1410 w 10000"/>
              <a:gd name="connsiteY3" fmla="*/ 1477 h 10000"/>
              <a:gd name="connsiteX4" fmla="*/ 1571 w 10000"/>
              <a:gd name="connsiteY4" fmla="*/ 2310 h 10000"/>
              <a:gd name="connsiteX5" fmla="*/ 1668 w 10000"/>
              <a:gd name="connsiteY5" fmla="*/ 2820 h 10000"/>
              <a:gd name="connsiteX6" fmla="*/ 2085 w 10000"/>
              <a:gd name="connsiteY6" fmla="*/ 5042 h 10000"/>
              <a:gd name="connsiteX7" fmla="*/ 2666 w 10000"/>
              <a:gd name="connsiteY7" fmla="*/ 8047 h 10000"/>
              <a:gd name="connsiteX8" fmla="*/ 3027 w 10000"/>
              <a:gd name="connsiteY8" fmla="*/ 9950 h 10000"/>
              <a:gd name="connsiteX9" fmla="*/ 3037 w 10000"/>
              <a:gd name="connsiteY9" fmla="*/ 10000 h 10000"/>
              <a:gd name="connsiteX10" fmla="*/ 3629 w 10000"/>
              <a:gd name="connsiteY10" fmla="*/ 10000 h 10000"/>
              <a:gd name="connsiteX11" fmla="*/ 3635 w 10000"/>
              <a:gd name="connsiteY11" fmla="*/ 9975 h 10000"/>
              <a:gd name="connsiteX12" fmla="*/ 3825 w 10000"/>
              <a:gd name="connsiteY12" fmla="*/ 8955 h 10000"/>
              <a:gd name="connsiteX13" fmla="*/ 4998 w 10000"/>
              <a:gd name="connsiteY13" fmla="*/ 2848 h 10000"/>
              <a:gd name="connsiteX14" fmla="*/ 5245 w 10000"/>
              <a:gd name="connsiteY14" fmla="*/ 1559 h 10000"/>
              <a:gd name="connsiteX15" fmla="*/ 5260 w 10000"/>
              <a:gd name="connsiteY15" fmla="*/ 1477 h 10000"/>
              <a:gd name="connsiteX16" fmla="*/ 5852 w 10000"/>
              <a:gd name="connsiteY16" fmla="*/ 1477 h 10000"/>
              <a:gd name="connsiteX17" fmla="*/ 5873 w 10000"/>
              <a:gd name="connsiteY17" fmla="*/ 1587 h 10000"/>
              <a:gd name="connsiteX18" fmla="*/ 6007 w 10000"/>
              <a:gd name="connsiteY18" fmla="*/ 2282 h 10000"/>
              <a:gd name="connsiteX19" fmla="*/ 6105 w 10000"/>
              <a:gd name="connsiteY19" fmla="*/ 2820 h 10000"/>
              <a:gd name="connsiteX20" fmla="*/ 7114 w 10000"/>
              <a:gd name="connsiteY20" fmla="*/ 8097 h 10000"/>
              <a:gd name="connsiteX21" fmla="*/ 7218 w 10000"/>
              <a:gd name="connsiteY21" fmla="*/ 8761 h 10000"/>
              <a:gd name="connsiteX22" fmla="*/ 7443 w 10000"/>
              <a:gd name="connsiteY22" fmla="*/ 9812 h 10000"/>
              <a:gd name="connsiteX23" fmla="*/ 7479 w 10000"/>
              <a:gd name="connsiteY23" fmla="*/ 9975 h 10000"/>
              <a:gd name="connsiteX24" fmla="*/ 8066 w 10000"/>
              <a:gd name="connsiteY24" fmla="*/ 9975 h 10000"/>
              <a:gd name="connsiteX25" fmla="*/ 8076 w 10000"/>
              <a:gd name="connsiteY25" fmla="*/ 9919 h 10000"/>
              <a:gd name="connsiteX26" fmla="*/ 8802 w 10000"/>
              <a:gd name="connsiteY26" fmla="*/ 6250 h 10000"/>
              <a:gd name="connsiteX27" fmla="*/ 10000 w 10000"/>
              <a:gd name="connsiteY27" fmla="*/ 0 h 10000"/>
              <a:gd name="connsiteX0" fmla="*/ 0 w 10000"/>
              <a:gd name="connsiteY0" fmla="*/ 5740 h 10000"/>
              <a:gd name="connsiteX1" fmla="*/ 561 w 10000"/>
              <a:gd name="connsiteY1" fmla="*/ 2848 h 10000"/>
              <a:gd name="connsiteX2" fmla="*/ 808 w 10000"/>
              <a:gd name="connsiteY2" fmla="*/ 1587 h 10000"/>
              <a:gd name="connsiteX3" fmla="*/ 1571 w 10000"/>
              <a:gd name="connsiteY3" fmla="*/ 2310 h 10000"/>
              <a:gd name="connsiteX4" fmla="*/ 1668 w 10000"/>
              <a:gd name="connsiteY4" fmla="*/ 2820 h 10000"/>
              <a:gd name="connsiteX5" fmla="*/ 2085 w 10000"/>
              <a:gd name="connsiteY5" fmla="*/ 5042 h 10000"/>
              <a:gd name="connsiteX6" fmla="*/ 2666 w 10000"/>
              <a:gd name="connsiteY6" fmla="*/ 8047 h 10000"/>
              <a:gd name="connsiteX7" fmla="*/ 3027 w 10000"/>
              <a:gd name="connsiteY7" fmla="*/ 9950 h 10000"/>
              <a:gd name="connsiteX8" fmla="*/ 3037 w 10000"/>
              <a:gd name="connsiteY8" fmla="*/ 10000 h 10000"/>
              <a:gd name="connsiteX9" fmla="*/ 3629 w 10000"/>
              <a:gd name="connsiteY9" fmla="*/ 10000 h 10000"/>
              <a:gd name="connsiteX10" fmla="*/ 3635 w 10000"/>
              <a:gd name="connsiteY10" fmla="*/ 9975 h 10000"/>
              <a:gd name="connsiteX11" fmla="*/ 3825 w 10000"/>
              <a:gd name="connsiteY11" fmla="*/ 8955 h 10000"/>
              <a:gd name="connsiteX12" fmla="*/ 4998 w 10000"/>
              <a:gd name="connsiteY12" fmla="*/ 2848 h 10000"/>
              <a:gd name="connsiteX13" fmla="*/ 5245 w 10000"/>
              <a:gd name="connsiteY13" fmla="*/ 1559 h 10000"/>
              <a:gd name="connsiteX14" fmla="*/ 5260 w 10000"/>
              <a:gd name="connsiteY14" fmla="*/ 1477 h 10000"/>
              <a:gd name="connsiteX15" fmla="*/ 5852 w 10000"/>
              <a:gd name="connsiteY15" fmla="*/ 1477 h 10000"/>
              <a:gd name="connsiteX16" fmla="*/ 5873 w 10000"/>
              <a:gd name="connsiteY16" fmla="*/ 1587 h 10000"/>
              <a:gd name="connsiteX17" fmla="*/ 6007 w 10000"/>
              <a:gd name="connsiteY17" fmla="*/ 2282 h 10000"/>
              <a:gd name="connsiteX18" fmla="*/ 6105 w 10000"/>
              <a:gd name="connsiteY18" fmla="*/ 2820 h 10000"/>
              <a:gd name="connsiteX19" fmla="*/ 7114 w 10000"/>
              <a:gd name="connsiteY19" fmla="*/ 8097 h 10000"/>
              <a:gd name="connsiteX20" fmla="*/ 7218 w 10000"/>
              <a:gd name="connsiteY20" fmla="*/ 8761 h 10000"/>
              <a:gd name="connsiteX21" fmla="*/ 7443 w 10000"/>
              <a:gd name="connsiteY21" fmla="*/ 9812 h 10000"/>
              <a:gd name="connsiteX22" fmla="*/ 7479 w 10000"/>
              <a:gd name="connsiteY22" fmla="*/ 9975 h 10000"/>
              <a:gd name="connsiteX23" fmla="*/ 8066 w 10000"/>
              <a:gd name="connsiteY23" fmla="*/ 9975 h 10000"/>
              <a:gd name="connsiteX24" fmla="*/ 8076 w 10000"/>
              <a:gd name="connsiteY24" fmla="*/ 9919 h 10000"/>
              <a:gd name="connsiteX25" fmla="*/ 8802 w 10000"/>
              <a:gd name="connsiteY25" fmla="*/ 6250 h 10000"/>
              <a:gd name="connsiteX26" fmla="*/ 10000 w 10000"/>
              <a:gd name="connsiteY26" fmla="*/ 0 h 10000"/>
              <a:gd name="connsiteX0" fmla="*/ 0 w 10000"/>
              <a:gd name="connsiteY0" fmla="*/ 5740 h 10000"/>
              <a:gd name="connsiteX1" fmla="*/ 561 w 10000"/>
              <a:gd name="connsiteY1" fmla="*/ 2848 h 10000"/>
              <a:gd name="connsiteX2" fmla="*/ 1571 w 10000"/>
              <a:gd name="connsiteY2" fmla="*/ 2310 h 10000"/>
              <a:gd name="connsiteX3" fmla="*/ 1668 w 10000"/>
              <a:gd name="connsiteY3" fmla="*/ 2820 h 10000"/>
              <a:gd name="connsiteX4" fmla="*/ 2085 w 10000"/>
              <a:gd name="connsiteY4" fmla="*/ 5042 h 10000"/>
              <a:gd name="connsiteX5" fmla="*/ 2666 w 10000"/>
              <a:gd name="connsiteY5" fmla="*/ 8047 h 10000"/>
              <a:gd name="connsiteX6" fmla="*/ 3027 w 10000"/>
              <a:gd name="connsiteY6" fmla="*/ 9950 h 10000"/>
              <a:gd name="connsiteX7" fmla="*/ 3037 w 10000"/>
              <a:gd name="connsiteY7" fmla="*/ 10000 h 10000"/>
              <a:gd name="connsiteX8" fmla="*/ 3629 w 10000"/>
              <a:gd name="connsiteY8" fmla="*/ 10000 h 10000"/>
              <a:gd name="connsiteX9" fmla="*/ 3635 w 10000"/>
              <a:gd name="connsiteY9" fmla="*/ 9975 h 10000"/>
              <a:gd name="connsiteX10" fmla="*/ 3825 w 10000"/>
              <a:gd name="connsiteY10" fmla="*/ 8955 h 10000"/>
              <a:gd name="connsiteX11" fmla="*/ 4998 w 10000"/>
              <a:gd name="connsiteY11" fmla="*/ 2848 h 10000"/>
              <a:gd name="connsiteX12" fmla="*/ 5245 w 10000"/>
              <a:gd name="connsiteY12" fmla="*/ 1559 h 10000"/>
              <a:gd name="connsiteX13" fmla="*/ 5260 w 10000"/>
              <a:gd name="connsiteY13" fmla="*/ 1477 h 10000"/>
              <a:gd name="connsiteX14" fmla="*/ 5852 w 10000"/>
              <a:gd name="connsiteY14" fmla="*/ 1477 h 10000"/>
              <a:gd name="connsiteX15" fmla="*/ 5873 w 10000"/>
              <a:gd name="connsiteY15" fmla="*/ 1587 h 10000"/>
              <a:gd name="connsiteX16" fmla="*/ 6007 w 10000"/>
              <a:gd name="connsiteY16" fmla="*/ 2282 h 10000"/>
              <a:gd name="connsiteX17" fmla="*/ 6105 w 10000"/>
              <a:gd name="connsiteY17" fmla="*/ 2820 h 10000"/>
              <a:gd name="connsiteX18" fmla="*/ 7114 w 10000"/>
              <a:gd name="connsiteY18" fmla="*/ 8097 h 10000"/>
              <a:gd name="connsiteX19" fmla="*/ 7218 w 10000"/>
              <a:gd name="connsiteY19" fmla="*/ 8761 h 10000"/>
              <a:gd name="connsiteX20" fmla="*/ 7443 w 10000"/>
              <a:gd name="connsiteY20" fmla="*/ 9812 h 10000"/>
              <a:gd name="connsiteX21" fmla="*/ 7479 w 10000"/>
              <a:gd name="connsiteY21" fmla="*/ 9975 h 10000"/>
              <a:gd name="connsiteX22" fmla="*/ 8066 w 10000"/>
              <a:gd name="connsiteY22" fmla="*/ 9975 h 10000"/>
              <a:gd name="connsiteX23" fmla="*/ 8076 w 10000"/>
              <a:gd name="connsiteY23" fmla="*/ 9919 h 10000"/>
              <a:gd name="connsiteX24" fmla="*/ 8802 w 10000"/>
              <a:gd name="connsiteY24" fmla="*/ 6250 h 10000"/>
              <a:gd name="connsiteX25" fmla="*/ 10000 w 10000"/>
              <a:gd name="connsiteY25" fmla="*/ 0 h 10000"/>
              <a:gd name="connsiteX0" fmla="*/ 0 w 10000"/>
              <a:gd name="connsiteY0" fmla="*/ 5740 h 10000"/>
              <a:gd name="connsiteX1" fmla="*/ 1571 w 10000"/>
              <a:gd name="connsiteY1" fmla="*/ 2310 h 10000"/>
              <a:gd name="connsiteX2" fmla="*/ 1668 w 10000"/>
              <a:gd name="connsiteY2" fmla="*/ 2820 h 10000"/>
              <a:gd name="connsiteX3" fmla="*/ 2085 w 10000"/>
              <a:gd name="connsiteY3" fmla="*/ 5042 h 10000"/>
              <a:gd name="connsiteX4" fmla="*/ 2666 w 10000"/>
              <a:gd name="connsiteY4" fmla="*/ 8047 h 10000"/>
              <a:gd name="connsiteX5" fmla="*/ 3027 w 10000"/>
              <a:gd name="connsiteY5" fmla="*/ 9950 h 10000"/>
              <a:gd name="connsiteX6" fmla="*/ 3037 w 10000"/>
              <a:gd name="connsiteY6" fmla="*/ 10000 h 10000"/>
              <a:gd name="connsiteX7" fmla="*/ 3629 w 10000"/>
              <a:gd name="connsiteY7" fmla="*/ 10000 h 10000"/>
              <a:gd name="connsiteX8" fmla="*/ 3635 w 10000"/>
              <a:gd name="connsiteY8" fmla="*/ 9975 h 10000"/>
              <a:gd name="connsiteX9" fmla="*/ 3825 w 10000"/>
              <a:gd name="connsiteY9" fmla="*/ 8955 h 10000"/>
              <a:gd name="connsiteX10" fmla="*/ 4998 w 10000"/>
              <a:gd name="connsiteY10" fmla="*/ 2848 h 10000"/>
              <a:gd name="connsiteX11" fmla="*/ 5245 w 10000"/>
              <a:gd name="connsiteY11" fmla="*/ 1559 h 10000"/>
              <a:gd name="connsiteX12" fmla="*/ 5260 w 10000"/>
              <a:gd name="connsiteY12" fmla="*/ 1477 h 10000"/>
              <a:gd name="connsiteX13" fmla="*/ 5852 w 10000"/>
              <a:gd name="connsiteY13" fmla="*/ 1477 h 10000"/>
              <a:gd name="connsiteX14" fmla="*/ 5873 w 10000"/>
              <a:gd name="connsiteY14" fmla="*/ 1587 h 10000"/>
              <a:gd name="connsiteX15" fmla="*/ 6007 w 10000"/>
              <a:gd name="connsiteY15" fmla="*/ 2282 h 10000"/>
              <a:gd name="connsiteX16" fmla="*/ 6105 w 10000"/>
              <a:gd name="connsiteY16" fmla="*/ 2820 h 10000"/>
              <a:gd name="connsiteX17" fmla="*/ 7114 w 10000"/>
              <a:gd name="connsiteY17" fmla="*/ 8097 h 10000"/>
              <a:gd name="connsiteX18" fmla="*/ 7218 w 10000"/>
              <a:gd name="connsiteY18" fmla="*/ 8761 h 10000"/>
              <a:gd name="connsiteX19" fmla="*/ 7443 w 10000"/>
              <a:gd name="connsiteY19" fmla="*/ 9812 h 10000"/>
              <a:gd name="connsiteX20" fmla="*/ 7479 w 10000"/>
              <a:gd name="connsiteY20" fmla="*/ 9975 h 10000"/>
              <a:gd name="connsiteX21" fmla="*/ 8066 w 10000"/>
              <a:gd name="connsiteY21" fmla="*/ 9975 h 10000"/>
              <a:gd name="connsiteX22" fmla="*/ 8076 w 10000"/>
              <a:gd name="connsiteY22" fmla="*/ 9919 h 10000"/>
              <a:gd name="connsiteX23" fmla="*/ 8802 w 10000"/>
              <a:gd name="connsiteY23" fmla="*/ 6250 h 10000"/>
              <a:gd name="connsiteX24" fmla="*/ 10000 w 10000"/>
              <a:gd name="connsiteY24" fmla="*/ 0 h 10000"/>
              <a:gd name="connsiteX0" fmla="*/ 0 w 8429"/>
              <a:gd name="connsiteY0" fmla="*/ 2310 h 10000"/>
              <a:gd name="connsiteX1" fmla="*/ 97 w 8429"/>
              <a:gd name="connsiteY1" fmla="*/ 2820 h 10000"/>
              <a:gd name="connsiteX2" fmla="*/ 514 w 8429"/>
              <a:gd name="connsiteY2" fmla="*/ 5042 h 10000"/>
              <a:gd name="connsiteX3" fmla="*/ 1095 w 8429"/>
              <a:gd name="connsiteY3" fmla="*/ 8047 h 10000"/>
              <a:gd name="connsiteX4" fmla="*/ 1456 w 8429"/>
              <a:gd name="connsiteY4" fmla="*/ 9950 h 10000"/>
              <a:gd name="connsiteX5" fmla="*/ 1466 w 8429"/>
              <a:gd name="connsiteY5" fmla="*/ 10000 h 10000"/>
              <a:gd name="connsiteX6" fmla="*/ 2058 w 8429"/>
              <a:gd name="connsiteY6" fmla="*/ 10000 h 10000"/>
              <a:gd name="connsiteX7" fmla="*/ 2064 w 8429"/>
              <a:gd name="connsiteY7" fmla="*/ 9975 h 10000"/>
              <a:gd name="connsiteX8" fmla="*/ 2254 w 8429"/>
              <a:gd name="connsiteY8" fmla="*/ 8955 h 10000"/>
              <a:gd name="connsiteX9" fmla="*/ 3427 w 8429"/>
              <a:gd name="connsiteY9" fmla="*/ 2848 h 10000"/>
              <a:gd name="connsiteX10" fmla="*/ 3674 w 8429"/>
              <a:gd name="connsiteY10" fmla="*/ 1559 h 10000"/>
              <a:gd name="connsiteX11" fmla="*/ 3689 w 8429"/>
              <a:gd name="connsiteY11" fmla="*/ 1477 h 10000"/>
              <a:gd name="connsiteX12" fmla="*/ 4281 w 8429"/>
              <a:gd name="connsiteY12" fmla="*/ 1477 h 10000"/>
              <a:gd name="connsiteX13" fmla="*/ 4302 w 8429"/>
              <a:gd name="connsiteY13" fmla="*/ 1587 h 10000"/>
              <a:gd name="connsiteX14" fmla="*/ 4436 w 8429"/>
              <a:gd name="connsiteY14" fmla="*/ 2282 h 10000"/>
              <a:gd name="connsiteX15" fmla="*/ 4534 w 8429"/>
              <a:gd name="connsiteY15" fmla="*/ 2820 h 10000"/>
              <a:gd name="connsiteX16" fmla="*/ 5543 w 8429"/>
              <a:gd name="connsiteY16" fmla="*/ 8097 h 10000"/>
              <a:gd name="connsiteX17" fmla="*/ 5647 w 8429"/>
              <a:gd name="connsiteY17" fmla="*/ 8761 h 10000"/>
              <a:gd name="connsiteX18" fmla="*/ 5872 w 8429"/>
              <a:gd name="connsiteY18" fmla="*/ 9812 h 10000"/>
              <a:gd name="connsiteX19" fmla="*/ 5908 w 8429"/>
              <a:gd name="connsiteY19" fmla="*/ 9975 h 10000"/>
              <a:gd name="connsiteX20" fmla="*/ 6495 w 8429"/>
              <a:gd name="connsiteY20" fmla="*/ 9975 h 10000"/>
              <a:gd name="connsiteX21" fmla="*/ 6505 w 8429"/>
              <a:gd name="connsiteY21" fmla="*/ 9919 h 10000"/>
              <a:gd name="connsiteX22" fmla="*/ 7231 w 8429"/>
              <a:gd name="connsiteY22" fmla="*/ 6250 h 10000"/>
              <a:gd name="connsiteX23" fmla="*/ 8429 w 8429"/>
              <a:gd name="connsiteY23" fmla="*/ 0 h 10000"/>
              <a:gd name="connsiteX0" fmla="*/ 0 w 9885"/>
              <a:gd name="connsiteY0" fmla="*/ 2820 h 10000"/>
              <a:gd name="connsiteX1" fmla="*/ 495 w 9885"/>
              <a:gd name="connsiteY1" fmla="*/ 5042 h 10000"/>
              <a:gd name="connsiteX2" fmla="*/ 1184 w 9885"/>
              <a:gd name="connsiteY2" fmla="*/ 8047 h 10000"/>
              <a:gd name="connsiteX3" fmla="*/ 1612 w 9885"/>
              <a:gd name="connsiteY3" fmla="*/ 9950 h 10000"/>
              <a:gd name="connsiteX4" fmla="*/ 1624 w 9885"/>
              <a:gd name="connsiteY4" fmla="*/ 10000 h 10000"/>
              <a:gd name="connsiteX5" fmla="*/ 2327 w 9885"/>
              <a:gd name="connsiteY5" fmla="*/ 10000 h 10000"/>
              <a:gd name="connsiteX6" fmla="*/ 2334 w 9885"/>
              <a:gd name="connsiteY6" fmla="*/ 9975 h 10000"/>
              <a:gd name="connsiteX7" fmla="*/ 2559 w 9885"/>
              <a:gd name="connsiteY7" fmla="*/ 8955 h 10000"/>
              <a:gd name="connsiteX8" fmla="*/ 3951 w 9885"/>
              <a:gd name="connsiteY8" fmla="*/ 2848 h 10000"/>
              <a:gd name="connsiteX9" fmla="*/ 4244 w 9885"/>
              <a:gd name="connsiteY9" fmla="*/ 1559 h 10000"/>
              <a:gd name="connsiteX10" fmla="*/ 4262 w 9885"/>
              <a:gd name="connsiteY10" fmla="*/ 1477 h 10000"/>
              <a:gd name="connsiteX11" fmla="*/ 4964 w 9885"/>
              <a:gd name="connsiteY11" fmla="*/ 1477 h 10000"/>
              <a:gd name="connsiteX12" fmla="*/ 4989 w 9885"/>
              <a:gd name="connsiteY12" fmla="*/ 1587 h 10000"/>
              <a:gd name="connsiteX13" fmla="*/ 5148 w 9885"/>
              <a:gd name="connsiteY13" fmla="*/ 2282 h 10000"/>
              <a:gd name="connsiteX14" fmla="*/ 5264 w 9885"/>
              <a:gd name="connsiteY14" fmla="*/ 2820 h 10000"/>
              <a:gd name="connsiteX15" fmla="*/ 6461 w 9885"/>
              <a:gd name="connsiteY15" fmla="*/ 8097 h 10000"/>
              <a:gd name="connsiteX16" fmla="*/ 6584 w 9885"/>
              <a:gd name="connsiteY16" fmla="*/ 8761 h 10000"/>
              <a:gd name="connsiteX17" fmla="*/ 6851 w 9885"/>
              <a:gd name="connsiteY17" fmla="*/ 9812 h 10000"/>
              <a:gd name="connsiteX18" fmla="*/ 6894 w 9885"/>
              <a:gd name="connsiteY18" fmla="*/ 9975 h 10000"/>
              <a:gd name="connsiteX19" fmla="*/ 7591 w 9885"/>
              <a:gd name="connsiteY19" fmla="*/ 9975 h 10000"/>
              <a:gd name="connsiteX20" fmla="*/ 7602 w 9885"/>
              <a:gd name="connsiteY20" fmla="*/ 9919 h 10000"/>
              <a:gd name="connsiteX21" fmla="*/ 8464 w 9885"/>
              <a:gd name="connsiteY21" fmla="*/ 6250 h 10000"/>
              <a:gd name="connsiteX22" fmla="*/ 9885 w 9885"/>
              <a:gd name="connsiteY22" fmla="*/ 0 h 10000"/>
              <a:gd name="connsiteX0" fmla="*/ 0 w 9499"/>
              <a:gd name="connsiteY0" fmla="*/ 5042 h 10000"/>
              <a:gd name="connsiteX1" fmla="*/ 697 w 9499"/>
              <a:gd name="connsiteY1" fmla="*/ 8047 h 10000"/>
              <a:gd name="connsiteX2" fmla="*/ 1130 w 9499"/>
              <a:gd name="connsiteY2" fmla="*/ 9950 h 10000"/>
              <a:gd name="connsiteX3" fmla="*/ 1142 w 9499"/>
              <a:gd name="connsiteY3" fmla="*/ 10000 h 10000"/>
              <a:gd name="connsiteX4" fmla="*/ 1853 w 9499"/>
              <a:gd name="connsiteY4" fmla="*/ 10000 h 10000"/>
              <a:gd name="connsiteX5" fmla="*/ 1860 w 9499"/>
              <a:gd name="connsiteY5" fmla="*/ 9975 h 10000"/>
              <a:gd name="connsiteX6" fmla="*/ 2088 w 9499"/>
              <a:gd name="connsiteY6" fmla="*/ 8955 h 10000"/>
              <a:gd name="connsiteX7" fmla="*/ 3496 w 9499"/>
              <a:gd name="connsiteY7" fmla="*/ 2848 h 10000"/>
              <a:gd name="connsiteX8" fmla="*/ 3792 w 9499"/>
              <a:gd name="connsiteY8" fmla="*/ 1559 h 10000"/>
              <a:gd name="connsiteX9" fmla="*/ 3811 w 9499"/>
              <a:gd name="connsiteY9" fmla="*/ 1477 h 10000"/>
              <a:gd name="connsiteX10" fmla="*/ 4521 w 9499"/>
              <a:gd name="connsiteY10" fmla="*/ 1477 h 10000"/>
              <a:gd name="connsiteX11" fmla="*/ 4546 w 9499"/>
              <a:gd name="connsiteY11" fmla="*/ 1587 h 10000"/>
              <a:gd name="connsiteX12" fmla="*/ 4707 w 9499"/>
              <a:gd name="connsiteY12" fmla="*/ 2282 h 10000"/>
              <a:gd name="connsiteX13" fmla="*/ 4824 w 9499"/>
              <a:gd name="connsiteY13" fmla="*/ 2820 h 10000"/>
              <a:gd name="connsiteX14" fmla="*/ 6035 w 9499"/>
              <a:gd name="connsiteY14" fmla="*/ 8097 h 10000"/>
              <a:gd name="connsiteX15" fmla="*/ 6160 w 9499"/>
              <a:gd name="connsiteY15" fmla="*/ 8761 h 10000"/>
              <a:gd name="connsiteX16" fmla="*/ 6430 w 9499"/>
              <a:gd name="connsiteY16" fmla="*/ 9812 h 10000"/>
              <a:gd name="connsiteX17" fmla="*/ 6473 w 9499"/>
              <a:gd name="connsiteY17" fmla="*/ 9975 h 10000"/>
              <a:gd name="connsiteX18" fmla="*/ 7178 w 9499"/>
              <a:gd name="connsiteY18" fmla="*/ 9975 h 10000"/>
              <a:gd name="connsiteX19" fmla="*/ 7189 w 9499"/>
              <a:gd name="connsiteY19" fmla="*/ 9919 h 10000"/>
              <a:gd name="connsiteX20" fmla="*/ 8061 w 9499"/>
              <a:gd name="connsiteY20" fmla="*/ 6250 h 10000"/>
              <a:gd name="connsiteX21" fmla="*/ 9499 w 9499"/>
              <a:gd name="connsiteY21" fmla="*/ 0 h 10000"/>
              <a:gd name="connsiteX0" fmla="*/ 0 w 9266"/>
              <a:gd name="connsiteY0" fmla="*/ 8047 h 10000"/>
              <a:gd name="connsiteX1" fmla="*/ 456 w 9266"/>
              <a:gd name="connsiteY1" fmla="*/ 9950 h 10000"/>
              <a:gd name="connsiteX2" fmla="*/ 468 w 9266"/>
              <a:gd name="connsiteY2" fmla="*/ 10000 h 10000"/>
              <a:gd name="connsiteX3" fmla="*/ 1217 w 9266"/>
              <a:gd name="connsiteY3" fmla="*/ 10000 h 10000"/>
              <a:gd name="connsiteX4" fmla="*/ 1224 w 9266"/>
              <a:gd name="connsiteY4" fmla="*/ 9975 h 10000"/>
              <a:gd name="connsiteX5" fmla="*/ 1464 w 9266"/>
              <a:gd name="connsiteY5" fmla="*/ 8955 h 10000"/>
              <a:gd name="connsiteX6" fmla="*/ 2946 w 9266"/>
              <a:gd name="connsiteY6" fmla="*/ 2848 h 10000"/>
              <a:gd name="connsiteX7" fmla="*/ 3258 w 9266"/>
              <a:gd name="connsiteY7" fmla="*/ 1559 h 10000"/>
              <a:gd name="connsiteX8" fmla="*/ 3278 w 9266"/>
              <a:gd name="connsiteY8" fmla="*/ 1477 h 10000"/>
              <a:gd name="connsiteX9" fmla="*/ 4025 w 9266"/>
              <a:gd name="connsiteY9" fmla="*/ 1477 h 10000"/>
              <a:gd name="connsiteX10" fmla="*/ 4052 w 9266"/>
              <a:gd name="connsiteY10" fmla="*/ 1587 h 10000"/>
              <a:gd name="connsiteX11" fmla="*/ 4221 w 9266"/>
              <a:gd name="connsiteY11" fmla="*/ 2282 h 10000"/>
              <a:gd name="connsiteX12" fmla="*/ 4344 w 9266"/>
              <a:gd name="connsiteY12" fmla="*/ 2820 h 10000"/>
              <a:gd name="connsiteX13" fmla="*/ 5619 w 9266"/>
              <a:gd name="connsiteY13" fmla="*/ 8097 h 10000"/>
              <a:gd name="connsiteX14" fmla="*/ 5751 w 9266"/>
              <a:gd name="connsiteY14" fmla="*/ 8761 h 10000"/>
              <a:gd name="connsiteX15" fmla="*/ 6035 w 9266"/>
              <a:gd name="connsiteY15" fmla="*/ 9812 h 10000"/>
              <a:gd name="connsiteX16" fmla="*/ 6080 w 9266"/>
              <a:gd name="connsiteY16" fmla="*/ 9975 h 10000"/>
              <a:gd name="connsiteX17" fmla="*/ 6823 w 9266"/>
              <a:gd name="connsiteY17" fmla="*/ 9975 h 10000"/>
              <a:gd name="connsiteX18" fmla="*/ 6834 w 9266"/>
              <a:gd name="connsiteY18" fmla="*/ 9919 h 10000"/>
              <a:gd name="connsiteX19" fmla="*/ 7752 w 9266"/>
              <a:gd name="connsiteY19" fmla="*/ 6250 h 10000"/>
              <a:gd name="connsiteX20" fmla="*/ 9266 w 9266"/>
              <a:gd name="connsiteY20" fmla="*/ 0 h 10000"/>
              <a:gd name="connsiteX0" fmla="*/ 0 w 9508"/>
              <a:gd name="connsiteY0" fmla="*/ 9950 h 10000"/>
              <a:gd name="connsiteX1" fmla="*/ 13 w 9508"/>
              <a:gd name="connsiteY1" fmla="*/ 10000 h 10000"/>
              <a:gd name="connsiteX2" fmla="*/ 821 w 9508"/>
              <a:gd name="connsiteY2" fmla="*/ 10000 h 10000"/>
              <a:gd name="connsiteX3" fmla="*/ 829 w 9508"/>
              <a:gd name="connsiteY3" fmla="*/ 9975 h 10000"/>
              <a:gd name="connsiteX4" fmla="*/ 1088 w 9508"/>
              <a:gd name="connsiteY4" fmla="*/ 8955 h 10000"/>
              <a:gd name="connsiteX5" fmla="*/ 2687 w 9508"/>
              <a:gd name="connsiteY5" fmla="*/ 2848 h 10000"/>
              <a:gd name="connsiteX6" fmla="*/ 3024 w 9508"/>
              <a:gd name="connsiteY6" fmla="*/ 1559 h 10000"/>
              <a:gd name="connsiteX7" fmla="*/ 3046 w 9508"/>
              <a:gd name="connsiteY7" fmla="*/ 1477 h 10000"/>
              <a:gd name="connsiteX8" fmla="*/ 3852 w 9508"/>
              <a:gd name="connsiteY8" fmla="*/ 1477 h 10000"/>
              <a:gd name="connsiteX9" fmla="*/ 3881 w 9508"/>
              <a:gd name="connsiteY9" fmla="*/ 1587 h 10000"/>
              <a:gd name="connsiteX10" fmla="*/ 4063 w 9508"/>
              <a:gd name="connsiteY10" fmla="*/ 2282 h 10000"/>
              <a:gd name="connsiteX11" fmla="*/ 4196 w 9508"/>
              <a:gd name="connsiteY11" fmla="*/ 2820 h 10000"/>
              <a:gd name="connsiteX12" fmla="*/ 5572 w 9508"/>
              <a:gd name="connsiteY12" fmla="*/ 8097 h 10000"/>
              <a:gd name="connsiteX13" fmla="*/ 5715 w 9508"/>
              <a:gd name="connsiteY13" fmla="*/ 8761 h 10000"/>
              <a:gd name="connsiteX14" fmla="*/ 6021 w 9508"/>
              <a:gd name="connsiteY14" fmla="*/ 9812 h 10000"/>
              <a:gd name="connsiteX15" fmla="*/ 6070 w 9508"/>
              <a:gd name="connsiteY15" fmla="*/ 9975 h 10000"/>
              <a:gd name="connsiteX16" fmla="*/ 6871 w 9508"/>
              <a:gd name="connsiteY16" fmla="*/ 9975 h 10000"/>
              <a:gd name="connsiteX17" fmla="*/ 6883 w 9508"/>
              <a:gd name="connsiteY17" fmla="*/ 9919 h 10000"/>
              <a:gd name="connsiteX18" fmla="*/ 7874 w 9508"/>
              <a:gd name="connsiteY18" fmla="*/ 6250 h 10000"/>
              <a:gd name="connsiteX19" fmla="*/ 9508 w 9508"/>
              <a:gd name="connsiteY19" fmla="*/ 0 h 10000"/>
              <a:gd name="connsiteX0" fmla="*/ 0 w 10000"/>
              <a:gd name="connsiteY0" fmla="*/ 9950 h 10000"/>
              <a:gd name="connsiteX1" fmla="*/ 863 w 10000"/>
              <a:gd name="connsiteY1" fmla="*/ 10000 h 10000"/>
              <a:gd name="connsiteX2" fmla="*/ 872 w 10000"/>
              <a:gd name="connsiteY2" fmla="*/ 9975 h 10000"/>
              <a:gd name="connsiteX3" fmla="*/ 1144 w 10000"/>
              <a:gd name="connsiteY3" fmla="*/ 8955 h 10000"/>
              <a:gd name="connsiteX4" fmla="*/ 2826 w 10000"/>
              <a:gd name="connsiteY4" fmla="*/ 2848 h 10000"/>
              <a:gd name="connsiteX5" fmla="*/ 3180 w 10000"/>
              <a:gd name="connsiteY5" fmla="*/ 1559 h 10000"/>
              <a:gd name="connsiteX6" fmla="*/ 3204 w 10000"/>
              <a:gd name="connsiteY6" fmla="*/ 1477 h 10000"/>
              <a:gd name="connsiteX7" fmla="*/ 4051 w 10000"/>
              <a:gd name="connsiteY7" fmla="*/ 1477 h 10000"/>
              <a:gd name="connsiteX8" fmla="*/ 4082 w 10000"/>
              <a:gd name="connsiteY8" fmla="*/ 1587 h 10000"/>
              <a:gd name="connsiteX9" fmla="*/ 4273 w 10000"/>
              <a:gd name="connsiteY9" fmla="*/ 2282 h 10000"/>
              <a:gd name="connsiteX10" fmla="*/ 4413 w 10000"/>
              <a:gd name="connsiteY10" fmla="*/ 2820 h 10000"/>
              <a:gd name="connsiteX11" fmla="*/ 5860 w 10000"/>
              <a:gd name="connsiteY11" fmla="*/ 8097 h 10000"/>
              <a:gd name="connsiteX12" fmla="*/ 6011 w 10000"/>
              <a:gd name="connsiteY12" fmla="*/ 8761 h 10000"/>
              <a:gd name="connsiteX13" fmla="*/ 6333 w 10000"/>
              <a:gd name="connsiteY13" fmla="*/ 9812 h 10000"/>
              <a:gd name="connsiteX14" fmla="*/ 6384 w 10000"/>
              <a:gd name="connsiteY14" fmla="*/ 9975 h 10000"/>
              <a:gd name="connsiteX15" fmla="*/ 7227 w 10000"/>
              <a:gd name="connsiteY15" fmla="*/ 9975 h 10000"/>
              <a:gd name="connsiteX16" fmla="*/ 7239 w 10000"/>
              <a:gd name="connsiteY16" fmla="*/ 9919 h 10000"/>
              <a:gd name="connsiteX17" fmla="*/ 8281 w 10000"/>
              <a:gd name="connsiteY17" fmla="*/ 6250 h 10000"/>
              <a:gd name="connsiteX18" fmla="*/ 10000 w 10000"/>
              <a:gd name="connsiteY18" fmla="*/ 0 h 10000"/>
              <a:gd name="connsiteX0" fmla="*/ 0 w 10000"/>
              <a:gd name="connsiteY0" fmla="*/ 9950 h 10000"/>
              <a:gd name="connsiteX1" fmla="*/ 863 w 10000"/>
              <a:gd name="connsiteY1" fmla="*/ 10000 h 10000"/>
              <a:gd name="connsiteX2" fmla="*/ 1144 w 10000"/>
              <a:gd name="connsiteY2" fmla="*/ 8955 h 10000"/>
              <a:gd name="connsiteX3" fmla="*/ 2826 w 10000"/>
              <a:gd name="connsiteY3" fmla="*/ 2848 h 10000"/>
              <a:gd name="connsiteX4" fmla="*/ 3180 w 10000"/>
              <a:gd name="connsiteY4" fmla="*/ 1559 h 10000"/>
              <a:gd name="connsiteX5" fmla="*/ 3204 w 10000"/>
              <a:gd name="connsiteY5" fmla="*/ 1477 h 10000"/>
              <a:gd name="connsiteX6" fmla="*/ 4051 w 10000"/>
              <a:gd name="connsiteY6" fmla="*/ 1477 h 10000"/>
              <a:gd name="connsiteX7" fmla="*/ 4082 w 10000"/>
              <a:gd name="connsiteY7" fmla="*/ 1587 h 10000"/>
              <a:gd name="connsiteX8" fmla="*/ 4273 w 10000"/>
              <a:gd name="connsiteY8" fmla="*/ 2282 h 10000"/>
              <a:gd name="connsiteX9" fmla="*/ 4413 w 10000"/>
              <a:gd name="connsiteY9" fmla="*/ 2820 h 10000"/>
              <a:gd name="connsiteX10" fmla="*/ 5860 w 10000"/>
              <a:gd name="connsiteY10" fmla="*/ 8097 h 10000"/>
              <a:gd name="connsiteX11" fmla="*/ 6011 w 10000"/>
              <a:gd name="connsiteY11" fmla="*/ 8761 h 10000"/>
              <a:gd name="connsiteX12" fmla="*/ 6333 w 10000"/>
              <a:gd name="connsiteY12" fmla="*/ 9812 h 10000"/>
              <a:gd name="connsiteX13" fmla="*/ 6384 w 10000"/>
              <a:gd name="connsiteY13" fmla="*/ 9975 h 10000"/>
              <a:gd name="connsiteX14" fmla="*/ 7227 w 10000"/>
              <a:gd name="connsiteY14" fmla="*/ 9975 h 10000"/>
              <a:gd name="connsiteX15" fmla="*/ 7239 w 10000"/>
              <a:gd name="connsiteY15" fmla="*/ 9919 h 10000"/>
              <a:gd name="connsiteX16" fmla="*/ 8281 w 10000"/>
              <a:gd name="connsiteY16" fmla="*/ 6250 h 10000"/>
              <a:gd name="connsiteX17" fmla="*/ 10000 w 10000"/>
              <a:gd name="connsiteY17" fmla="*/ 0 h 10000"/>
              <a:gd name="connsiteX0" fmla="*/ 0 w 10000"/>
              <a:gd name="connsiteY0" fmla="*/ 9950 h 9975"/>
              <a:gd name="connsiteX1" fmla="*/ 1144 w 10000"/>
              <a:gd name="connsiteY1" fmla="*/ 8955 h 9975"/>
              <a:gd name="connsiteX2" fmla="*/ 2826 w 10000"/>
              <a:gd name="connsiteY2" fmla="*/ 2848 h 9975"/>
              <a:gd name="connsiteX3" fmla="*/ 3180 w 10000"/>
              <a:gd name="connsiteY3" fmla="*/ 1559 h 9975"/>
              <a:gd name="connsiteX4" fmla="*/ 3204 w 10000"/>
              <a:gd name="connsiteY4" fmla="*/ 1477 h 9975"/>
              <a:gd name="connsiteX5" fmla="*/ 4051 w 10000"/>
              <a:gd name="connsiteY5" fmla="*/ 1477 h 9975"/>
              <a:gd name="connsiteX6" fmla="*/ 4082 w 10000"/>
              <a:gd name="connsiteY6" fmla="*/ 1587 h 9975"/>
              <a:gd name="connsiteX7" fmla="*/ 4273 w 10000"/>
              <a:gd name="connsiteY7" fmla="*/ 2282 h 9975"/>
              <a:gd name="connsiteX8" fmla="*/ 4413 w 10000"/>
              <a:gd name="connsiteY8" fmla="*/ 2820 h 9975"/>
              <a:gd name="connsiteX9" fmla="*/ 5860 w 10000"/>
              <a:gd name="connsiteY9" fmla="*/ 8097 h 9975"/>
              <a:gd name="connsiteX10" fmla="*/ 6011 w 10000"/>
              <a:gd name="connsiteY10" fmla="*/ 8761 h 9975"/>
              <a:gd name="connsiteX11" fmla="*/ 6333 w 10000"/>
              <a:gd name="connsiteY11" fmla="*/ 9812 h 9975"/>
              <a:gd name="connsiteX12" fmla="*/ 6384 w 10000"/>
              <a:gd name="connsiteY12" fmla="*/ 9975 h 9975"/>
              <a:gd name="connsiteX13" fmla="*/ 7227 w 10000"/>
              <a:gd name="connsiteY13" fmla="*/ 9975 h 9975"/>
              <a:gd name="connsiteX14" fmla="*/ 7239 w 10000"/>
              <a:gd name="connsiteY14" fmla="*/ 9919 h 9975"/>
              <a:gd name="connsiteX15" fmla="*/ 8281 w 10000"/>
              <a:gd name="connsiteY15" fmla="*/ 6250 h 9975"/>
              <a:gd name="connsiteX16" fmla="*/ 10000 w 10000"/>
              <a:gd name="connsiteY16" fmla="*/ 0 h 9975"/>
              <a:gd name="connsiteX0" fmla="*/ 0 w 10000"/>
              <a:gd name="connsiteY0" fmla="*/ 9975 h 10000"/>
              <a:gd name="connsiteX1" fmla="*/ 2826 w 10000"/>
              <a:gd name="connsiteY1" fmla="*/ 2855 h 10000"/>
              <a:gd name="connsiteX2" fmla="*/ 3180 w 10000"/>
              <a:gd name="connsiteY2" fmla="*/ 1563 h 10000"/>
              <a:gd name="connsiteX3" fmla="*/ 3204 w 10000"/>
              <a:gd name="connsiteY3" fmla="*/ 1481 h 10000"/>
              <a:gd name="connsiteX4" fmla="*/ 4051 w 10000"/>
              <a:gd name="connsiteY4" fmla="*/ 1481 h 10000"/>
              <a:gd name="connsiteX5" fmla="*/ 4082 w 10000"/>
              <a:gd name="connsiteY5" fmla="*/ 1591 h 10000"/>
              <a:gd name="connsiteX6" fmla="*/ 4273 w 10000"/>
              <a:gd name="connsiteY6" fmla="*/ 2288 h 10000"/>
              <a:gd name="connsiteX7" fmla="*/ 4413 w 10000"/>
              <a:gd name="connsiteY7" fmla="*/ 2827 h 10000"/>
              <a:gd name="connsiteX8" fmla="*/ 5860 w 10000"/>
              <a:gd name="connsiteY8" fmla="*/ 8117 h 10000"/>
              <a:gd name="connsiteX9" fmla="*/ 6011 w 10000"/>
              <a:gd name="connsiteY9" fmla="*/ 8783 h 10000"/>
              <a:gd name="connsiteX10" fmla="*/ 6333 w 10000"/>
              <a:gd name="connsiteY10" fmla="*/ 9837 h 10000"/>
              <a:gd name="connsiteX11" fmla="*/ 6384 w 10000"/>
              <a:gd name="connsiteY11" fmla="*/ 10000 h 10000"/>
              <a:gd name="connsiteX12" fmla="*/ 7227 w 10000"/>
              <a:gd name="connsiteY12" fmla="*/ 10000 h 10000"/>
              <a:gd name="connsiteX13" fmla="*/ 7239 w 10000"/>
              <a:gd name="connsiteY13" fmla="*/ 9944 h 10000"/>
              <a:gd name="connsiteX14" fmla="*/ 8281 w 10000"/>
              <a:gd name="connsiteY14" fmla="*/ 6266 h 10000"/>
              <a:gd name="connsiteX15" fmla="*/ 10000 w 10000"/>
              <a:gd name="connsiteY15" fmla="*/ 0 h 10000"/>
              <a:gd name="connsiteX0" fmla="*/ 0 w 7174"/>
              <a:gd name="connsiteY0" fmla="*/ 2855 h 10000"/>
              <a:gd name="connsiteX1" fmla="*/ 354 w 7174"/>
              <a:gd name="connsiteY1" fmla="*/ 1563 h 10000"/>
              <a:gd name="connsiteX2" fmla="*/ 378 w 7174"/>
              <a:gd name="connsiteY2" fmla="*/ 1481 h 10000"/>
              <a:gd name="connsiteX3" fmla="*/ 1225 w 7174"/>
              <a:gd name="connsiteY3" fmla="*/ 1481 h 10000"/>
              <a:gd name="connsiteX4" fmla="*/ 1256 w 7174"/>
              <a:gd name="connsiteY4" fmla="*/ 1591 h 10000"/>
              <a:gd name="connsiteX5" fmla="*/ 1447 w 7174"/>
              <a:gd name="connsiteY5" fmla="*/ 2288 h 10000"/>
              <a:gd name="connsiteX6" fmla="*/ 1587 w 7174"/>
              <a:gd name="connsiteY6" fmla="*/ 2827 h 10000"/>
              <a:gd name="connsiteX7" fmla="*/ 3034 w 7174"/>
              <a:gd name="connsiteY7" fmla="*/ 8117 h 10000"/>
              <a:gd name="connsiteX8" fmla="*/ 3185 w 7174"/>
              <a:gd name="connsiteY8" fmla="*/ 8783 h 10000"/>
              <a:gd name="connsiteX9" fmla="*/ 3507 w 7174"/>
              <a:gd name="connsiteY9" fmla="*/ 9837 h 10000"/>
              <a:gd name="connsiteX10" fmla="*/ 3558 w 7174"/>
              <a:gd name="connsiteY10" fmla="*/ 10000 h 10000"/>
              <a:gd name="connsiteX11" fmla="*/ 4401 w 7174"/>
              <a:gd name="connsiteY11" fmla="*/ 10000 h 10000"/>
              <a:gd name="connsiteX12" fmla="*/ 4413 w 7174"/>
              <a:gd name="connsiteY12" fmla="*/ 9944 h 10000"/>
              <a:gd name="connsiteX13" fmla="*/ 5455 w 7174"/>
              <a:gd name="connsiteY13" fmla="*/ 6266 h 10000"/>
              <a:gd name="connsiteX14" fmla="*/ 7174 w 7174"/>
              <a:gd name="connsiteY14" fmla="*/ 0 h 10000"/>
              <a:gd name="connsiteX0" fmla="*/ 0 w 10000"/>
              <a:gd name="connsiteY0" fmla="*/ 2855 h 10000"/>
              <a:gd name="connsiteX1" fmla="*/ 493 w 10000"/>
              <a:gd name="connsiteY1" fmla="*/ 1563 h 10000"/>
              <a:gd name="connsiteX2" fmla="*/ 1708 w 10000"/>
              <a:gd name="connsiteY2" fmla="*/ 1481 h 10000"/>
              <a:gd name="connsiteX3" fmla="*/ 1751 w 10000"/>
              <a:gd name="connsiteY3" fmla="*/ 1591 h 10000"/>
              <a:gd name="connsiteX4" fmla="*/ 2017 w 10000"/>
              <a:gd name="connsiteY4" fmla="*/ 2288 h 10000"/>
              <a:gd name="connsiteX5" fmla="*/ 2212 w 10000"/>
              <a:gd name="connsiteY5" fmla="*/ 2827 h 10000"/>
              <a:gd name="connsiteX6" fmla="*/ 4229 w 10000"/>
              <a:gd name="connsiteY6" fmla="*/ 8117 h 10000"/>
              <a:gd name="connsiteX7" fmla="*/ 4440 w 10000"/>
              <a:gd name="connsiteY7" fmla="*/ 8783 h 10000"/>
              <a:gd name="connsiteX8" fmla="*/ 4888 w 10000"/>
              <a:gd name="connsiteY8" fmla="*/ 9837 h 10000"/>
              <a:gd name="connsiteX9" fmla="*/ 4960 w 10000"/>
              <a:gd name="connsiteY9" fmla="*/ 10000 h 10000"/>
              <a:gd name="connsiteX10" fmla="*/ 6135 w 10000"/>
              <a:gd name="connsiteY10" fmla="*/ 10000 h 10000"/>
              <a:gd name="connsiteX11" fmla="*/ 6151 w 10000"/>
              <a:gd name="connsiteY11" fmla="*/ 9944 h 10000"/>
              <a:gd name="connsiteX12" fmla="*/ 7604 w 10000"/>
              <a:gd name="connsiteY12" fmla="*/ 6266 h 10000"/>
              <a:gd name="connsiteX13" fmla="*/ 10000 w 10000"/>
              <a:gd name="connsiteY13" fmla="*/ 0 h 10000"/>
              <a:gd name="connsiteX0" fmla="*/ 0 w 10000"/>
              <a:gd name="connsiteY0" fmla="*/ 2855 h 10000"/>
              <a:gd name="connsiteX1" fmla="*/ 1708 w 10000"/>
              <a:gd name="connsiteY1" fmla="*/ 1481 h 10000"/>
              <a:gd name="connsiteX2" fmla="*/ 1751 w 10000"/>
              <a:gd name="connsiteY2" fmla="*/ 1591 h 10000"/>
              <a:gd name="connsiteX3" fmla="*/ 2017 w 10000"/>
              <a:gd name="connsiteY3" fmla="*/ 2288 h 10000"/>
              <a:gd name="connsiteX4" fmla="*/ 2212 w 10000"/>
              <a:gd name="connsiteY4" fmla="*/ 2827 h 10000"/>
              <a:gd name="connsiteX5" fmla="*/ 4229 w 10000"/>
              <a:gd name="connsiteY5" fmla="*/ 8117 h 10000"/>
              <a:gd name="connsiteX6" fmla="*/ 4440 w 10000"/>
              <a:gd name="connsiteY6" fmla="*/ 8783 h 10000"/>
              <a:gd name="connsiteX7" fmla="*/ 4888 w 10000"/>
              <a:gd name="connsiteY7" fmla="*/ 9837 h 10000"/>
              <a:gd name="connsiteX8" fmla="*/ 4960 w 10000"/>
              <a:gd name="connsiteY8" fmla="*/ 10000 h 10000"/>
              <a:gd name="connsiteX9" fmla="*/ 6135 w 10000"/>
              <a:gd name="connsiteY9" fmla="*/ 10000 h 10000"/>
              <a:gd name="connsiteX10" fmla="*/ 6151 w 10000"/>
              <a:gd name="connsiteY10" fmla="*/ 9944 h 10000"/>
              <a:gd name="connsiteX11" fmla="*/ 7604 w 10000"/>
              <a:gd name="connsiteY11" fmla="*/ 6266 h 10000"/>
              <a:gd name="connsiteX12" fmla="*/ 10000 w 10000"/>
              <a:gd name="connsiteY12" fmla="*/ 0 h 10000"/>
              <a:gd name="connsiteX0" fmla="*/ 0 w 10000"/>
              <a:gd name="connsiteY0" fmla="*/ 2855 h 10000"/>
              <a:gd name="connsiteX1" fmla="*/ 1708 w 10000"/>
              <a:gd name="connsiteY1" fmla="*/ 1481 h 10000"/>
              <a:gd name="connsiteX2" fmla="*/ 2017 w 10000"/>
              <a:gd name="connsiteY2" fmla="*/ 2288 h 10000"/>
              <a:gd name="connsiteX3" fmla="*/ 2212 w 10000"/>
              <a:gd name="connsiteY3" fmla="*/ 2827 h 10000"/>
              <a:gd name="connsiteX4" fmla="*/ 4229 w 10000"/>
              <a:gd name="connsiteY4" fmla="*/ 8117 h 10000"/>
              <a:gd name="connsiteX5" fmla="*/ 4440 w 10000"/>
              <a:gd name="connsiteY5" fmla="*/ 8783 h 10000"/>
              <a:gd name="connsiteX6" fmla="*/ 4888 w 10000"/>
              <a:gd name="connsiteY6" fmla="*/ 9837 h 10000"/>
              <a:gd name="connsiteX7" fmla="*/ 4960 w 10000"/>
              <a:gd name="connsiteY7" fmla="*/ 10000 h 10000"/>
              <a:gd name="connsiteX8" fmla="*/ 6135 w 10000"/>
              <a:gd name="connsiteY8" fmla="*/ 10000 h 10000"/>
              <a:gd name="connsiteX9" fmla="*/ 6151 w 10000"/>
              <a:gd name="connsiteY9" fmla="*/ 9944 h 10000"/>
              <a:gd name="connsiteX10" fmla="*/ 7604 w 10000"/>
              <a:gd name="connsiteY10" fmla="*/ 6266 h 10000"/>
              <a:gd name="connsiteX11" fmla="*/ 10000 w 10000"/>
              <a:gd name="connsiteY11" fmla="*/ 0 h 10000"/>
              <a:gd name="connsiteX0" fmla="*/ 0 w 10000"/>
              <a:gd name="connsiteY0" fmla="*/ 2855 h 10000"/>
              <a:gd name="connsiteX1" fmla="*/ 2017 w 10000"/>
              <a:gd name="connsiteY1" fmla="*/ 2288 h 10000"/>
              <a:gd name="connsiteX2" fmla="*/ 2212 w 10000"/>
              <a:gd name="connsiteY2" fmla="*/ 2827 h 10000"/>
              <a:gd name="connsiteX3" fmla="*/ 4229 w 10000"/>
              <a:gd name="connsiteY3" fmla="*/ 8117 h 10000"/>
              <a:gd name="connsiteX4" fmla="*/ 4440 w 10000"/>
              <a:gd name="connsiteY4" fmla="*/ 8783 h 10000"/>
              <a:gd name="connsiteX5" fmla="*/ 4888 w 10000"/>
              <a:gd name="connsiteY5" fmla="*/ 9837 h 10000"/>
              <a:gd name="connsiteX6" fmla="*/ 4960 w 10000"/>
              <a:gd name="connsiteY6" fmla="*/ 10000 h 10000"/>
              <a:gd name="connsiteX7" fmla="*/ 6135 w 10000"/>
              <a:gd name="connsiteY7" fmla="*/ 10000 h 10000"/>
              <a:gd name="connsiteX8" fmla="*/ 6151 w 10000"/>
              <a:gd name="connsiteY8" fmla="*/ 9944 h 10000"/>
              <a:gd name="connsiteX9" fmla="*/ 7604 w 10000"/>
              <a:gd name="connsiteY9" fmla="*/ 6266 h 10000"/>
              <a:gd name="connsiteX10" fmla="*/ 10000 w 10000"/>
              <a:gd name="connsiteY10" fmla="*/ 0 h 10000"/>
              <a:gd name="connsiteX0" fmla="*/ 0 w 10000"/>
              <a:gd name="connsiteY0" fmla="*/ 2855 h 10000"/>
              <a:gd name="connsiteX1" fmla="*/ 2212 w 10000"/>
              <a:gd name="connsiteY1" fmla="*/ 2827 h 10000"/>
              <a:gd name="connsiteX2" fmla="*/ 4229 w 10000"/>
              <a:gd name="connsiteY2" fmla="*/ 8117 h 10000"/>
              <a:gd name="connsiteX3" fmla="*/ 4440 w 10000"/>
              <a:gd name="connsiteY3" fmla="*/ 8783 h 10000"/>
              <a:gd name="connsiteX4" fmla="*/ 4888 w 10000"/>
              <a:gd name="connsiteY4" fmla="*/ 9837 h 10000"/>
              <a:gd name="connsiteX5" fmla="*/ 4960 w 10000"/>
              <a:gd name="connsiteY5" fmla="*/ 10000 h 10000"/>
              <a:gd name="connsiteX6" fmla="*/ 6135 w 10000"/>
              <a:gd name="connsiteY6" fmla="*/ 10000 h 10000"/>
              <a:gd name="connsiteX7" fmla="*/ 6151 w 10000"/>
              <a:gd name="connsiteY7" fmla="*/ 9944 h 10000"/>
              <a:gd name="connsiteX8" fmla="*/ 7604 w 10000"/>
              <a:gd name="connsiteY8" fmla="*/ 6266 h 10000"/>
              <a:gd name="connsiteX9" fmla="*/ 10000 w 10000"/>
              <a:gd name="connsiteY9" fmla="*/ 0 h 10000"/>
              <a:gd name="connsiteX0" fmla="*/ 0 w 7788"/>
              <a:gd name="connsiteY0" fmla="*/ 2827 h 10000"/>
              <a:gd name="connsiteX1" fmla="*/ 2017 w 7788"/>
              <a:gd name="connsiteY1" fmla="*/ 8117 h 10000"/>
              <a:gd name="connsiteX2" fmla="*/ 2228 w 7788"/>
              <a:gd name="connsiteY2" fmla="*/ 8783 h 10000"/>
              <a:gd name="connsiteX3" fmla="*/ 2676 w 7788"/>
              <a:gd name="connsiteY3" fmla="*/ 9837 h 10000"/>
              <a:gd name="connsiteX4" fmla="*/ 2748 w 7788"/>
              <a:gd name="connsiteY4" fmla="*/ 10000 h 10000"/>
              <a:gd name="connsiteX5" fmla="*/ 3923 w 7788"/>
              <a:gd name="connsiteY5" fmla="*/ 10000 h 10000"/>
              <a:gd name="connsiteX6" fmla="*/ 3939 w 7788"/>
              <a:gd name="connsiteY6" fmla="*/ 9944 h 10000"/>
              <a:gd name="connsiteX7" fmla="*/ 5392 w 7788"/>
              <a:gd name="connsiteY7" fmla="*/ 6266 h 10000"/>
              <a:gd name="connsiteX8" fmla="*/ 7788 w 7788"/>
              <a:gd name="connsiteY8" fmla="*/ 0 h 10000"/>
              <a:gd name="connsiteX0" fmla="*/ 0 w 10000"/>
              <a:gd name="connsiteY0" fmla="*/ 2827 h 10000"/>
              <a:gd name="connsiteX1" fmla="*/ 2861 w 10000"/>
              <a:gd name="connsiteY1" fmla="*/ 8783 h 10000"/>
              <a:gd name="connsiteX2" fmla="*/ 3436 w 10000"/>
              <a:gd name="connsiteY2" fmla="*/ 9837 h 10000"/>
              <a:gd name="connsiteX3" fmla="*/ 3529 w 10000"/>
              <a:gd name="connsiteY3" fmla="*/ 10000 h 10000"/>
              <a:gd name="connsiteX4" fmla="*/ 5037 w 10000"/>
              <a:gd name="connsiteY4" fmla="*/ 10000 h 10000"/>
              <a:gd name="connsiteX5" fmla="*/ 5058 w 10000"/>
              <a:gd name="connsiteY5" fmla="*/ 9944 h 10000"/>
              <a:gd name="connsiteX6" fmla="*/ 6923 w 10000"/>
              <a:gd name="connsiteY6" fmla="*/ 6266 h 10000"/>
              <a:gd name="connsiteX7" fmla="*/ 10000 w 10000"/>
              <a:gd name="connsiteY7" fmla="*/ 0 h 10000"/>
              <a:gd name="connsiteX0" fmla="*/ 0 w 7139"/>
              <a:gd name="connsiteY0" fmla="*/ 8783 h 10000"/>
              <a:gd name="connsiteX1" fmla="*/ 575 w 7139"/>
              <a:gd name="connsiteY1" fmla="*/ 9837 h 10000"/>
              <a:gd name="connsiteX2" fmla="*/ 668 w 7139"/>
              <a:gd name="connsiteY2" fmla="*/ 10000 h 10000"/>
              <a:gd name="connsiteX3" fmla="*/ 2176 w 7139"/>
              <a:gd name="connsiteY3" fmla="*/ 10000 h 10000"/>
              <a:gd name="connsiteX4" fmla="*/ 2197 w 7139"/>
              <a:gd name="connsiteY4" fmla="*/ 9944 h 10000"/>
              <a:gd name="connsiteX5" fmla="*/ 4062 w 7139"/>
              <a:gd name="connsiteY5" fmla="*/ 6266 h 10000"/>
              <a:gd name="connsiteX6" fmla="*/ 7139 w 7139"/>
              <a:gd name="connsiteY6" fmla="*/ 0 h 10000"/>
              <a:gd name="connsiteX0" fmla="*/ 0 w 12987"/>
              <a:gd name="connsiteY0" fmla="*/ 12989 h 14206"/>
              <a:gd name="connsiteX1" fmla="*/ 805 w 12987"/>
              <a:gd name="connsiteY1" fmla="*/ 14043 h 14206"/>
              <a:gd name="connsiteX2" fmla="*/ 936 w 12987"/>
              <a:gd name="connsiteY2" fmla="*/ 14206 h 14206"/>
              <a:gd name="connsiteX3" fmla="*/ 3048 w 12987"/>
              <a:gd name="connsiteY3" fmla="*/ 14206 h 14206"/>
              <a:gd name="connsiteX4" fmla="*/ 3077 w 12987"/>
              <a:gd name="connsiteY4" fmla="*/ 14150 h 14206"/>
              <a:gd name="connsiteX5" fmla="*/ 5690 w 12987"/>
              <a:gd name="connsiteY5" fmla="*/ 10472 h 14206"/>
              <a:gd name="connsiteX6" fmla="*/ 12987 w 12987"/>
              <a:gd name="connsiteY6" fmla="*/ 0 h 14206"/>
              <a:gd name="connsiteX0" fmla="*/ 0 w 23491"/>
              <a:gd name="connsiteY0" fmla="*/ 0 h 17121"/>
              <a:gd name="connsiteX1" fmla="*/ 11309 w 23491"/>
              <a:gd name="connsiteY1" fmla="*/ 16958 h 17121"/>
              <a:gd name="connsiteX2" fmla="*/ 11440 w 23491"/>
              <a:gd name="connsiteY2" fmla="*/ 17121 h 17121"/>
              <a:gd name="connsiteX3" fmla="*/ 13552 w 23491"/>
              <a:gd name="connsiteY3" fmla="*/ 17121 h 17121"/>
              <a:gd name="connsiteX4" fmla="*/ 13581 w 23491"/>
              <a:gd name="connsiteY4" fmla="*/ 17065 h 17121"/>
              <a:gd name="connsiteX5" fmla="*/ 16194 w 23491"/>
              <a:gd name="connsiteY5" fmla="*/ 13387 h 17121"/>
              <a:gd name="connsiteX6" fmla="*/ 23491 w 23491"/>
              <a:gd name="connsiteY6" fmla="*/ 2915 h 1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1" h="17121">
                <a:moveTo>
                  <a:pt x="0" y="0"/>
                </a:moveTo>
                <a:cubicBezTo>
                  <a:pt x="268" y="351"/>
                  <a:pt x="11041" y="16607"/>
                  <a:pt x="11309" y="16958"/>
                </a:cubicBezTo>
                <a:cubicBezTo>
                  <a:pt x="11353" y="17011"/>
                  <a:pt x="11398" y="17068"/>
                  <a:pt x="11440" y="17121"/>
                </a:cubicBezTo>
                <a:cubicBezTo>
                  <a:pt x="12014" y="17981"/>
                  <a:pt x="12974" y="17981"/>
                  <a:pt x="13552" y="17121"/>
                </a:cubicBezTo>
                <a:cubicBezTo>
                  <a:pt x="13562" y="17102"/>
                  <a:pt x="13574" y="17083"/>
                  <a:pt x="13581" y="17065"/>
                </a:cubicBezTo>
                <a:cubicBezTo>
                  <a:pt x="14452" y="15839"/>
                  <a:pt x="14542" y="15745"/>
                  <a:pt x="16194" y="13387"/>
                </a:cubicBezTo>
                <a:lnTo>
                  <a:pt x="23491" y="2915"/>
                </a:lnTo>
              </a:path>
            </a:pathLst>
          </a:custGeom>
          <a:noFill/>
          <a:ln w="9525" cap="flat">
            <a:solidFill>
              <a:srgbClr val="F15D2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738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en-US" sz="1800" dirty="0">
              <a:solidFill>
                <a:srgbClr val="494949"/>
              </a:solidFill>
            </a:endParaRPr>
          </a:p>
        </p:txBody>
      </p:sp>
      <p:sp>
        <p:nvSpPr>
          <p:cNvPr id="84" name="Group2-connector" hidden="1"/>
          <p:cNvSpPr>
            <a:spLocks/>
          </p:cNvSpPr>
          <p:nvPr/>
        </p:nvSpPr>
        <p:spPr bwMode="auto">
          <a:xfrm flipH="1" flipV="1">
            <a:off x="4416525" y="2395021"/>
            <a:ext cx="3132587" cy="1386471"/>
          </a:xfrm>
          <a:custGeom>
            <a:avLst/>
            <a:gdLst>
              <a:gd name="T0" fmla="*/ 1920 w 1920"/>
              <a:gd name="T1" fmla="*/ 190 h 460"/>
              <a:gd name="T2" fmla="*/ 1890 w 1920"/>
              <a:gd name="T3" fmla="*/ 161 h 460"/>
              <a:gd name="T4" fmla="*/ 1871 w 1920"/>
              <a:gd name="T5" fmla="*/ 141 h 460"/>
              <a:gd name="T6" fmla="*/ 1846 w 1920"/>
              <a:gd name="T7" fmla="*/ 115 h 460"/>
              <a:gd name="T8" fmla="*/ 1841 w 1920"/>
              <a:gd name="T9" fmla="*/ 111 h 460"/>
              <a:gd name="T10" fmla="*/ 1726 w 1920"/>
              <a:gd name="T11" fmla="*/ 111 h 460"/>
              <a:gd name="T12" fmla="*/ 1723 w 1920"/>
              <a:gd name="T13" fmla="*/ 114 h 460"/>
              <a:gd name="T14" fmla="*/ 1676 w 1920"/>
              <a:gd name="T15" fmla="*/ 162 h 460"/>
              <a:gd name="T16" fmla="*/ 1615 w 1920"/>
              <a:gd name="T17" fmla="*/ 222 h 460"/>
              <a:gd name="T18" fmla="*/ 1606 w 1920"/>
              <a:gd name="T19" fmla="*/ 230 h 460"/>
              <a:gd name="T20" fmla="*/ 1410 w 1920"/>
              <a:gd name="T21" fmla="*/ 426 h 460"/>
              <a:gd name="T22" fmla="*/ 1407 w 1920"/>
              <a:gd name="T23" fmla="*/ 428 h 460"/>
              <a:gd name="T24" fmla="*/ 1293 w 1920"/>
              <a:gd name="T25" fmla="*/ 428 h 460"/>
              <a:gd name="T26" fmla="*/ 1286 w 1920"/>
              <a:gd name="T27" fmla="*/ 422 h 460"/>
              <a:gd name="T28" fmla="*/ 1223 w 1920"/>
              <a:gd name="T29" fmla="*/ 358 h 460"/>
              <a:gd name="T30" fmla="*/ 1026 w 1920"/>
              <a:gd name="T31" fmla="*/ 161 h 460"/>
              <a:gd name="T32" fmla="*/ 1007 w 1920"/>
              <a:gd name="T33" fmla="*/ 141 h 460"/>
              <a:gd name="T34" fmla="*/ 981 w 1920"/>
              <a:gd name="T35" fmla="*/ 115 h 460"/>
              <a:gd name="T36" fmla="*/ 977 w 1920"/>
              <a:gd name="T37" fmla="*/ 111 h 460"/>
              <a:gd name="T38" fmla="*/ 862 w 1920"/>
              <a:gd name="T39" fmla="*/ 111 h 460"/>
              <a:gd name="T40" fmla="*/ 859 w 1920"/>
              <a:gd name="T41" fmla="*/ 114 h 460"/>
              <a:gd name="T42" fmla="*/ 811 w 1920"/>
              <a:gd name="T43" fmla="*/ 162 h 460"/>
              <a:gd name="T44" fmla="*/ 583 w 1920"/>
              <a:gd name="T45" fmla="*/ 390 h 460"/>
              <a:gd name="T46" fmla="*/ 546 w 1920"/>
              <a:gd name="T47" fmla="*/ 428 h 460"/>
              <a:gd name="T48" fmla="*/ 545 w 1920"/>
              <a:gd name="T49" fmla="*/ 429 h 460"/>
              <a:gd name="T50" fmla="*/ 430 w 1920"/>
              <a:gd name="T51" fmla="*/ 429 h 460"/>
              <a:gd name="T52" fmla="*/ 429 w 1920"/>
              <a:gd name="T53" fmla="*/ 427 h 460"/>
              <a:gd name="T54" fmla="*/ 358 w 1920"/>
              <a:gd name="T55" fmla="*/ 356 h 460"/>
              <a:gd name="T56" fmla="*/ 0 w 1920"/>
              <a:gd name="T57" fmla="*/ 0 h 460"/>
              <a:gd name="connsiteX0" fmla="*/ 10000 w 10000"/>
              <a:gd name="connsiteY0" fmla="*/ 4130 h 9326"/>
              <a:gd name="connsiteX1" fmla="*/ 9844 w 10000"/>
              <a:gd name="connsiteY1" fmla="*/ 3500 h 9326"/>
              <a:gd name="connsiteX2" fmla="*/ 9745 w 10000"/>
              <a:gd name="connsiteY2" fmla="*/ 3065 h 9326"/>
              <a:gd name="connsiteX3" fmla="*/ 9615 w 10000"/>
              <a:gd name="connsiteY3" fmla="*/ 2500 h 9326"/>
              <a:gd name="connsiteX4" fmla="*/ 9589 w 10000"/>
              <a:gd name="connsiteY4" fmla="*/ 2413 h 9326"/>
              <a:gd name="connsiteX5" fmla="*/ 8990 w 10000"/>
              <a:gd name="connsiteY5" fmla="*/ 2413 h 9326"/>
              <a:gd name="connsiteX6" fmla="*/ 8974 w 10000"/>
              <a:gd name="connsiteY6" fmla="*/ 2478 h 9326"/>
              <a:gd name="connsiteX7" fmla="*/ 8729 w 10000"/>
              <a:gd name="connsiteY7" fmla="*/ 3522 h 9326"/>
              <a:gd name="connsiteX8" fmla="*/ 8411 w 10000"/>
              <a:gd name="connsiteY8" fmla="*/ 4826 h 9326"/>
              <a:gd name="connsiteX9" fmla="*/ 8365 w 10000"/>
              <a:gd name="connsiteY9" fmla="*/ 5000 h 9326"/>
              <a:gd name="connsiteX10" fmla="*/ 8159 w 10000"/>
              <a:gd name="connsiteY10" fmla="*/ 5902 h 9326"/>
              <a:gd name="connsiteX11" fmla="*/ 7344 w 10000"/>
              <a:gd name="connsiteY11" fmla="*/ 9261 h 9326"/>
              <a:gd name="connsiteX12" fmla="*/ 7328 w 10000"/>
              <a:gd name="connsiteY12" fmla="*/ 9304 h 9326"/>
              <a:gd name="connsiteX13" fmla="*/ 6734 w 10000"/>
              <a:gd name="connsiteY13" fmla="*/ 9304 h 9326"/>
              <a:gd name="connsiteX14" fmla="*/ 6698 w 10000"/>
              <a:gd name="connsiteY14" fmla="*/ 9174 h 9326"/>
              <a:gd name="connsiteX15" fmla="*/ 6370 w 10000"/>
              <a:gd name="connsiteY15" fmla="*/ 7783 h 9326"/>
              <a:gd name="connsiteX16" fmla="*/ 5344 w 10000"/>
              <a:gd name="connsiteY16" fmla="*/ 3500 h 9326"/>
              <a:gd name="connsiteX17" fmla="*/ 5245 w 10000"/>
              <a:gd name="connsiteY17" fmla="*/ 3065 h 9326"/>
              <a:gd name="connsiteX18" fmla="*/ 5109 w 10000"/>
              <a:gd name="connsiteY18" fmla="*/ 2500 h 9326"/>
              <a:gd name="connsiteX19" fmla="*/ 5089 w 10000"/>
              <a:gd name="connsiteY19" fmla="*/ 2413 h 9326"/>
              <a:gd name="connsiteX20" fmla="*/ 4490 w 10000"/>
              <a:gd name="connsiteY20" fmla="*/ 2413 h 9326"/>
              <a:gd name="connsiteX21" fmla="*/ 4474 w 10000"/>
              <a:gd name="connsiteY21" fmla="*/ 2478 h 9326"/>
              <a:gd name="connsiteX22" fmla="*/ 4224 w 10000"/>
              <a:gd name="connsiteY22" fmla="*/ 3522 h 9326"/>
              <a:gd name="connsiteX23" fmla="*/ 3036 w 10000"/>
              <a:gd name="connsiteY23" fmla="*/ 8478 h 9326"/>
              <a:gd name="connsiteX24" fmla="*/ 2844 w 10000"/>
              <a:gd name="connsiteY24" fmla="*/ 9304 h 9326"/>
              <a:gd name="connsiteX25" fmla="*/ 2839 w 10000"/>
              <a:gd name="connsiteY25" fmla="*/ 9326 h 9326"/>
              <a:gd name="connsiteX26" fmla="*/ 2240 w 10000"/>
              <a:gd name="connsiteY26" fmla="*/ 9326 h 9326"/>
              <a:gd name="connsiteX27" fmla="*/ 2234 w 10000"/>
              <a:gd name="connsiteY27" fmla="*/ 9283 h 9326"/>
              <a:gd name="connsiteX28" fmla="*/ 1865 w 10000"/>
              <a:gd name="connsiteY28" fmla="*/ 7739 h 9326"/>
              <a:gd name="connsiteX29" fmla="*/ 0 w 10000"/>
              <a:gd name="connsiteY29" fmla="*/ 0 h 9326"/>
              <a:gd name="connsiteX0" fmla="*/ 10000 w 10000"/>
              <a:gd name="connsiteY0" fmla="*/ 4428 h 10216"/>
              <a:gd name="connsiteX1" fmla="*/ 9844 w 10000"/>
              <a:gd name="connsiteY1" fmla="*/ 3753 h 10216"/>
              <a:gd name="connsiteX2" fmla="*/ 9745 w 10000"/>
              <a:gd name="connsiteY2" fmla="*/ 3287 h 10216"/>
              <a:gd name="connsiteX3" fmla="*/ 9615 w 10000"/>
              <a:gd name="connsiteY3" fmla="*/ 2681 h 10216"/>
              <a:gd name="connsiteX4" fmla="*/ 9589 w 10000"/>
              <a:gd name="connsiteY4" fmla="*/ 2587 h 10216"/>
              <a:gd name="connsiteX5" fmla="*/ 8990 w 10000"/>
              <a:gd name="connsiteY5" fmla="*/ 2587 h 10216"/>
              <a:gd name="connsiteX6" fmla="*/ 8974 w 10000"/>
              <a:gd name="connsiteY6" fmla="*/ 2657 h 10216"/>
              <a:gd name="connsiteX7" fmla="*/ 8729 w 10000"/>
              <a:gd name="connsiteY7" fmla="*/ 3777 h 10216"/>
              <a:gd name="connsiteX8" fmla="*/ 8411 w 10000"/>
              <a:gd name="connsiteY8" fmla="*/ 5175 h 10216"/>
              <a:gd name="connsiteX9" fmla="*/ 8365 w 10000"/>
              <a:gd name="connsiteY9" fmla="*/ 5361 h 10216"/>
              <a:gd name="connsiteX10" fmla="*/ 8159 w 10000"/>
              <a:gd name="connsiteY10" fmla="*/ 6329 h 10216"/>
              <a:gd name="connsiteX11" fmla="*/ 7344 w 10000"/>
              <a:gd name="connsiteY11" fmla="*/ 9930 h 10216"/>
              <a:gd name="connsiteX12" fmla="*/ 6734 w 10000"/>
              <a:gd name="connsiteY12" fmla="*/ 9976 h 10216"/>
              <a:gd name="connsiteX13" fmla="*/ 6698 w 10000"/>
              <a:gd name="connsiteY13" fmla="*/ 9837 h 10216"/>
              <a:gd name="connsiteX14" fmla="*/ 6370 w 10000"/>
              <a:gd name="connsiteY14" fmla="*/ 8345 h 10216"/>
              <a:gd name="connsiteX15" fmla="*/ 5344 w 10000"/>
              <a:gd name="connsiteY15" fmla="*/ 3753 h 10216"/>
              <a:gd name="connsiteX16" fmla="*/ 5245 w 10000"/>
              <a:gd name="connsiteY16" fmla="*/ 3287 h 10216"/>
              <a:gd name="connsiteX17" fmla="*/ 5109 w 10000"/>
              <a:gd name="connsiteY17" fmla="*/ 2681 h 10216"/>
              <a:gd name="connsiteX18" fmla="*/ 5089 w 10000"/>
              <a:gd name="connsiteY18" fmla="*/ 2587 h 10216"/>
              <a:gd name="connsiteX19" fmla="*/ 4490 w 10000"/>
              <a:gd name="connsiteY19" fmla="*/ 2587 h 10216"/>
              <a:gd name="connsiteX20" fmla="*/ 4474 w 10000"/>
              <a:gd name="connsiteY20" fmla="*/ 2657 h 10216"/>
              <a:gd name="connsiteX21" fmla="*/ 4224 w 10000"/>
              <a:gd name="connsiteY21" fmla="*/ 3777 h 10216"/>
              <a:gd name="connsiteX22" fmla="*/ 3036 w 10000"/>
              <a:gd name="connsiteY22" fmla="*/ 9091 h 10216"/>
              <a:gd name="connsiteX23" fmla="*/ 2844 w 10000"/>
              <a:gd name="connsiteY23" fmla="*/ 9976 h 10216"/>
              <a:gd name="connsiteX24" fmla="*/ 2839 w 10000"/>
              <a:gd name="connsiteY24" fmla="*/ 10000 h 10216"/>
              <a:gd name="connsiteX25" fmla="*/ 2240 w 10000"/>
              <a:gd name="connsiteY25" fmla="*/ 10000 h 10216"/>
              <a:gd name="connsiteX26" fmla="*/ 2234 w 10000"/>
              <a:gd name="connsiteY26" fmla="*/ 9954 h 10216"/>
              <a:gd name="connsiteX27" fmla="*/ 1865 w 10000"/>
              <a:gd name="connsiteY27" fmla="*/ 8298 h 10216"/>
              <a:gd name="connsiteX28" fmla="*/ 0 w 10000"/>
              <a:gd name="connsiteY28" fmla="*/ 0 h 10216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6734 w 10000"/>
              <a:gd name="connsiteY11" fmla="*/ 9976 h 10000"/>
              <a:gd name="connsiteX12" fmla="*/ 6698 w 10000"/>
              <a:gd name="connsiteY12" fmla="*/ 9837 h 10000"/>
              <a:gd name="connsiteX13" fmla="*/ 6370 w 10000"/>
              <a:gd name="connsiteY13" fmla="*/ 8345 h 10000"/>
              <a:gd name="connsiteX14" fmla="*/ 5344 w 10000"/>
              <a:gd name="connsiteY14" fmla="*/ 3753 h 10000"/>
              <a:gd name="connsiteX15" fmla="*/ 5245 w 10000"/>
              <a:gd name="connsiteY15" fmla="*/ 3287 h 10000"/>
              <a:gd name="connsiteX16" fmla="*/ 5109 w 10000"/>
              <a:gd name="connsiteY16" fmla="*/ 2681 h 10000"/>
              <a:gd name="connsiteX17" fmla="*/ 5089 w 10000"/>
              <a:gd name="connsiteY17" fmla="*/ 2587 h 10000"/>
              <a:gd name="connsiteX18" fmla="*/ 4490 w 10000"/>
              <a:gd name="connsiteY18" fmla="*/ 2587 h 10000"/>
              <a:gd name="connsiteX19" fmla="*/ 4474 w 10000"/>
              <a:gd name="connsiteY19" fmla="*/ 2657 h 10000"/>
              <a:gd name="connsiteX20" fmla="*/ 4224 w 10000"/>
              <a:gd name="connsiteY20" fmla="*/ 3777 h 10000"/>
              <a:gd name="connsiteX21" fmla="*/ 3036 w 10000"/>
              <a:gd name="connsiteY21" fmla="*/ 9091 h 10000"/>
              <a:gd name="connsiteX22" fmla="*/ 2844 w 10000"/>
              <a:gd name="connsiteY22" fmla="*/ 9976 h 10000"/>
              <a:gd name="connsiteX23" fmla="*/ 2839 w 10000"/>
              <a:gd name="connsiteY23" fmla="*/ 10000 h 10000"/>
              <a:gd name="connsiteX24" fmla="*/ 2240 w 10000"/>
              <a:gd name="connsiteY24" fmla="*/ 10000 h 10000"/>
              <a:gd name="connsiteX25" fmla="*/ 2234 w 10000"/>
              <a:gd name="connsiteY25" fmla="*/ 9954 h 10000"/>
              <a:gd name="connsiteX26" fmla="*/ 1865 w 10000"/>
              <a:gd name="connsiteY26" fmla="*/ 8298 h 10000"/>
              <a:gd name="connsiteX27" fmla="*/ 0 w 10000"/>
              <a:gd name="connsiteY27" fmla="*/ 0 h 10000"/>
              <a:gd name="connsiteX0" fmla="*/ 10000 w 10000"/>
              <a:gd name="connsiteY0" fmla="*/ 4428 h 10045"/>
              <a:gd name="connsiteX1" fmla="*/ 9844 w 10000"/>
              <a:gd name="connsiteY1" fmla="*/ 3753 h 10045"/>
              <a:gd name="connsiteX2" fmla="*/ 9745 w 10000"/>
              <a:gd name="connsiteY2" fmla="*/ 3287 h 10045"/>
              <a:gd name="connsiteX3" fmla="*/ 9615 w 10000"/>
              <a:gd name="connsiteY3" fmla="*/ 2681 h 10045"/>
              <a:gd name="connsiteX4" fmla="*/ 9589 w 10000"/>
              <a:gd name="connsiteY4" fmla="*/ 2587 h 10045"/>
              <a:gd name="connsiteX5" fmla="*/ 8990 w 10000"/>
              <a:gd name="connsiteY5" fmla="*/ 2587 h 10045"/>
              <a:gd name="connsiteX6" fmla="*/ 8974 w 10000"/>
              <a:gd name="connsiteY6" fmla="*/ 2657 h 10045"/>
              <a:gd name="connsiteX7" fmla="*/ 8729 w 10000"/>
              <a:gd name="connsiteY7" fmla="*/ 3777 h 10045"/>
              <a:gd name="connsiteX8" fmla="*/ 8411 w 10000"/>
              <a:gd name="connsiteY8" fmla="*/ 5175 h 10045"/>
              <a:gd name="connsiteX9" fmla="*/ 8365 w 10000"/>
              <a:gd name="connsiteY9" fmla="*/ 5361 h 10045"/>
              <a:gd name="connsiteX10" fmla="*/ 8159 w 10000"/>
              <a:gd name="connsiteY10" fmla="*/ 6329 h 10045"/>
              <a:gd name="connsiteX11" fmla="*/ 6734 w 10000"/>
              <a:gd name="connsiteY11" fmla="*/ 9976 h 10045"/>
              <a:gd name="connsiteX12" fmla="*/ 6370 w 10000"/>
              <a:gd name="connsiteY12" fmla="*/ 8345 h 10045"/>
              <a:gd name="connsiteX13" fmla="*/ 5344 w 10000"/>
              <a:gd name="connsiteY13" fmla="*/ 3753 h 10045"/>
              <a:gd name="connsiteX14" fmla="*/ 5245 w 10000"/>
              <a:gd name="connsiteY14" fmla="*/ 3287 h 10045"/>
              <a:gd name="connsiteX15" fmla="*/ 5109 w 10000"/>
              <a:gd name="connsiteY15" fmla="*/ 2681 h 10045"/>
              <a:gd name="connsiteX16" fmla="*/ 5089 w 10000"/>
              <a:gd name="connsiteY16" fmla="*/ 2587 h 10045"/>
              <a:gd name="connsiteX17" fmla="*/ 4490 w 10000"/>
              <a:gd name="connsiteY17" fmla="*/ 2587 h 10045"/>
              <a:gd name="connsiteX18" fmla="*/ 4474 w 10000"/>
              <a:gd name="connsiteY18" fmla="*/ 2657 h 10045"/>
              <a:gd name="connsiteX19" fmla="*/ 4224 w 10000"/>
              <a:gd name="connsiteY19" fmla="*/ 3777 h 10045"/>
              <a:gd name="connsiteX20" fmla="*/ 3036 w 10000"/>
              <a:gd name="connsiteY20" fmla="*/ 9091 h 10045"/>
              <a:gd name="connsiteX21" fmla="*/ 2844 w 10000"/>
              <a:gd name="connsiteY21" fmla="*/ 9976 h 10045"/>
              <a:gd name="connsiteX22" fmla="*/ 2839 w 10000"/>
              <a:gd name="connsiteY22" fmla="*/ 10000 h 10045"/>
              <a:gd name="connsiteX23" fmla="*/ 2240 w 10000"/>
              <a:gd name="connsiteY23" fmla="*/ 10000 h 10045"/>
              <a:gd name="connsiteX24" fmla="*/ 2234 w 10000"/>
              <a:gd name="connsiteY24" fmla="*/ 9954 h 10045"/>
              <a:gd name="connsiteX25" fmla="*/ 1865 w 10000"/>
              <a:gd name="connsiteY25" fmla="*/ 8298 h 10045"/>
              <a:gd name="connsiteX26" fmla="*/ 0 w 10000"/>
              <a:gd name="connsiteY26" fmla="*/ 0 h 10045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6370 w 10000"/>
              <a:gd name="connsiteY11" fmla="*/ 8345 h 10000"/>
              <a:gd name="connsiteX12" fmla="*/ 5344 w 10000"/>
              <a:gd name="connsiteY12" fmla="*/ 3753 h 10000"/>
              <a:gd name="connsiteX13" fmla="*/ 5245 w 10000"/>
              <a:gd name="connsiteY13" fmla="*/ 3287 h 10000"/>
              <a:gd name="connsiteX14" fmla="*/ 5109 w 10000"/>
              <a:gd name="connsiteY14" fmla="*/ 2681 h 10000"/>
              <a:gd name="connsiteX15" fmla="*/ 5089 w 10000"/>
              <a:gd name="connsiteY15" fmla="*/ 2587 h 10000"/>
              <a:gd name="connsiteX16" fmla="*/ 4490 w 10000"/>
              <a:gd name="connsiteY16" fmla="*/ 2587 h 10000"/>
              <a:gd name="connsiteX17" fmla="*/ 4474 w 10000"/>
              <a:gd name="connsiteY17" fmla="*/ 2657 h 10000"/>
              <a:gd name="connsiteX18" fmla="*/ 4224 w 10000"/>
              <a:gd name="connsiteY18" fmla="*/ 3777 h 10000"/>
              <a:gd name="connsiteX19" fmla="*/ 3036 w 10000"/>
              <a:gd name="connsiteY19" fmla="*/ 9091 h 10000"/>
              <a:gd name="connsiteX20" fmla="*/ 2844 w 10000"/>
              <a:gd name="connsiteY20" fmla="*/ 9976 h 10000"/>
              <a:gd name="connsiteX21" fmla="*/ 2839 w 10000"/>
              <a:gd name="connsiteY21" fmla="*/ 10000 h 10000"/>
              <a:gd name="connsiteX22" fmla="*/ 2240 w 10000"/>
              <a:gd name="connsiteY22" fmla="*/ 10000 h 10000"/>
              <a:gd name="connsiteX23" fmla="*/ 2234 w 10000"/>
              <a:gd name="connsiteY23" fmla="*/ 9954 h 10000"/>
              <a:gd name="connsiteX24" fmla="*/ 1865 w 10000"/>
              <a:gd name="connsiteY24" fmla="*/ 8298 h 10000"/>
              <a:gd name="connsiteX25" fmla="*/ 0 w 10000"/>
              <a:gd name="connsiteY25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5344 w 10000"/>
              <a:gd name="connsiteY11" fmla="*/ 3753 h 10000"/>
              <a:gd name="connsiteX12" fmla="*/ 5245 w 10000"/>
              <a:gd name="connsiteY12" fmla="*/ 3287 h 10000"/>
              <a:gd name="connsiteX13" fmla="*/ 5109 w 10000"/>
              <a:gd name="connsiteY13" fmla="*/ 2681 h 10000"/>
              <a:gd name="connsiteX14" fmla="*/ 5089 w 10000"/>
              <a:gd name="connsiteY14" fmla="*/ 2587 h 10000"/>
              <a:gd name="connsiteX15" fmla="*/ 4490 w 10000"/>
              <a:gd name="connsiteY15" fmla="*/ 2587 h 10000"/>
              <a:gd name="connsiteX16" fmla="*/ 4474 w 10000"/>
              <a:gd name="connsiteY16" fmla="*/ 2657 h 10000"/>
              <a:gd name="connsiteX17" fmla="*/ 4224 w 10000"/>
              <a:gd name="connsiteY17" fmla="*/ 3777 h 10000"/>
              <a:gd name="connsiteX18" fmla="*/ 3036 w 10000"/>
              <a:gd name="connsiteY18" fmla="*/ 9091 h 10000"/>
              <a:gd name="connsiteX19" fmla="*/ 2844 w 10000"/>
              <a:gd name="connsiteY19" fmla="*/ 9976 h 10000"/>
              <a:gd name="connsiteX20" fmla="*/ 2839 w 10000"/>
              <a:gd name="connsiteY20" fmla="*/ 10000 h 10000"/>
              <a:gd name="connsiteX21" fmla="*/ 2240 w 10000"/>
              <a:gd name="connsiteY21" fmla="*/ 10000 h 10000"/>
              <a:gd name="connsiteX22" fmla="*/ 2234 w 10000"/>
              <a:gd name="connsiteY22" fmla="*/ 9954 h 10000"/>
              <a:gd name="connsiteX23" fmla="*/ 1865 w 10000"/>
              <a:gd name="connsiteY23" fmla="*/ 8298 h 10000"/>
              <a:gd name="connsiteX24" fmla="*/ 0 w 10000"/>
              <a:gd name="connsiteY24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5245 w 10000"/>
              <a:gd name="connsiteY11" fmla="*/ 3287 h 10000"/>
              <a:gd name="connsiteX12" fmla="*/ 5109 w 10000"/>
              <a:gd name="connsiteY12" fmla="*/ 2681 h 10000"/>
              <a:gd name="connsiteX13" fmla="*/ 5089 w 10000"/>
              <a:gd name="connsiteY13" fmla="*/ 2587 h 10000"/>
              <a:gd name="connsiteX14" fmla="*/ 4490 w 10000"/>
              <a:gd name="connsiteY14" fmla="*/ 2587 h 10000"/>
              <a:gd name="connsiteX15" fmla="*/ 4474 w 10000"/>
              <a:gd name="connsiteY15" fmla="*/ 2657 h 10000"/>
              <a:gd name="connsiteX16" fmla="*/ 4224 w 10000"/>
              <a:gd name="connsiteY16" fmla="*/ 3777 h 10000"/>
              <a:gd name="connsiteX17" fmla="*/ 3036 w 10000"/>
              <a:gd name="connsiteY17" fmla="*/ 9091 h 10000"/>
              <a:gd name="connsiteX18" fmla="*/ 2844 w 10000"/>
              <a:gd name="connsiteY18" fmla="*/ 9976 h 10000"/>
              <a:gd name="connsiteX19" fmla="*/ 2839 w 10000"/>
              <a:gd name="connsiteY19" fmla="*/ 10000 h 10000"/>
              <a:gd name="connsiteX20" fmla="*/ 2240 w 10000"/>
              <a:gd name="connsiteY20" fmla="*/ 10000 h 10000"/>
              <a:gd name="connsiteX21" fmla="*/ 2234 w 10000"/>
              <a:gd name="connsiteY21" fmla="*/ 9954 h 10000"/>
              <a:gd name="connsiteX22" fmla="*/ 1865 w 10000"/>
              <a:gd name="connsiteY22" fmla="*/ 8298 h 10000"/>
              <a:gd name="connsiteX23" fmla="*/ 0 w 10000"/>
              <a:gd name="connsiteY23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5109 w 10000"/>
              <a:gd name="connsiteY11" fmla="*/ 2681 h 10000"/>
              <a:gd name="connsiteX12" fmla="*/ 5089 w 10000"/>
              <a:gd name="connsiteY12" fmla="*/ 2587 h 10000"/>
              <a:gd name="connsiteX13" fmla="*/ 4490 w 10000"/>
              <a:gd name="connsiteY13" fmla="*/ 2587 h 10000"/>
              <a:gd name="connsiteX14" fmla="*/ 4474 w 10000"/>
              <a:gd name="connsiteY14" fmla="*/ 2657 h 10000"/>
              <a:gd name="connsiteX15" fmla="*/ 4224 w 10000"/>
              <a:gd name="connsiteY15" fmla="*/ 3777 h 10000"/>
              <a:gd name="connsiteX16" fmla="*/ 3036 w 10000"/>
              <a:gd name="connsiteY16" fmla="*/ 9091 h 10000"/>
              <a:gd name="connsiteX17" fmla="*/ 2844 w 10000"/>
              <a:gd name="connsiteY17" fmla="*/ 9976 h 10000"/>
              <a:gd name="connsiteX18" fmla="*/ 2839 w 10000"/>
              <a:gd name="connsiteY18" fmla="*/ 10000 h 10000"/>
              <a:gd name="connsiteX19" fmla="*/ 2240 w 10000"/>
              <a:gd name="connsiteY19" fmla="*/ 10000 h 10000"/>
              <a:gd name="connsiteX20" fmla="*/ 2234 w 10000"/>
              <a:gd name="connsiteY20" fmla="*/ 9954 h 10000"/>
              <a:gd name="connsiteX21" fmla="*/ 1865 w 10000"/>
              <a:gd name="connsiteY21" fmla="*/ 8298 h 10000"/>
              <a:gd name="connsiteX22" fmla="*/ 0 w 10000"/>
              <a:gd name="connsiteY22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5109 w 10000"/>
              <a:gd name="connsiteY11" fmla="*/ 2681 h 10000"/>
              <a:gd name="connsiteX12" fmla="*/ 4490 w 10000"/>
              <a:gd name="connsiteY12" fmla="*/ 2587 h 10000"/>
              <a:gd name="connsiteX13" fmla="*/ 4474 w 10000"/>
              <a:gd name="connsiteY13" fmla="*/ 2657 h 10000"/>
              <a:gd name="connsiteX14" fmla="*/ 4224 w 10000"/>
              <a:gd name="connsiteY14" fmla="*/ 3777 h 10000"/>
              <a:gd name="connsiteX15" fmla="*/ 3036 w 10000"/>
              <a:gd name="connsiteY15" fmla="*/ 9091 h 10000"/>
              <a:gd name="connsiteX16" fmla="*/ 2844 w 10000"/>
              <a:gd name="connsiteY16" fmla="*/ 9976 h 10000"/>
              <a:gd name="connsiteX17" fmla="*/ 2839 w 10000"/>
              <a:gd name="connsiteY17" fmla="*/ 10000 h 10000"/>
              <a:gd name="connsiteX18" fmla="*/ 2240 w 10000"/>
              <a:gd name="connsiteY18" fmla="*/ 10000 h 10000"/>
              <a:gd name="connsiteX19" fmla="*/ 2234 w 10000"/>
              <a:gd name="connsiteY19" fmla="*/ 9954 h 10000"/>
              <a:gd name="connsiteX20" fmla="*/ 1865 w 10000"/>
              <a:gd name="connsiteY20" fmla="*/ 8298 h 10000"/>
              <a:gd name="connsiteX21" fmla="*/ 0 w 10000"/>
              <a:gd name="connsiteY21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4490 w 10000"/>
              <a:gd name="connsiteY11" fmla="*/ 2587 h 10000"/>
              <a:gd name="connsiteX12" fmla="*/ 4474 w 10000"/>
              <a:gd name="connsiteY12" fmla="*/ 2657 h 10000"/>
              <a:gd name="connsiteX13" fmla="*/ 4224 w 10000"/>
              <a:gd name="connsiteY13" fmla="*/ 3777 h 10000"/>
              <a:gd name="connsiteX14" fmla="*/ 3036 w 10000"/>
              <a:gd name="connsiteY14" fmla="*/ 9091 h 10000"/>
              <a:gd name="connsiteX15" fmla="*/ 2844 w 10000"/>
              <a:gd name="connsiteY15" fmla="*/ 9976 h 10000"/>
              <a:gd name="connsiteX16" fmla="*/ 2839 w 10000"/>
              <a:gd name="connsiteY16" fmla="*/ 10000 h 10000"/>
              <a:gd name="connsiteX17" fmla="*/ 2240 w 10000"/>
              <a:gd name="connsiteY17" fmla="*/ 10000 h 10000"/>
              <a:gd name="connsiteX18" fmla="*/ 2234 w 10000"/>
              <a:gd name="connsiteY18" fmla="*/ 9954 h 10000"/>
              <a:gd name="connsiteX19" fmla="*/ 1865 w 10000"/>
              <a:gd name="connsiteY19" fmla="*/ 8298 h 10000"/>
              <a:gd name="connsiteX20" fmla="*/ 0 w 10000"/>
              <a:gd name="connsiteY20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4490 w 10000"/>
              <a:gd name="connsiteY11" fmla="*/ 2587 h 10000"/>
              <a:gd name="connsiteX12" fmla="*/ 4224 w 10000"/>
              <a:gd name="connsiteY12" fmla="*/ 3777 h 10000"/>
              <a:gd name="connsiteX13" fmla="*/ 3036 w 10000"/>
              <a:gd name="connsiteY13" fmla="*/ 9091 h 10000"/>
              <a:gd name="connsiteX14" fmla="*/ 2844 w 10000"/>
              <a:gd name="connsiteY14" fmla="*/ 9976 h 10000"/>
              <a:gd name="connsiteX15" fmla="*/ 2839 w 10000"/>
              <a:gd name="connsiteY15" fmla="*/ 10000 h 10000"/>
              <a:gd name="connsiteX16" fmla="*/ 2240 w 10000"/>
              <a:gd name="connsiteY16" fmla="*/ 10000 h 10000"/>
              <a:gd name="connsiteX17" fmla="*/ 2234 w 10000"/>
              <a:gd name="connsiteY17" fmla="*/ 9954 h 10000"/>
              <a:gd name="connsiteX18" fmla="*/ 1865 w 10000"/>
              <a:gd name="connsiteY18" fmla="*/ 8298 h 10000"/>
              <a:gd name="connsiteX19" fmla="*/ 0 w 10000"/>
              <a:gd name="connsiteY19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4224 w 10000"/>
              <a:gd name="connsiteY11" fmla="*/ 3777 h 10000"/>
              <a:gd name="connsiteX12" fmla="*/ 3036 w 10000"/>
              <a:gd name="connsiteY12" fmla="*/ 9091 h 10000"/>
              <a:gd name="connsiteX13" fmla="*/ 2844 w 10000"/>
              <a:gd name="connsiteY13" fmla="*/ 9976 h 10000"/>
              <a:gd name="connsiteX14" fmla="*/ 2839 w 10000"/>
              <a:gd name="connsiteY14" fmla="*/ 10000 h 10000"/>
              <a:gd name="connsiteX15" fmla="*/ 2240 w 10000"/>
              <a:gd name="connsiteY15" fmla="*/ 10000 h 10000"/>
              <a:gd name="connsiteX16" fmla="*/ 2234 w 10000"/>
              <a:gd name="connsiteY16" fmla="*/ 9954 h 10000"/>
              <a:gd name="connsiteX17" fmla="*/ 1865 w 10000"/>
              <a:gd name="connsiteY17" fmla="*/ 8298 h 10000"/>
              <a:gd name="connsiteX18" fmla="*/ 0 w 10000"/>
              <a:gd name="connsiteY18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3036 w 10000"/>
              <a:gd name="connsiteY11" fmla="*/ 9091 h 10000"/>
              <a:gd name="connsiteX12" fmla="*/ 2844 w 10000"/>
              <a:gd name="connsiteY12" fmla="*/ 9976 h 10000"/>
              <a:gd name="connsiteX13" fmla="*/ 2839 w 10000"/>
              <a:gd name="connsiteY13" fmla="*/ 10000 h 10000"/>
              <a:gd name="connsiteX14" fmla="*/ 2240 w 10000"/>
              <a:gd name="connsiteY14" fmla="*/ 10000 h 10000"/>
              <a:gd name="connsiteX15" fmla="*/ 2234 w 10000"/>
              <a:gd name="connsiteY15" fmla="*/ 9954 h 10000"/>
              <a:gd name="connsiteX16" fmla="*/ 1865 w 10000"/>
              <a:gd name="connsiteY16" fmla="*/ 8298 h 10000"/>
              <a:gd name="connsiteX17" fmla="*/ 0 w 10000"/>
              <a:gd name="connsiteY17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2844 w 10000"/>
              <a:gd name="connsiteY11" fmla="*/ 9976 h 10000"/>
              <a:gd name="connsiteX12" fmla="*/ 2839 w 10000"/>
              <a:gd name="connsiteY12" fmla="*/ 10000 h 10000"/>
              <a:gd name="connsiteX13" fmla="*/ 2240 w 10000"/>
              <a:gd name="connsiteY13" fmla="*/ 10000 h 10000"/>
              <a:gd name="connsiteX14" fmla="*/ 2234 w 10000"/>
              <a:gd name="connsiteY14" fmla="*/ 9954 h 10000"/>
              <a:gd name="connsiteX15" fmla="*/ 1865 w 10000"/>
              <a:gd name="connsiteY15" fmla="*/ 8298 h 10000"/>
              <a:gd name="connsiteX16" fmla="*/ 0 w 10000"/>
              <a:gd name="connsiteY16" fmla="*/ 0 h 10000"/>
              <a:gd name="connsiteX0" fmla="*/ 10000 w 10000"/>
              <a:gd name="connsiteY0" fmla="*/ 4428 h 10000"/>
              <a:gd name="connsiteX1" fmla="*/ 9844 w 10000"/>
              <a:gd name="connsiteY1" fmla="*/ 3753 h 10000"/>
              <a:gd name="connsiteX2" fmla="*/ 9745 w 10000"/>
              <a:gd name="connsiteY2" fmla="*/ 3287 h 10000"/>
              <a:gd name="connsiteX3" fmla="*/ 9615 w 10000"/>
              <a:gd name="connsiteY3" fmla="*/ 2681 h 10000"/>
              <a:gd name="connsiteX4" fmla="*/ 9589 w 10000"/>
              <a:gd name="connsiteY4" fmla="*/ 2587 h 10000"/>
              <a:gd name="connsiteX5" fmla="*/ 8990 w 10000"/>
              <a:gd name="connsiteY5" fmla="*/ 2587 h 10000"/>
              <a:gd name="connsiteX6" fmla="*/ 8974 w 10000"/>
              <a:gd name="connsiteY6" fmla="*/ 2657 h 10000"/>
              <a:gd name="connsiteX7" fmla="*/ 8729 w 10000"/>
              <a:gd name="connsiteY7" fmla="*/ 3777 h 10000"/>
              <a:gd name="connsiteX8" fmla="*/ 8411 w 10000"/>
              <a:gd name="connsiteY8" fmla="*/ 5175 h 10000"/>
              <a:gd name="connsiteX9" fmla="*/ 8365 w 10000"/>
              <a:gd name="connsiteY9" fmla="*/ 5361 h 10000"/>
              <a:gd name="connsiteX10" fmla="*/ 8159 w 10000"/>
              <a:gd name="connsiteY10" fmla="*/ 6329 h 10000"/>
              <a:gd name="connsiteX11" fmla="*/ 2844 w 10000"/>
              <a:gd name="connsiteY11" fmla="*/ 9976 h 10000"/>
              <a:gd name="connsiteX12" fmla="*/ 2839 w 10000"/>
              <a:gd name="connsiteY12" fmla="*/ 10000 h 10000"/>
              <a:gd name="connsiteX13" fmla="*/ 2240 w 10000"/>
              <a:gd name="connsiteY13" fmla="*/ 10000 h 10000"/>
              <a:gd name="connsiteX14" fmla="*/ 1865 w 10000"/>
              <a:gd name="connsiteY14" fmla="*/ 8298 h 10000"/>
              <a:gd name="connsiteX15" fmla="*/ 0 w 10000"/>
              <a:gd name="connsiteY15" fmla="*/ 0 h 10000"/>
              <a:gd name="connsiteX0" fmla="*/ 10000 w 10000"/>
              <a:gd name="connsiteY0" fmla="*/ 4428 h 10120"/>
              <a:gd name="connsiteX1" fmla="*/ 9844 w 10000"/>
              <a:gd name="connsiteY1" fmla="*/ 3753 h 10120"/>
              <a:gd name="connsiteX2" fmla="*/ 9745 w 10000"/>
              <a:gd name="connsiteY2" fmla="*/ 3287 h 10120"/>
              <a:gd name="connsiteX3" fmla="*/ 9615 w 10000"/>
              <a:gd name="connsiteY3" fmla="*/ 2681 h 10120"/>
              <a:gd name="connsiteX4" fmla="*/ 9589 w 10000"/>
              <a:gd name="connsiteY4" fmla="*/ 2587 h 10120"/>
              <a:gd name="connsiteX5" fmla="*/ 8990 w 10000"/>
              <a:gd name="connsiteY5" fmla="*/ 2587 h 10120"/>
              <a:gd name="connsiteX6" fmla="*/ 8974 w 10000"/>
              <a:gd name="connsiteY6" fmla="*/ 2657 h 10120"/>
              <a:gd name="connsiteX7" fmla="*/ 8729 w 10000"/>
              <a:gd name="connsiteY7" fmla="*/ 3777 h 10120"/>
              <a:gd name="connsiteX8" fmla="*/ 8411 w 10000"/>
              <a:gd name="connsiteY8" fmla="*/ 5175 h 10120"/>
              <a:gd name="connsiteX9" fmla="*/ 8365 w 10000"/>
              <a:gd name="connsiteY9" fmla="*/ 5361 h 10120"/>
              <a:gd name="connsiteX10" fmla="*/ 8159 w 10000"/>
              <a:gd name="connsiteY10" fmla="*/ 6329 h 10120"/>
              <a:gd name="connsiteX11" fmla="*/ 2844 w 10000"/>
              <a:gd name="connsiteY11" fmla="*/ 9976 h 10120"/>
              <a:gd name="connsiteX12" fmla="*/ 2839 w 10000"/>
              <a:gd name="connsiteY12" fmla="*/ 10000 h 10120"/>
              <a:gd name="connsiteX13" fmla="*/ 1865 w 10000"/>
              <a:gd name="connsiteY13" fmla="*/ 8298 h 10120"/>
              <a:gd name="connsiteX14" fmla="*/ 0 w 10000"/>
              <a:gd name="connsiteY14" fmla="*/ 0 h 10120"/>
              <a:gd name="connsiteX0" fmla="*/ 10000 w 10000"/>
              <a:gd name="connsiteY0" fmla="*/ 4428 h 10734"/>
              <a:gd name="connsiteX1" fmla="*/ 9844 w 10000"/>
              <a:gd name="connsiteY1" fmla="*/ 3753 h 10734"/>
              <a:gd name="connsiteX2" fmla="*/ 9745 w 10000"/>
              <a:gd name="connsiteY2" fmla="*/ 3287 h 10734"/>
              <a:gd name="connsiteX3" fmla="*/ 9615 w 10000"/>
              <a:gd name="connsiteY3" fmla="*/ 2681 h 10734"/>
              <a:gd name="connsiteX4" fmla="*/ 9589 w 10000"/>
              <a:gd name="connsiteY4" fmla="*/ 2587 h 10734"/>
              <a:gd name="connsiteX5" fmla="*/ 8990 w 10000"/>
              <a:gd name="connsiteY5" fmla="*/ 2587 h 10734"/>
              <a:gd name="connsiteX6" fmla="*/ 8974 w 10000"/>
              <a:gd name="connsiteY6" fmla="*/ 2657 h 10734"/>
              <a:gd name="connsiteX7" fmla="*/ 8729 w 10000"/>
              <a:gd name="connsiteY7" fmla="*/ 3777 h 10734"/>
              <a:gd name="connsiteX8" fmla="*/ 8411 w 10000"/>
              <a:gd name="connsiteY8" fmla="*/ 5175 h 10734"/>
              <a:gd name="connsiteX9" fmla="*/ 8365 w 10000"/>
              <a:gd name="connsiteY9" fmla="*/ 5361 h 10734"/>
              <a:gd name="connsiteX10" fmla="*/ 8159 w 10000"/>
              <a:gd name="connsiteY10" fmla="*/ 6329 h 10734"/>
              <a:gd name="connsiteX11" fmla="*/ 2844 w 10000"/>
              <a:gd name="connsiteY11" fmla="*/ 9976 h 10734"/>
              <a:gd name="connsiteX12" fmla="*/ 2839 w 10000"/>
              <a:gd name="connsiteY12" fmla="*/ 10000 h 10734"/>
              <a:gd name="connsiteX13" fmla="*/ 0 w 10000"/>
              <a:gd name="connsiteY13" fmla="*/ 0 h 10734"/>
              <a:gd name="connsiteX0" fmla="*/ 7161 w 7161"/>
              <a:gd name="connsiteY0" fmla="*/ 1841 h 8147"/>
              <a:gd name="connsiteX1" fmla="*/ 7005 w 7161"/>
              <a:gd name="connsiteY1" fmla="*/ 1166 h 8147"/>
              <a:gd name="connsiteX2" fmla="*/ 6906 w 7161"/>
              <a:gd name="connsiteY2" fmla="*/ 700 h 8147"/>
              <a:gd name="connsiteX3" fmla="*/ 6776 w 7161"/>
              <a:gd name="connsiteY3" fmla="*/ 94 h 8147"/>
              <a:gd name="connsiteX4" fmla="*/ 6750 w 7161"/>
              <a:gd name="connsiteY4" fmla="*/ 0 h 8147"/>
              <a:gd name="connsiteX5" fmla="*/ 6151 w 7161"/>
              <a:gd name="connsiteY5" fmla="*/ 0 h 8147"/>
              <a:gd name="connsiteX6" fmla="*/ 6135 w 7161"/>
              <a:gd name="connsiteY6" fmla="*/ 70 h 8147"/>
              <a:gd name="connsiteX7" fmla="*/ 5890 w 7161"/>
              <a:gd name="connsiteY7" fmla="*/ 1190 h 8147"/>
              <a:gd name="connsiteX8" fmla="*/ 5572 w 7161"/>
              <a:gd name="connsiteY8" fmla="*/ 2588 h 8147"/>
              <a:gd name="connsiteX9" fmla="*/ 5526 w 7161"/>
              <a:gd name="connsiteY9" fmla="*/ 2774 h 8147"/>
              <a:gd name="connsiteX10" fmla="*/ 5320 w 7161"/>
              <a:gd name="connsiteY10" fmla="*/ 3742 h 8147"/>
              <a:gd name="connsiteX11" fmla="*/ 5 w 7161"/>
              <a:gd name="connsiteY11" fmla="*/ 7389 h 8147"/>
              <a:gd name="connsiteX12" fmla="*/ 0 w 7161"/>
              <a:gd name="connsiteY12" fmla="*/ 7413 h 8147"/>
              <a:gd name="connsiteX0" fmla="*/ 9993 w 9993"/>
              <a:gd name="connsiteY0" fmla="*/ 2260 h 9070"/>
              <a:gd name="connsiteX1" fmla="*/ 9775 w 9993"/>
              <a:gd name="connsiteY1" fmla="*/ 1431 h 9070"/>
              <a:gd name="connsiteX2" fmla="*/ 9637 w 9993"/>
              <a:gd name="connsiteY2" fmla="*/ 859 h 9070"/>
              <a:gd name="connsiteX3" fmla="*/ 9455 w 9993"/>
              <a:gd name="connsiteY3" fmla="*/ 115 h 9070"/>
              <a:gd name="connsiteX4" fmla="*/ 9419 w 9993"/>
              <a:gd name="connsiteY4" fmla="*/ 0 h 9070"/>
              <a:gd name="connsiteX5" fmla="*/ 8583 w 9993"/>
              <a:gd name="connsiteY5" fmla="*/ 0 h 9070"/>
              <a:gd name="connsiteX6" fmla="*/ 8560 w 9993"/>
              <a:gd name="connsiteY6" fmla="*/ 86 h 9070"/>
              <a:gd name="connsiteX7" fmla="*/ 8218 w 9993"/>
              <a:gd name="connsiteY7" fmla="*/ 1461 h 9070"/>
              <a:gd name="connsiteX8" fmla="*/ 7774 w 9993"/>
              <a:gd name="connsiteY8" fmla="*/ 3177 h 9070"/>
              <a:gd name="connsiteX9" fmla="*/ 7710 w 9993"/>
              <a:gd name="connsiteY9" fmla="*/ 3405 h 9070"/>
              <a:gd name="connsiteX10" fmla="*/ 7422 w 9993"/>
              <a:gd name="connsiteY10" fmla="*/ 4593 h 9070"/>
              <a:gd name="connsiteX11" fmla="*/ 0 w 9993"/>
              <a:gd name="connsiteY11" fmla="*/ 9070 h 9070"/>
              <a:gd name="connsiteX0" fmla="*/ 2573 w 2573"/>
              <a:gd name="connsiteY0" fmla="*/ 2492 h 5064"/>
              <a:gd name="connsiteX1" fmla="*/ 2355 w 2573"/>
              <a:gd name="connsiteY1" fmla="*/ 1578 h 5064"/>
              <a:gd name="connsiteX2" fmla="*/ 2217 w 2573"/>
              <a:gd name="connsiteY2" fmla="*/ 947 h 5064"/>
              <a:gd name="connsiteX3" fmla="*/ 2035 w 2573"/>
              <a:gd name="connsiteY3" fmla="*/ 127 h 5064"/>
              <a:gd name="connsiteX4" fmla="*/ 1999 w 2573"/>
              <a:gd name="connsiteY4" fmla="*/ 0 h 5064"/>
              <a:gd name="connsiteX5" fmla="*/ 1162 w 2573"/>
              <a:gd name="connsiteY5" fmla="*/ 0 h 5064"/>
              <a:gd name="connsiteX6" fmla="*/ 1139 w 2573"/>
              <a:gd name="connsiteY6" fmla="*/ 95 h 5064"/>
              <a:gd name="connsiteX7" fmla="*/ 797 w 2573"/>
              <a:gd name="connsiteY7" fmla="*/ 1611 h 5064"/>
              <a:gd name="connsiteX8" fmla="*/ 352 w 2573"/>
              <a:gd name="connsiteY8" fmla="*/ 3503 h 5064"/>
              <a:gd name="connsiteX9" fmla="*/ 288 w 2573"/>
              <a:gd name="connsiteY9" fmla="*/ 3754 h 5064"/>
              <a:gd name="connsiteX10" fmla="*/ 0 w 2573"/>
              <a:gd name="connsiteY10" fmla="*/ 5064 h 5064"/>
              <a:gd name="connsiteX0" fmla="*/ 9823 w 9823"/>
              <a:gd name="connsiteY0" fmla="*/ 4921 h 9581"/>
              <a:gd name="connsiteX1" fmla="*/ 8976 w 9823"/>
              <a:gd name="connsiteY1" fmla="*/ 3116 h 9581"/>
              <a:gd name="connsiteX2" fmla="*/ 8439 w 9823"/>
              <a:gd name="connsiteY2" fmla="*/ 1870 h 9581"/>
              <a:gd name="connsiteX3" fmla="*/ 7732 w 9823"/>
              <a:gd name="connsiteY3" fmla="*/ 251 h 9581"/>
              <a:gd name="connsiteX4" fmla="*/ 7592 w 9823"/>
              <a:gd name="connsiteY4" fmla="*/ 0 h 9581"/>
              <a:gd name="connsiteX5" fmla="*/ 4339 w 9823"/>
              <a:gd name="connsiteY5" fmla="*/ 0 h 9581"/>
              <a:gd name="connsiteX6" fmla="*/ 4250 w 9823"/>
              <a:gd name="connsiteY6" fmla="*/ 188 h 9581"/>
              <a:gd name="connsiteX7" fmla="*/ 2921 w 9823"/>
              <a:gd name="connsiteY7" fmla="*/ 3181 h 9581"/>
              <a:gd name="connsiteX8" fmla="*/ 1191 w 9823"/>
              <a:gd name="connsiteY8" fmla="*/ 6917 h 9581"/>
              <a:gd name="connsiteX9" fmla="*/ 942 w 9823"/>
              <a:gd name="connsiteY9" fmla="*/ 7413 h 9581"/>
              <a:gd name="connsiteX10" fmla="*/ 0 w 9823"/>
              <a:gd name="connsiteY10" fmla="*/ 9581 h 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23" h="9581">
                <a:moveTo>
                  <a:pt x="9823" y="4921"/>
                </a:moveTo>
                <a:cubicBezTo>
                  <a:pt x="9539" y="4319"/>
                  <a:pt x="9259" y="3716"/>
                  <a:pt x="8976" y="3116"/>
                </a:cubicBezTo>
                <a:lnTo>
                  <a:pt x="8439" y="1870"/>
                </a:lnTo>
                <a:cubicBezTo>
                  <a:pt x="8206" y="1331"/>
                  <a:pt x="7965" y="790"/>
                  <a:pt x="7732" y="251"/>
                </a:cubicBezTo>
                <a:cubicBezTo>
                  <a:pt x="7685" y="168"/>
                  <a:pt x="7643" y="83"/>
                  <a:pt x="7592" y="0"/>
                </a:cubicBezTo>
                <a:cubicBezTo>
                  <a:pt x="6683" y="-1994"/>
                  <a:pt x="5237" y="-1994"/>
                  <a:pt x="4339" y="0"/>
                </a:cubicBezTo>
                <a:cubicBezTo>
                  <a:pt x="4312" y="61"/>
                  <a:pt x="4277" y="126"/>
                  <a:pt x="4250" y="188"/>
                </a:cubicBezTo>
                <a:cubicBezTo>
                  <a:pt x="3807" y="1185"/>
                  <a:pt x="3368" y="2184"/>
                  <a:pt x="2921" y="3181"/>
                </a:cubicBezTo>
                <a:lnTo>
                  <a:pt x="1191" y="6917"/>
                </a:lnTo>
                <a:cubicBezTo>
                  <a:pt x="1109" y="7083"/>
                  <a:pt x="1024" y="7247"/>
                  <a:pt x="942" y="7413"/>
                </a:cubicBezTo>
                <a:cubicBezTo>
                  <a:pt x="565" y="8276"/>
                  <a:pt x="373" y="8718"/>
                  <a:pt x="0" y="9581"/>
                </a:cubicBezTo>
              </a:path>
            </a:pathLst>
          </a:custGeom>
          <a:noFill/>
          <a:ln w="9525" cap="flat">
            <a:solidFill>
              <a:srgbClr val="00528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738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en-US" sz="1800" dirty="0">
              <a:solidFill>
                <a:srgbClr val="494949"/>
              </a:solidFill>
            </a:endParaRPr>
          </a:p>
        </p:txBody>
      </p:sp>
      <p:sp>
        <p:nvSpPr>
          <p:cNvPr id="73" name="Title 72" hidden="1"/>
          <p:cNvSpPr>
            <a:spLocks noGrp="1"/>
          </p:cNvSpPr>
          <p:nvPr>
            <p:ph type="title"/>
          </p:nvPr>
        </p:nvSpPr>
        <p:spPr>
          <a:xfrm>
            <a:off x="387352" y="121931"/>
            <a:ext cx="7958138" cy="737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69" name="Rectangle 568" hidden="1"/>
          <p:cNvSpPr/>
          <p:nvPr/>
        </p:nvSpPr>
        <p:spPr bwMode="auto">
          <a:xfrm>
            <a:off x="-10242022" y="531893"/>
            <a:ext cx="9144000" cy="3857625"/>
          </a:xfrm>
          <a:prstGeom prst="rect">
            <a:avLst/>
          </a:prstGeom>
          <a:gradFill flip="none" rotWithShape="1">
            <a:gsLst>
              <a:gs pos="0">
                <a:srgbClr val="F8F8F8"/>
              </a:gs>
              <a:gs pos="100000">
                <a:srgbClr val="F2F2F2"/>
              </a:gs>
            </a:gsLst>
            <a:path path="circle">
              <a:fillToRect l="50000" t="50000" r="50000" b="50000"/>
            </a:path>
            <a:tileRect/>
          </a:gra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 defTabSz="685738" fontAlgn="base">
              <a:lnSpc>
                <a:spcPct val="90000"/>
              </a:lnSpc>
              <a:spcBef>
                <a:spcPts val="810"/>
              </a:spcBef>
              <a:spcAft>
                <a:spcPct val="0"/>
              </a:spcAft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570" name="Isosceles Triangle 569" hidden="1"/>
          <p:cNvSpPr/>
          <p:nvPr/>
        </p:nvSpPr>
        <p:spPr bwMode="auto">
          <a:xfrm>
            <a:off x="-4325963" y="1960567"/>
            <a:ext cx="3227942" cy="2428952"/>
          </a:xfrm>
          <a:prstGeom prst="triangle">
            <a:avLst>
              <a:gd name="adj" fmla="val 100000"/>
            </a:avLst>
          </a:prstGeom>
          <a:solidFill>
            <a:srgbClr val="00895F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 defTabSz="685738" fontAlgn="base">
              <a:lnSpc>
                <a:spcPct val="90000"/>
              </a:lnSpc>
              <a:spcBef>
                <a:spcPts val="810"/>
              </a:spcBef>
              <a:spcAft>
                <a:spcPct val="0"/>
              </a:spcAft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571" name="Isosceles Triangle 570" hidden="1"/>
          <p:cNvSpPr/>
          <p:nvPr/>
        </p:nvSpPr>
        <p:spPr bwMode="auto">
          <a:xfrm>
            <a:off x="-4017484" y="2192687"/>
            <a:ext cx="2919469" cy="2196833"/>
          </a:xfrm>
          <a:prstGeom prst="triangle">
            <a:avLst>
              <a:gd name="adj" fmla="val 100000"/>
            </a:avLst>
          </a:prstGeom>
          <a:solidFill>
            <a:srgbClr val="005287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 defTabSz="685738" fontAlgn="base">
              <a:lnSpc>
                <a:spcPct val="90000"/>
              </a:lnSpc>
              <a:spcBef>
                <a:spcPts val="810"/>
              </a:spcBef>
              <a:spcAft>
                <a:spcPct val="0"/>
              </a:spcAft>
            </a:pPr>
            <a:endParaRPr lang="en-US" sz="1200" b="1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5925128" y="2724081"/>
            <a:ext cx="3227945" cy="2428952"/>
            <a:chOff x="7898240" y="3632107"/>
            <a:chExt cx="4303927" cy="3238602"/>
          </a:xfrm>
        </p:grpSpPr>
        <p:sp>
          <p:nvSpPr>
            <p:cNvPr id="14" name="Isosceles Triangle 13"/>
            <p:cNvSpPr/>
            <p:nvPr userDrawn="1"/>
          </p:nvSpPr>
          <p:spPr bwMode="auto">
            <a:xfrm>
              <a:off x="7898240" y="3632107"/>
              <a:ext cx="4303923" cy="3238602"/>
            </a:xfrm>
            <a:prstGeom prst="triangle">
              <a:avLst>
                <a:gd name="adj" fmla="val 100000"/>
              </a:avLst>
            </a:prstGeom>
            <a:solidFill>
              <a:srgbClr val="00895F"/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square" lIns="0" rIns="0" rtlCol="0" anchor="ctr"/>
            <a:lstStyle/>
            <a:p>
              <a:pPr algn="ctr" defTabSz="685738" fontAlgn="base">
                <a:lnSpc>
                  <a:spcPct val="90000"/>
                </a:lnSpc>
                <a:spcBef>
                  <a:spcPts val="810"/>
                </a:spcBef>
                <a:spcAft>
                  <a:spcPct val="0"/>
                </a:spcAft>
              </a:pPr>
              <a:endParaRPr lang="en-U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15" name="Isosceles Triangle 14"/>
            <p:cNvSpPr/>
            <p:nvPr userDrawn="1"/>
          </p:nvSpPr>
          <p:spPr bwMode="auto">
            <a:xfrm>
              <a:off x="8309542" y="3931439"/>
              <a:ext cx="3892625" cy="2929110"/>
            </a:xfrm>
            <a:prstGeom prst="triangle">
              <a:avLst>
                <a:gd name="adj" fmla="val 100000"/>
              </a:avLst>
            </a:prstGeom>
            <a:solidFill>
              <a:srgbClr val="005287"/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square" lIns="0" rIns="0" rtlCol="0" anchor="ctr"/>
            <a:lstStyle/>
            <a:p>
              <a:pPr algn="ctr" defTabSz="685738" fontAlgn="base">
                <a:lnSpc>
                  <a:spcPct val="90000"/>
                </a:lnSpc>
                <a:spcBef>
                  <a:spcPts val="810"/>
                </a:spcBef>
                <a:spcAft>
                  <a:spcPct val="0"/>
                </a:spcAft>
              </a:pPr>
              <a:endParaRPr lang="en-US" sz="1200" b="1" dirty="0">
                <a:solidFill>
                  <a:prstClr val="white"/>
                </a:solidFill>
              </a:endParaRPr>
            </a:p>
          </p:txBody>
        </p:sp>
        <p:pic>
          <p:nvPicPr>
            <p:cNvPr id="16" name="Picture 15" descr="Jabil_White_PMS3415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0" y="6120410"/>
              <a:ext cx="1755661" cy="352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933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4" grpId="0" animBg="1"/>
      <p:bldP spid="84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6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0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theme" Target="../theme/theme2.xml"/><Relationship Id="rId7" Type="http://schemas.openxmlformats.org/officeDocument/2006/relationships/image" Target="../media/image4.emf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5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6" Type="http://schemas.openxmlformats.org/officeDocument/2006/relationships/image" Target="../media/image11.emf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5C42C-EA5B-7C4A-B1D4-6EA8F961131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A9C6B-3F48-5244-8E1D-BC78BD05C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4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87" r:id="rId18"/>
    <p:sldLayoutId id="2147483705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Supply Chain Insight_bottom_2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47"/>
          <a:stretch>
            <a:fillRect/>
          </a:stretch>
        </p:blipFill>
        <p:spPr bwMode="auto">
          <a:xfrm>
            <a:off x="0" y="4767263"/>
            <a:ext cx="9164638" cy="3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2771"/>
            <a:ext cx="9135687" cy="78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632" y="1200151"/>
            <a:ext cx="8578734" cy="310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7045" y="4981531"/>
            <a:ext cx="259878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>
              <a:defRPr/>
            </a:pPr>
            <a:r>
              <a:rPr lang="en-US" sz="825" dirty="0">
                <a:solidFill>
                  <a:prstClr val="white"/>
                </a:solidFill>
                <a:cs typeface="Times"/>
              </a:rPr>
              <a:t>Supply Chain Insights LLC Copyright © 2016, p. </a:t>
            </a:r>
            <a:fld id="{01E6E54A-23DE-4477-8683-9ACCE48BBFD2}" type="slidenum">
              <a:rPr lang="en-US" sz="825">
                <a:solidFill>
                  <a:prstClr val="white"/>
                </a:solidFill>
                <a:cs typeface="Times"/>
              </a:rPr>
              <a:pPr algn="r" defTabSz="342900">
                <a:defRPr/>
              </a:pPr>
              <a:t>‹#›</a:t>
            </a:fld>
            <a:endParaRPr lang="en-US" sz="825" dirty="0">
              <a:solidFill>
                <a:prstClr val="white"/>
              </a:solidFill>
              <a:cs typeface="Times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609600" y="4767264"/>
            <a:ext cx="6393628" cy="273844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/>
          <a:p>
            <a:pPr marL="257175" indent="-257175" defTabSz="342900">
              <a:spcBef>
                <a:spcPct val="20000"/>
              </a:spcBef>
              <a:buFont typeface="Arial"/>
              <a:buNone/>
              <a:defRPr/>
            </a:pPr>
            <a:endParaRPr lang="en-US" sz="675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flipV="1">
            <a:off x="-8313" y="791092"/>
            <a:ext cx="9144000" cy="12470"/>
          </a:xfrm>
          <a:prstGeom prst="line">
            <a:avLst/>
          </a:prstGeom>
          <a:ln w="50800">
            <a:solidFill>
              <a:srgbClr val="8DC6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3" y="75259"/>
            <a:ext cx="879138" cy="6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1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accent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accent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accent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accent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652" y="4920078"/>
            <a:ext cx="9162288" cy="239316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2771"/>
            <a:ext cx="9135687" cy="78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632" y="1200151"/>
            <a:ext cx="8578734" cy="310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630" y="4927244"/>
            <a:ext cx="259878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0" dirty="0">
                <a:solidFill>
                  <a:schemeClr val="bg1"/>
                </a:solidFill>
                <a:latin typeface="+mj-lt"/>
                <a:cs typeface="Times"/>
              </a:rPr>
              <a:t>Supply Chain Insights LLC Copyright © 2017, p. </a:t>
            </a:r>
            <a:fld id="{01E6E54A-23DE-4477-8683-9ACCE48BBFD2}" type="slidenum">
              <a:rPr lang="en-US" sz="825" b="0" smtClean="0">
                <a:solidFill>
                  <a:schemeClr val="bg1"/>
                </a:solidFill>
                <a:latin typeface="+mj-lt"/>
                <a:cs typeface="Times"/>
              </a:rPr>
              <a:pPr marL="0" marR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25" b="0" dirty="0">
              <a:solidFill>
                <a:schemeClr val="bg1"/>
              </a:solidFill>
              <a:latin typeface="+mj-lt"/>
              <a:cs typeface="Time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-8313" y="791092"/>
            <a:ext cx="9144000" cy="12470"/>
          </a:xfrm>
          <a:prstGeom prst="line">
            <a:avLst/>
          </a:prstGeom>
          <a:ln w="76200">
            <a:gradFill flip="none" rotWithShape="1">
              <a:gsLst>
                <a:gs pos="0">
                  <a:schemeClr val="tx1"/>
                </a:gs>
                <a:gs pos="58000">
                  <a:schemeClr val="accent1"/>
                </a:gs>
              </a:gsLst>
              <a:lin ang="0" scaled="1"/>
              <a:tileRect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7" y="4919625"/>
            <a:ext cx="223876" cy="2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1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accent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accent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accent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accent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accent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AGCO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47" y="4651876"/>
            <a:ext cx="810000" cy="301124"/>
          </a:xfrm>
          <a:prstGeom prst="rect">
            <a:avLst/>
          </a:prstGeom>
        </p:spPr>
      </p:pic>
      <p:grpSp>
        <p:nvGrpSpPr>
          <p:cNvPr id="8" name="Regieanweisungen"/>
          <p:cNvGrpSpPr/>
          <p:nvPr/>
        </p:nvGrpSpPr>
        <p:grpSpPr>
          <a:xfrm>
            <a:off x="386953" y="-351000"/>
            <a:ext cx="9108947" cy="5845500"/>
            <a:chOff x="515937" y="-468000"/>
            <a:chExt cx="12145263" cy="7794000"/>
          </a:xfrm>
        </p:grpSpPr>
        <p:grpSp>
          <p:nvGrpSpPr>
            <p:cNvPr id="13" name="Rechts"/>
            <p:cNvGrpSpPr/>
            <p:nvPr userDrawn="1"/>
          </p:nvGrpSpPr>
          <p:grpSpPr>
            <a:xfrm>
              <a:off x="12276075" y="620713"/>
              <a:ext cx="385125" cy="5978525"/>
              <a:chOff x="12276075" y="620713"/>
              <a:chExt cx="385125" cy="5978525"/>
            </a:xfrm>
          </p:grpSpPr>
          <p:cxnSp>
            <p:nvCxnSpPr>
              <p:cNvPr id="32" name="Linie"/>
              <p:cNvCxnSpPr/>
              <p:nvPr userDrawn="1"/>
            </p:nvCxnSpPr>
            <p:spPr>
              <a:xfrm>
                <a:off x="12276075" y="62071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Linie"/>
              <p:cNvCxnSpPr/>
              <p:nvPr userDrawn="1"/>
            </p:nvCxnSpPr>
            <p:spPr>
              <a:xfrm>
                <a:off x="12301200" y="1592263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Linie"/>
              <p:cNvCxnSpPr/>
              <p:nvPr userDrawn="1"/>
            </p:nvCxnSpPr>
            <p:spPr>
              <a:xfrm>
                <a:off x="12301200" y="6202502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Linie"/>
              <p:cNvCxnSpPr/>
              <p:nvPr userDrawn="1"/>
            </p:nvCxnSpPr>
            <p:spPr>
              <a:xfrm>
                <a:off x="12301200" y="6599238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Linie"/>
              <p:cNvCxnSpPr/>
              <p:nvPr userDrawn="1"/>
            </p:nvCxnSpPr>
            <p:spPr>
              <a:xfrm>
                <a:off x="12301200" y="5951677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Hilfslinien"/>
            <p:cNvGrpSpPr/>
            <p:nvPr userDrawn="1"/>
          </p:nvGrpSpPr>
          <p:grpSpPr>
            <a:xfrm>
              <a:off x="515938" y="-468000"/>
              <a:ext cx="11160125" cy="360002"/>
              <a:chOff x="515938" y="-468000"/>
              <a:chExt cx="11160125" cy="360002"/>
            </a:xfrm>
          </p:grpSpPr>
          <p:cxnSp>
            <p:nvCxnSpPr>
              <p:cNvPr id="23" name="Linie"/>
              <p:cNvCxnSpPr/>
              <p:nvPr userDrawn="1"/>
            </p:nvCxnSpPr>
            <p:spPr>
              <a:xfrm>
                <a:off x="515938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Linie"/>
              <p:cNvCxnSpPr/>
              <p:nvPr userDrawn="1"/>
            </p:nvCxnSpPr>
            <p:spPr>
              <a:xfrm>
                <a:off x="116760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Linie"/>
              <p:cNvCxnSpPr/>
              <p:nvPr userDrawn="1"/>
            </p:nvCxnSpPr>
            <p:spPr>
              <a:xfrm>
                <a:off x="10596563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Linie"/>
              <p:cNvCxnSpPr/>
              <p:nvPr userDrawn="1"/>
            </p:nvCxnSpPr>
            <p:spPr>
              <a:xfrm>
                <a:off x="5257800" y="-467998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Fußzeile"/>
            <p:cNvGrpSpPr/>
            <p:nvPr userDrawn="1"/>
          </p:nvGrpSpPr>
          <p:grpSpPr>
            <a:xfrm>
              <a:off x="515937" y="6966000"/>
              <a:ext cx="11160125" cy="360000"/>
              <a:chOff x="515937" y="6966000"/>
              <a:chExt cx="11160125" cy="360000"/>
            </a:xfrm>
          </p:grpSpPr>
          <p:cxnSp>
            <p:nvCxnSpPr>
              <p:cNvPr id="17" name="Linie"/>
              <p:cNvCxnSpPr/>
              <p:nvPr userDrawn="1"/>
            </p:nvCxnSpPr>
            <p:spPr>
              <a:xfrm>
                <a:off x="515937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Linie"/>
              <p:cNvCxnSpPr/>
              <p:nvPr userDrawn="1"/>
            </p:nvCxnSpPr>
            <p:spPr>
              <a:xfrm>
                <a:off x="11676062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Linie"/>
              <p:cNvCxnSpPr/>
              <p:nvPr userDrawn="1"/>
            </p:nvCxnSpPr>
            <p:spPr>
              <a:xfrm>
                <a:off x="10596563" y="6966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Linie"/>
              <p:cNvCxnSpPr/>
              <p:nvPr userDrawn="1"/>
            </p:nvCxnSpPr>
            <p:spPr>
              <a:xfrm>
                <a:off x="52578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386954" y="4651876"/>
            <a:ext cx="540000" cy="3011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algn="l">
              <a:defRPr sz="1050">
                <a:solidFill>
                  <a:schemeClr val="tx1"/>
                </a:solidFill>
              </a:defRPr>
            </a:lvl1pPr>
            <a:lvl2pPr marL="0" algn="l">
              <a:defRPr sz="1050"/>
            </a:lvl2pPr>
            <a:lvl3pPr marL="0" algn="l">
              <a:defRPr sz="1050"/>
            </a:lvl3pPr>
            <a:lvl4pPr marL="0" algn="l">
              <a:defRPr sz="1050"/>
            </a:lvl4pPr>
            <a:lvl5pPr marL="0" algn="l">
              <a:defRPr sz="1050"/>
            </a:lvl5pPr>
            <a:lvl6pPr marL="0" algn="l">
              <a:defRPr sz="1050"/>
            </a:lvl6pPr>
            <a:lvl7pPr marL="0" algn="l">
              <a:defRPr sz="1050"/>
            </a:lvl7pPr>
            <a:lvl8pPr marL="0" algn="l">
              <a:defRPr sz="1050"/>
            </a:lvl8pPr>
            <a:lvl9pPr marL="0" algn="l">
              <a:defRPr sz="1050"/>
            </a:lvl9pPr>
          </a:lstStyle>
          <a:p>
            <a:fld id="{96D33AE4-1C69-4C96-A50A-B3F452EE80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6954" y="465535"/>
            <a:ext cx="2538000" cy="44874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Headline Pt. 1 </a:t>
            </a:r>
            <a:br>
              <a:rPr lang="en-US" dirty="0"/>
            </a:br>
            <a:r>
              <a:rPr lang="en-US" dirty="0"/>
              <a:t>on first level . </a:t>
            </a:r>
            <a:br>
              <a:rPr lang="en-US" dirty="0"/>
            </a:br>
            <a:r>
              <a:rPr lang="en-US" dirty="0"/>
              <a:t>For Headline Pt. 2, normal text and bullets . </a:t>
            </a:r>
            <a:br>
              <a:rPr lang="en-US" dirty="0"/>
            </a:br>
            <a:r>
              <a:rPr lang="en-US" dirty="0"/>
              <a:t>via toolbar . </a:t>
            </a:r>
            <a:br>
              <a:rPr lang="en-US" dirty="0"/>
            </a:br>
            <a:r>
              <a:rPr lang="en-US" dirty="0"/>
              <a:t>Home . Paragraph.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05882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3000" b="1" kern="1200" cap="all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5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None/>
        <a:defRPr sz="2250" b="1" kern="1200" cap="none" baseline="0">
          <a:solidFill>
            <a:schemeClr val="tx1"/>
          </a:solidFill>
          <a:latin typeface="+mj-lt"/>
          <a:ea typeface="+mn-ea"/>
          <a:cs typeface="+mn-cs"/>
        </a:defRPr>
      </a:lvl2pPr>
      <a:lvl3pPr marL="162000" indent="-162000" algn="l" defTabSz="68580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Wingdings 2" panose="05020102010507070707" pitchFamily="18" charset="2"/>
        <a:buChar char="¡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162000" algn="l" defTabSz="68580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‒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08000" algn="l" defTabSz="68580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355">
          <p15:clr>
            <a:srgbClr val="F26B43"/>
          </p15:clr>
        </p15:guide>
        <p15:guide id="2" pos="325">
          <p15:clr>
            <a:srgbClr val="F26B43"/>
          </p15:clr>
        </p15:guide>
        <p15:guide id="3" orient="horz" pos="4160">
          <p15:clr>
            <a:srgbClr val="F26B43"/>
          </p15:clr>
        </p15:guide>
        <p15:guide id="4" orient="horz" pos="391">
          <p15:clr>
            <a:srgbClr val="F26B43"/>
          </p15:clr>
        </p15:guide>
        <p15:guide id="5" pos="6675">
          <p15:clr>
            <a:srgbClr val="F26B43"/>
          </p15:clr>
        </p15:guide>
        <p15:guide id="6" orient="horz" pos="3908">
          <p15:clr>
            <a:srgbClr val="F26B43"/>
          </p15:clr>
        </p15:guide>
        <p15:guide id="7" orient="horz" pos="159">
          <p15:clr>
            <a:srgbClr val="F26B43"/>
          </p15:clr>
        </p15:guide>
        <p15:guide id="8" orient="horz" pos="3748">
          <p15:clr>
            <a:srgbClr val="F26B43"/>
          </p15:clr>
        </p15:guide>
        <p15:guide id="9" pos="331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19388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302265"/>
            <a:ext cx="0" cy="685800"/>
          </a:xfrm>
          <a:prstGeom prst="line">
            <a:avLst/>
          </a:prstGeom>
          <a:ln w="19050">
            <a:solidFill>
              <a:srgbClr val="206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0" y="4883443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50" kern="1200" smtClean="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1pPr>
          </a:lstStyle>
          <a:p>
            <a:fld id="{B2B8EF92-F54F-4B5D-AEED-F103C727A870}" type="slidenum">
              <a:rPr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6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406816" y="4484797"/>
            <a:ext cx="2747210" cy="668729"/>
            <a:chOff x="6376924" y="4479544"/>
            <a:chExt cx="2779776" cy="676656"/>
          </a:xfrm>
        </p:grpSpPr>
        <p:sp>
          <p:nvSpPr>
            <p:cNvPr id="9" name="Shape 122"/>
            <p:cNvSpPr/>
            <p:nvPr userDrawn="1"/>
          </p:nvSpPr>
          <p:spPr>
            <a:xfrm>
              <a:off x="6376924" y="4479544"/>
              <a:ext cx="2779776" cy="676656"/>
            </a:xfrm>
            <a:prstGeom prst="triangle">
              <a:avLst>
                <a:gd name="adj" fmla="val 100000"/>
              </a:avLst>
            </a:prstGeom>
            <a:solidFill>
              <a:srgbClr val="00895F"/>
            </a:solidFill>
            <a:ln>
              <a:noFill/>
            </a:ln>
          </p:spPr>
          <p:txBody>
            <a:bodyPr lIns="0" tIns="45700" rIns="0" bIns="45700" anchor="ctr" anchorCtr="0">
              <a:normAutofit/>
            </a:bodyPr>
            <a:lstStyle/>
            <a:p>
              <a:pPr algn="ctr">
                <a:lnSpc>
                  <a:spcPct val="90000"/>
                </a:lnSpc>
              </a:pPr>
              <a:endParaRPr sz="1200" b="1" dirty="0">
                <a:solidFill>
                  <a:prstClr val="white"/>
                </a:solidFill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sp>
          <p:nvSpPr>
            <p:cNvPr id="10" name="Shape 123"/>
            <p:cNvSpPr/>
            <p:nvPr userDrawn="1"/>
          </p:nvSpPr>
          <p:spPr>
            <a:xfrm>
              <a:off x="6724396" y="4561840"/>
              <a:ext cx="2432304" cy="594360"/>
            </a:xfrm>
            <a:prstGeom prst="triangle">
              <a:avLst>
                <a:gd name="adj" fmla="val 100000"/>
              </a:avLst>
            </a:prstGeom>
            <a:solidFill>
              <a:srgbClr val="005287"/>
            </a:solidFill>
            <a:ln>
              <a:noFill/>
            </a:ln>
          </p:spPr>
          <p:txBody>
            <a:bodyPr lIns="0" tIns="45700" rIns="0" bIns="45700" anchor="ctr" anchorCtr="0">
              <a:normAutofit/>
            </a:bodyPr>
            <a:lstStyle/>
            <a:p>
              <a:pPr algn="ctr">
                <a:lnSpc>
                  <a:spcPct val="90000"/>
                </a:lnSpc>
              </a:pPr>
              <a:endParaRPr sz="1200" b="1" dirty="0">
                <a:solidFill>
                  <a:prstClr val="white"/>
                </a:solidFill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pic>
          <p:nvPicPr>
            <p:cNvPr id="11" name="Shape 124"/>
            <p:cNvPicPr preferRelativeResize="0"/>
            <p:nvPr userDrawn="1"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9872" y="4892040"/>
              <a:ext cx="758783" cy="1228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319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4" r:id="rId7"/>
    <p:sldLayoutId id="2147483715" r:id="rId8"/>
    <p:sldLayoutId id="2147483716" r:id="rId9"/>
  </p:sldLayoutIdLst>
  <p:hf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2400" kern="1200" cap="none" spc="75" baseline="0">
          <a:solidFill>
            <a:srgbClr val="206DBA"/>
          </a:solidFill>
          <a:latin typeface="Century Gothic"/>
          <a:ea typeface="+mj-ea"/>
          <a:cs typeface="Century Gothic"/>
        </a:defRPr>
      </a:lvl1pPr>
    </p:titleStyle>
    <p:bodyStyle>
      <a:lvl1pPr marL="68580" indent="-68580" algn="l" defTabSz="685800" rtl="0" eaLnBrk="1" latinLnBrk="0" hangingPunct="1">
        <a:lnSpc>
          <a:spcPct val="10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rgbClr val="404040"/>
          </a:solidFill>
          <a:latin typeface="Century Gothic"/>
          <a:ea typeface="+mn-ea"/>
          <a:cs typeface="Century Gothic"/>
        </a:defRPr>
      </a:lvl1pPr>
      <a:lvl2pPr marL="198882" indent="-10287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rgbClr val="404040"/>
          </a:solidFill>
          <a:latin typeface="Century Gothic"/>
          <a:ea typeface="+mn-ea"/>
          <a:cs typeface="Century Gothic"/>
        </a:defRPr>
      </a:lvl2pPr>
      <a:lvl3pPr marL="336042" indent="-10287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rgbClr val="404040"/>
          </a:solidFill>
          <a:latin typeface="Century Gothic"/>
          <a:ea typeface="+mn-ea"/>
          <a:cs typeface="Century Gothic"/>
        </a:defRPr>
      </a:lvl3pPr>
      <a:lvl4pPr marL="445770" indent="-10287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rgbClr val="404040"/>
          </a:solidFill>
          <a:latin typeface="Century Gothic"/>
          <a:ea typeface="+mn-ea"/>
          <a:cs typeface="Century Gothic"/>
        </a:defRPr>
      </a:lvl4pPr>
      <a:lvl5pPr marL="582930" indent="-10287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rgbClr val="404040"/>
          </a:solidFill>
          <a:latin typeface="Century Gothic"/>
          <a:ea typeface="+mn-ea"/>
          <a:cs typeface="Century Gothic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upplychainshaman.com/wp-content/uploads/2015/08/Data-Latency-and-Distortion-e1442979575497.png" TargetMode="External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8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jpe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jpeg"/><Relationship Id="rId8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jp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26.jpe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emf"/><Relationship Id="rId20" Type="http://schemas.openxmlformats.org/officeDocument/2006/relationships/image" Target="../media/image147.png"/><Relationship Id="rId21" Type="http://schemas.openxmlformats.org/officeDocument/2006/relationships/image" Target="../media/image148.png"/><Relationship Id="rId22" Type="http://schemas.openxmlformats.org/officeDocument/2006/relationships/image" Target="../media/image149.png"/><Relationship Id="rId23" Type="http://schemas.openxmlformats.org/officeDocument/2006/relationships/image" Target="../media/image150.png"/><Relationship Id="rId24" Type="http://schemas.openxmlformats.org/officeDocument/2006/relationships/image" Target="../media/image151.png"/><Relationship Id="rId25" Type="http://schemas.openxmlformats.org/officeDocument/2006/relationships/image" Target="../media/image152.png"/><Relationship Id="rId26" Type="http://schemas.openxmlformats.org/officeDocument/2006/relationships/image" Target="../media/image153.png"/><Relationship Id="rId27" Type="http://schemas.openxmlformats.org/officeDocument/2006/relationships/image" Target="../media/image154.png"/><Relationship Id="rId28" Type="http://schemas.openxmlformats.org/officeDocument/2006/relationships/image" Target="../media/image155.jpeg"/><Relationship Id="rId10" Type="http://schemas.openxmlformats.org/officeDocument/2006/relationships/image" Target="../media/image137.emf"/><Relationship Id="rId11" Type="http://schemas.openxmlformats.org/officeDocument/2006/relationships/image" Target="../media/image138.emf"/><Relationship Id="rId12" Type="http://schemas.openxmlformats.org/officeDocument/2006/relationships/image" Target="../media/image139.emf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Relationship Id="rId18" Type="http://schemas.openxmlformats.org/officeDocument/2006/relationships/image" Target="../media/image145.png"/><Relationship Id="rId19" Type="http://schemas.openxmlformats.org/officeDocument/2006/relationships/image" Target="../media/image146.png"/><Relationship Id="rId1" Type="http://schemas.openxmlformats.org/officeDocument/2006/relationships/video" Target="https://www.youtube.com/embed/xIkPb4fsb54" TargetMode="External"/><Relationship Id="rId2" Type="http://schemas.openxmlformats.org/officeDocument/2006/relationships/slideLayout" Target="../slideLayouts/slideLayout49.xml"/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6" Type="http://schemas.openxmlformats.org/officeDocument/2006/relationships/image" Target="../media/image133.emf"/><Relationship Id="rId7" Type="http://schemas.openxmlformats.org/officeDocument/2006/relationships/image" Target="../media/image134.emf"/><Relationship Id="rId8" Type="http://schemas.openxmlformats.org/officeDocument/2006/relationships/image" Target="../media/image13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image" Target="../media/image168.png"/><Relationship Id="rId5" Type="http://schemas.openxmlformats.org/officeDocument/2006/relationships/image" Target="../media/image169.jpeg"/><Relationship Id="rId6" Type="http://schemas.openxmlformats.org/officeDocument/2006/relationships/image" Target="../media/image170.jpeg"/><Relationship Id="rId7" Type="http://schemas.openxmlformats.org/officeDocument/2006/relationships/image" Target="../media/image171.jpeg"/><Relationship Id="rId8" Type="http://schemas.openxmlformats.org/officeDocument/2006/relationships/image" Target="../media/image17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2019300"/>
            <a:ext cx="5092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9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35A10D-4C3A-4E18-BAE3-3C3595E5CE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007" y="1338344"/>
            <a:ext cx="2713382" cy="2349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3E93E3-D825-4EC9-87E9-800C9EAD2075}"/>
              </a:ext>
            </a:extLst>
          </p:cNvPr>
          <p:cNvSpPr txBox="1"/>
          <p:nvPr/>
        </p:nvSpPr>
        <p:spPr>
          <a:xfrm>
            <a:off x="2728294" y="4196800"/>
            <a:ext cx="392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Today’s Reality</a:t>
            </a:r>
          </a:p>
        </p:txBody>
      </p:sp>
    </p:spTree>
    <p:extLst>
      <p:ext uri="{BB962C8B-B14F-4D97-AF65-F5344CB8AC3E}">
        <p14:creationId xmlns:p14="http://schemas.microsoft.com/office/powerpoint/2010/main" val="218501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000465" y="145324"/>
            <a:ext cx="5143075" cy="59762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 Believed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685"/>
            <a:ext cx="5943600" cy="34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06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96C3B6-E89E-49AA-8832-2C475020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45" y="1662387"/>
            <a:ext cx="1362262" cy="2057400"/>
          </a:xfrm>
          <a:prstGeom prst="rect">
            <a:avLst/>
          </a:prstGeom>
          <a:ln w="127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172525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742" y="1099848"/>
            <a:ext cx="5782514" cy="2971801"/>
          </a:xfrm>
          <a:effectLst>
            <a:innerShdw blurRad="114300">
              <a:prstClr val="black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680742" y="1257301"/>
            <a:ext cx="5782514" cy="7848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Only 12% Of Companies Are Driving Improvement and Performance Better Than Their Peer Group at the Intersection of Operating Margin and Inventory Turns.</a:t>
            </a:r>
          </a:p>
        </p:txBody>
      </p:sp>
    </p:spTree>
    <p:extLst>
      <p:ext uri="{BB962C8B-B14F-4D97-AF65-F5344CB8AC3E}">
        <p14:creationId xmlns:p14="http://schemas.microsoft.com/office/powerpoint/2010/main" val="253759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The Supply Chain Is a Complex System with Increasing Complexity. </a:t>
            </a:r>
            <a:br>
              <a:rPr lang="en-US" sz="2000" dirty="0"/>
            </a:br>
            <a:r>
              <a:rPr lang="en-US" sz="2000" dirty="0"/>
              <a:t>Each Supply Chain Operates on an Effective Frontier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78" y="1392071"/>
            <a:ext cx="6973514" cy="31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4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CFE014-95C2-4C84-ABEE-AE830B4EF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916"/>
            <a:ext cx="9144000" cy="756508"/>
          </a:xfrm>
        </p:spPr>
        <p:txBody>
          <a:bodyPr>
            <a:noAutofit/>
          </a:bodyPr>
          <a:lstStyle/>
          <a:p>
            <a:r>
              <a:rPr lang="en-US" sz="2000" dirty="0"/>
              <a:t>The Supply Chain Is a Complex System with Increasing Complexity. Each Supply Chain Operates on an Effective Frontier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C36EBC-4BC5-4C79-9AC5-F2B8BB83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16" y="1410021"/>
            <a:ext cx="6244808" cy="34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Difference?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6" y="895351"/>
            <a:ext cx="7465724" cy="36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9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29B03-9B8C-4D90-B8A6-B2A4C691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 and BASF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A81BA6-44AE-46F9-8BEF-2B70E00EB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43" y="975986"/>
            <a:ext cx="6959876" cy="384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80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293356021"/>
              </p:ext>
            </p:extLst>
          </p:nvPr>
        </p:nvGraphicFramePr>
        <p:xfrm>
          <a:off x="1143000" y="800106"/>
          <a:ext cx="6758358" cy="4154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/>
          <p:cNvSpPr txBox="1">
            <a:spLocks/>
          </p:cNvSpPr>
          <p:nvPr/>
        </p:nvSpPr>
        <p:spPr>
          <a:xfrm>
            <a:off x="1020908" y="43596"/>
            <a:ext cx="7917873" cy="7565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342900"/>
            <a:r>
              <a:rPr lang="en-US" sz="1800" dirty="0">
                <a:solidFill>
                  <a:schemeClr val="tx1"/>
                </a:solidFill>
              </a:rPr>
              <a:t>Toyota and Honda</a:t>
            </a:r>
          </a:p>
          <a:p>
            <a:pPr defTabSz="342900"/>
            <a:r>
              <a:rPr lang="en-US" sz="1800" dirty="0">
                <a:solidFill>
                  <a:schemeClr val="tx1"/>
                </a:solidFill>
              </a:rPr>
              <a:t>Operating Margin vs. Inventory Turns (2004 – 2016)</a:t>
            </a:r>
          </a:p>
        </p:txBody>
      </p:sp>
    </p:spTree>
    <p:extLst>
      <p:ext uri="{BB962C8B-B14F-4D97-AF65-F5344CB8AC3E}">
        <p14:creationId xmlns:p14="http://schemas.microsoft.com/office/powerpoint/2010/main" val="53309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227" y="1011205"/>
            <a:ext cx="4728718" cy="355146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Drives Value?</a:t>
            </a:r>
          </a:p>
        </p:txBody>
      </p:sp>
    </p:spTree>
    <p:extLst>
      <p:ext uri="{BB962C8B-B14F-4D97-AF65-F5344CB8AC3E}">
        <p14:creationId xmlns:p14="http://schemas.microsoft.com/office/powerpoint/2010/main" val="142800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739" y="798354"/>
            <a:ext cx="3730522" cy="354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38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1" y="970587"/>
            <a:ext cx="5361708" cy="41729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Managing in a Complex World</a:t>
            </a:r>
          </a:p>
        </p:txBody>
      </p:sp>
    </p:spTree>
    <p:extLst>
      <p:ext uri="{BB962C8B-B14F-4D97-AF65-F5344CB8AC3E}">
        <p14:creationId xmlns:p14="http://schemas.microsoft.com/office/powerpoint/2010/main" val="3970359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06816-D926-48CD-A0B7-C39D2AFF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Trade is Growing While Growth is Slowing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1627D5-9272-453F-A1BE-D68EA2FA5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524" y="1200150"/>
            <a:ext cx="5962952" cy="3394075"/>
          </a:xfrm>
        </p:spPr>
      </p:pic>
    </p:spTree>
    <p:extLst>
      <p:ext uri="{BB962C8B-B14F-4D97-AF65-F5344CB8AC3E}">
        <p14:creationId xmlns:p14="http://schemas.microsoft.com/office/powerpoint/2010/main" val="424663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1243853" y="3356463"/>
            <a:ext cx="5049371" cy="17408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Supply Chains to Admire: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2017 Winners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333" y="-3957"/>
            <a:ext cx="5543550" cy="3326130"/>
          </a:xfrm>
          <a:prstGeom prst="rect">
            <a:avLst/>
          </a:prstGeom>
          <a:effectLst>
            <a:innerShdw blurRad="6096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0749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461" y="597511"/>
            <a:ext cx="6447079" cy="33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2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201"/>
            <a:ext cx="6858000" cy="51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34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DB3931-14D5-4BD1-9E1E-A6FFB583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476" y="549492"/>
            <a:ext cx="4010439" cy="41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52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86500-9D9E-43BE-B679-43A14076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Did I Learn?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B4124F-8A95-4498-AAC5-EB2F6D575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80" y="1774135"/>
            <a:ext cx="1565412" cy="1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44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DBEBF-26B8-44B4-9DE2-23A2F5BD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638"/>
            <a:ext cx="9144000" cy="756508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Improvement IS Fast When You Have a Lot to Lose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93B088-8352-4B1D-9E80-C51974469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480" y="906952"/>
            <a:ext cx="3853898" cy="385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74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B6CCE-716A-425E-AB91-52260B983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 Costs Like a Decathlete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7F1595-6975-4496-8816-6A180A34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63" y="1043176"/>
            <a:ext cx="6127474" cy="35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17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0963B-7F9F-46FC-A1BD-055B1D7C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Efficient Is Usually Not Effective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FF41B9-0A88-4CBA-80BD-8CEFDC6E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08" y="1051175"/>
            <a:ext cx="4751385" cy="34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5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5B931A-A7E6-452E-9239-8825AB50CCA3}"/>
              </a:ext>
            </a:extLst>
          </p:cNvPr>
          <p:cNvSpPr txBox="1"/>
          <p:nvPr/>
        </p:nvSpPr>
        <p:spPr>
          <a:xfrm>
            <a:off x="949693" y="753979"/>
            <a:ext cx="741145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Supply Chain Insights</a:t>
            </a:r>
          </a:p>
          <a:p>
            <a:r>
              <a:rPr lang="en-US" dirty="0"/>
              <a:t>With Lora </a:t>
            </a:r>
            <a:r>
              <a:rPr lang="en-US" dirty="0" err="1"/>
              <a:t>Cecere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September 13, 2017</a:t>
            </a:r>
          </a:p>
          <a:p>
            <a:r>
              <a:rPr lang="en-US" dirty="0"/>
              <a:t>9:15 AM</a:t>
            </a:r>
          </a:p>
        </p:txBody>
      </p:sp>
    </p:spTree>
    <p:extLst>
      <p:ext uri="{BB962C8B-B14F-4D97-AF65-F5344CB8AC3E}">
        <p14:creationId xmlns:p14="http://schemas.microsoft.com/office/powerpoint/2010/main" val="2004092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9524B-FE40-429E-B9BA-5E6D4D21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Fads Get Us Nowhere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5CAA33-9348-4EB4-A798-1E71BE39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216" y="969092"/>
            <a:ext cx="5531126" cy="36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06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F979F88-EB3B-4148-8B37-B63FADE3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Best Transformations Require Wings and Feet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F68894D0-EDF5-4CB1-8C85-CF14E9C38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598" y="2204453"/>
            <a:ext cx="4004499" cy="2558875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D9BDA4D-6433-4EFA-A7D3-08BD0B005180}"/>
              </a:ext>
            </a:extLst>
          </p:cNvPr>
          <p:cNvGrpSpPr/>
          <p:nvPr/>
        </p:nvGrpSpPr>
        <p:grpSpPr>
          <a:xfrm>
            <a:off x="320442" y="1013791"/>
            <a:ext cx="7290449" cy="2459936"/>
            <a:chOff x="427256" y="1351721"/>
            <a:chExt cx="9720598" cy="32799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91D3A73-E7B4-4B03-86DC-5D206AC4E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256" y="1351721"/>
              <a:ext cx="5655999" cy="32799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C04466A-D1D8-4E33-8E8F-1550A3FED3C4}"/>
                </a:ext>
              </a:extLst>
            </p:cNvPr>
            <p:cNvSpPr txBox="1"/>
            <p:nvPr/>
          </p:nvSpPr>
          <p:spPr>
            <a:xfrm>
              <a:off x="6510131" y="1385309"/>
              <a:ext cx="363772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Aspirational Leadership and Process Innovation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F11A54-A747-4A4F-A056-F170BD7C6063}"/>
              </a:ext>
            </a:extLst>
          </p:cNvPr>
          <p:cNvSpPr txBox="1"/>
          <p:nvPr/>
        </p:nvSpPr>
        <p:spPr>
          <a:xfrm>
            <a:off x="1994228" y="4086730"/>
            <a:ext cx="27282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Grounded in Goals</a:t>
            </a:r>
          </a:p>
        </p:txBody>
      </p:sp>
    </p:spTree>
    <p:extLst>
      <p:ext uri="{BB962C8B-B14F-4D97-AF65-F5344CB8AC3E}">
        <p14:creationId xmlns:p14="http://schemas.microsoft.com/office/powerpoint/2010/main" val="41029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8CA35-4575-4B1E-BCED-59B14948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Moving Forward: Supply Chain 2030</a:t>
            </a:r>
          </a:p>
        </p:txBody>
      </p:sp>
    </p:spTree>
    <p:extLst>
      <p:ext uri="{BB962C8B-B14F-4D97-AF65-F5344CB8AC3E}">
        <p14:creationId xmlns:p14="http://schemas.microsoft.com/office/powerpoint/2010/main" val="2635891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13" y="906237"/>
            <a:ext cx="5908282" cy="38710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Productivity From the Third Industrial Revolution Stopped in 2004</a:t>
            </a:r>
          </a:p>
        </p:txBody>
      </p:sp>
    </p:spTree>
    <p:extLst>
      <p:ext uri="{BB962C8B-B14F-4D97-AF65-F5344CB8AC3E}">
        <p14:creationId xmlns:p14="http://schemas.microsoft.com/office/powerpoint/2010/main" val="424890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Next-Generational Thinking?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96" y="954158"/>
            <a:ext cx="7217031" cy="38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39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 hidden="1"/>
          <p:cNvGraphicFramePr>
            <a:graphicFrameLocks noGrp="1"/>
          </p:cNvGraphicFramePr>
          <p:nvPr>
            <p:ph idx="1"/>
            <p:extLst/>
          </p:nvPr>
        </p:nvGraphicFramePr>
        <p:xfrm>
          <a:off x="1432323" y="1200151"/>
          <a:ext cx="6301978" cy="2602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Move to Digital Business</a:t>
            </a:r>
          </a:p>
        </p:txBody>
      </p:sp>
      <p:sp>
        <p:nvSpPr>
          <p:cNvPr id="7" name="Dodecagon 6" hidden="1"/>
          <p:cNvSpPr/>
          <p:nvPr/>
        </p:nvSpPr>
        <p:spPr>
          <a:xfrm>
            <a:off x="1675264" y="2200702"/>
            <a:ext cx="1555844" cy="1269242"/>
          </a:xfrm>
          <a:prstGeom prst="do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4482437" y="979706"/>
            <a:ext cx="73083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Telematics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487" y="930044"/>
            <a:ext cx="4964966" cy="392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0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A07DCD-2030-4528-9147-6325ABCE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Shifts for 2030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91B9C55-4083-4B77-9269-D41E9F8FB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897" y="1200150"/>
            <a:ext cx="6396205" cy="3394075"/>
          </a:xfrm>
        </p:spPr>
      </p:pic>
    </p:spTree>
    <p:extLst>
      <p:ext uri="{BB962C8B-B14F-4D97-AF65-F5344CB8AC3E}">
        <p14:creationId xmlns:p14="http://schemas.microsoft.com/office/powerpoint/2010/main" val="4169452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39950" y="3401011"/>
            <a:ext cx="1266631" cy="7990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123" y="2778189"/>
            <a:ext cx="2303153" cy="154081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Current Supply Chain Process Thinking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51" y="2666225"/>
            <a:ext cx="2240178" cy="1475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406" y="1230305"/>
            <a:ext cx="2870696" cy="802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123" y="1002251"/>
            <a:ext cx="2457791" cy="1239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3770" y="2302327"/>
            <a:ext cx="19734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Rows and Columns: Transactional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6164" y="4341070"/>
            <a:ext cx="19734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Fixed Hierarchies with Structured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3487" y="2206682"/>
            <a:ext cx="30323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One-to-One Enterprise Linear Flows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9950" y="4273418"/>
            <a:ext cx="30860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Descriptive and Predictive Analytics</a:t>
            </a:r>
          </a:p>
        </p:txBody>
      </p:sp>
    </p:spTree>
    <p:extLst>
      <p:ext uri="{BB962C8B-B14F-4D97-AF65-F5344CB8AC3E}">
        <p14:creationId xmlns:p14="http://schemas.microsoft.com/office/powerpoint/2010/main" val="2660247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043609"/>
            <a:ext cx="6591301" cy="365202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US" sz="1050" b="1" dirty="0"/>
          </a:p>
          <a:p>
            <a:pPr fontAlgn="base"/>
            <a:r>
              <a:rPr lang="en-US" sz="1200" b="1" dirty="0"/>
              <a:t>Autonomous Supply Chain:</a:t>
            </a:r>
            <a:r>
              <a:rPr lang="en-US" sz="1200" dirty="0"/>
              <a:t> Automation of supply chain processes through cognitive learning and artificial intelligence eliminating labor and reducing the need for people to touch data.</a:t>
            </a:r>
          </a:p>
          <a:p>
            <a:pPr fontAlgn="base"/>
            <a:r>
              <a:rPr lang="en-US" sz="1200" b="1" dirty="0"/>
              <a:t>Value Chain Uberization:</a:t>
            </a:r>
            <a:r>
              <a:rPr lang="en-US" sz="1200" dirty="0"/>
              <a:t> A platform to enable shared resources across a community.</a:t>
            </a:r>
          </a:p>
          <a:p>
            <a:pPr fontAlgn="base"/>
            <a:r>
              <a:rPr lang="en-US" sz="1200" b="1" dirty="0"/>
              <a:t>3D Printing:</a:t>
            </a:r>
            <a:r>
              <a:rPr lang="en-US" sz="1200" dirty="0"/>
              <a:t> Localization of manufacturing through the sharing of digital images using additive manufacturing.</a:t>
            </a:r>
          </a:p>
          <a:p>
            <a:pPr fontAlgn="base"/>
            <a:r>
              <a:rPr lang="en-US" sz="1200" b="1" dirty="0"/>
              <a:t>Internet of Things:</a:t>
            </a:r>
            <a:r>
              <a:rPr lang="en-US" sz="1200" dirty="0"/>
              <a:t> The use of machine-to-machine streaming data to improve supply chain outcomes.</a:t>
            </a:r>
          </a:p>
          <a:p>
            <a:pPr fontAlgn="base"/>
            <a:r>
              <a:rPr lang="en-US" sz="1200" b="1" dirty="0"/>
              <a:t>Multi-Tier Networks and Redefinition of B2B: </a:t>
            </a:r>
            <a:r>
              <a:rPr lang="en-US" sz="1200" dirty="0"/>
              <a:t>The building and execution of multi-tier networks for data sharing, collaborative workflows, and improved decision making. This includes a discussion of blockchain, network canonicals, and interoperability.</a:t>
            </a:r>
          </a:p>
          <a:p>
            <a:pPr fontAlgn="base"/>
            <a:r>
              <a:rPr lang="en-US" sz="1200" b="1" dirty="0"/>
              <a:t>Cloud-Based Computing. </a:t>
            </a:r>
            <a:r>
              <a:rPr lang="en-US" sz="1200" dirty="0"/>
              <a:t>The promise of cloud is federation and democratization of data, in both private and public clouds, with the promise of lower cost of ownership.</a:t>
            </a:r>
          </a:p>
          <a:p>
            <a:pPr fontAlgn="base"/>
            <a:r>
              <a:rPr lang="en-US" sz="1200" b="1" dirty="0"/>
              <a:t>Listening:</a:t>
            </a:r>
            <a:r>
              <a:rPr lang="en-US" sz="1200" dirty="0"/>
              <a:t> The use of unstructured data–social sentiment, warranty, and quality data–to improve organizational productivity and outside-in processes to be market-driven. Market-Driven Value Networks is a more mature definition of demand-driven.</a:t>
            </a:r>
          </a:p>
          <a:p>
            <a:endParaRPr lang="en-US" sz="1050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143000" y="226259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Does Digital Transformation Mean for You? There Is No One Definitio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74115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</a:t>
            </a:r>
            <a:r>
              <a:rPr lang="en-US" dirty="0">
                <a:solidFill>
                  <a:schemeClr val="tx1"/>
                </a:solidFill>
              </a:rPr>
              <a:t>Trend #1: Outside-In Processes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2" y="1937581"/>
            <a:ext cx="2531000" cy="12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09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342901" y="3356463"/>
            <a:ext cx="5824904" cy="17408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Supply Chain 2030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</a:rPr>
              <a:t>September 2017</a:t>
            </a:r>
            <a:endParaRPr lang="en-US" b="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7712" y="148844"/>
            <a:ext cx="6012026" cy="372617"/>
            <a:chOff x="557491" y="180875"/>
            <a:chExt cx="8016034" cy="496822"/>
          </a:xfrm>
          <a:gradFill flip="none" rotWithShape="1">
            <a:gsLst>
              <a:gs pos="5000">
                <a:schemeClr val="tx1">
                  <a:alpha val="8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grpSpPr>
        <p:sp>
          <p:nvSpPr>
            <p:cNvPr id="4" name="TextBox 3"/>
            <p:cNvSpPr txBox="1"/>
            <p:nvPr/>
          </p:nvSpPr>
          <p:spPr>
            <a:xfrm>
              <a:off x="557491" y="202222"/>
              <a:ext cx="8016034" cy="475475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500" b="1" i="1" dirty="0">
                  <a:solidFill>
                    <a:schemeClr val="bg1"/>
                  </a:solidFill>
                  <a:latin typeface="Candara" panose="020E0502030303020204" pitchFamily="34" charset="0"/>
                </a:rPr>
                <a:t>For the Supply Chain Leader Who Wants to Rise Above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494" y="180875"/>
              <a:ext cx="480741" cy="480741"/>
            </a:xfrm>
            <a:prstGeom prst="rect">
              <a:avLst/>
            </a:prstGeom>
            <a:grpFill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5712F4-750E-4D19-ADA4-42C5DA297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820" y="638589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6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403" y="944310"/>
            <a:ext cx="4919564" cy="37033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Today’s Reality</a:t>
            </a:r>
          </a:p>
        </p:txBody>
      </p:sp>
    </p:spTree>
    <p:extLst>
      <p:ext uri="{BB962C8B-B14F-4D97-AF65-F5344CB8AC3E}">
        <p14:creationId xmlns:p14="http://schemas.microsoft.com/office/powerpoint/2010/main" val="62955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Traditional Approaches of ERP/MRP/DRP Amplify the Bullwhip Effect</a:t>
            </a:r>
          </a:p>
        </p:txBody>
      </p:sp>
      <p:pic>
        <p:nvPicPr>
          <p:cNvPr id="4" name="Content Placeholder 3" descr="Bullwhip Effect - Data Latency and Distortion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953" y="1200151"/>
            <a:ext cx="7098760" cy="3439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812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6BBE35A-E7EE-4ECC-9676-0964B73E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Long Tail of the Supply Chain. The Impact of Outside-In Processes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2788BE3-320A-49FA-89DB-9799C6EEE10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03" y="1058519"/>
            <a:ext cx="661946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21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856" y="1624912"/>
            <a:ext cx="5812632" cy="343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1" y="78131"/>
            <a:ext cx="6629400" cy="70961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700" dirty="0"/>
              <a:t>Claritin Case Study: Spring and Allergies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71600" y="1085850"/>
            <a:ext cx="5957888" cy="6286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650" b="1" dirty="0"/>
              <a:t>40% of Annual POS done in 16 spring weeks</a:t>
            </a:r>
          </a:p>
          <a:p>
            <a:pPr eaLnBrk="1" hangingPunct="1">
              <a:lnSpc>
                <a:spcPct val="80000"/>
              </a:lnSpc>
            </a:pPr>
            <a:r>
              <a:rPr lang="en-US" sz="1650" b="1" dirty="0"/>
              <a:t>Every Year the Season Flows Essentially the Same In Aggregate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25" b="1" dirty="0"/>
              <a:t>WM Store and DC build strategies the same across the country</a:t>
            </a:r>
          </a:p>
          <a:p>
            <a:pPr eaLnBrk="1" hangingPunct="1">
              <a:lnSpc>
                <a:spcPct val="80000"/>
              </a:lnSpc>
            </a:pPr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2171705" y="4732588"/>
            <a:ext cx="30599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" dirty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Source: IRI</a:t>
            </a:r>
          </a:p>
        </p:txBody>
      </p:sp>
    </p:spTree>
    <p:extLst>
      <p:ext uri="{BB962C8B-B14F-4D97-AF65-F5344CB8AC3E}">
        <p14:creationId xmlns:p14="http://schemas.microsoft.com/office/powerpoint/2010/main" val="1877995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257301" y="-163116"/>
          <a:ext cx="6507956" cy="3820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3" imgW="8677351" imgH="5934151" progId="Excel.Sheet.8">
                  <p:embed/>
                </p:oleObj>
              </mc:Choice>
              <mc:Fallback>
                <p:oleObj name="Worksheet" r:id="rId3" imgW="8677351" imgH="5934151" progId="Excel.Sheet.8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1" y="-163116"/>
                        <a:ext cx="6507956" cy="3820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485900" y="126657"/>
            <a:ext cx="6172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700" dirty="0">
                <a:latin typeface="+mj-lt"/>
                <a:ea typeface="+mj-ea"/>
                <a:cs typeface="+mj-cs"/>
              </a:rPr>
              <a:t>Wal-Mart Allergy Regional Inventory Flow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428750" y="3714751"/>
            <a:ext cx="6400800" cy="105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500" b="1" dirty="0">
                <a:solidFill>
                  <a:schemeClr val="accent1"/>
                </a:solidFill>
              </a:rPr>
              <a:t>Utilized store level data to develop 5 regional profiles based on average 5 year POS</a:t>
            </a:r>
          </a:p>
          <a:p>
            <a:pPr marL="742950" lvl="1" indent="-4000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500" i="1" dirty="0">
                <a:solidFill>
                  <a:schemeClr val="accent1"/>
                </a:solidFill>
              </a:rPr>
              <a:t>Worked with Walmart to develop Store and DC Build and Exit Strategies Based on Profiles</a:t>
            </a:r>
          </a:p>
          <a:p>
            <a:pPr marL="742950" lvl="1" indent="-4000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500" i="1" dirty="0">
                <a:solidFill>
                  <a:schemeClr val="accent1"/>
                </a:solidFill>
              </a:rPr>
              <a:t>Implemented Throughout Entire Allergy Category at Walmart</a:t>
            </a:r>
          </a:p>
          <a:p>
            <a:pPr marL="457200" indent="-457200">
              <a:lnSpc>
                <a:spcPct val="90000"/>
              </a:lnSpc>
              <a:spcBef>
                <a:spcPct val="60000"/>
              </a:spcBef>
            </a:pPr>
            <a:endParaRPr lang="en-US" sz="1200" dirty="0">
              <a:solidFill>
                <a:schemeClr val="accent3"/>
              </a:solidFill>
            </a:endParaRPr>
          </a:p>
          <a:p>
            <a:pPr marL="742950" lvl="1" indent="-400050">
              <a:lnSpc>
                <a:spcPct val="90000"/>
              </a:lnSpc>
              <a:spcBef>
                <a:spcPct val="60000"/>
              </a:spcBef>
            </a:pPr>
            <a:endParaRPr lang="en-US" sz="900" dirty="0">
              <a:solidFill>
                <a:schemeClr val="accent3"/>
              </a:solidFill>
            </a:endParaRPr>
          </a:p>
          <a:p>
            <a:pPr marL="742950" lvl="1" indent="-400050">
              <a:lnSpc>
                <a:spcPct val="90000"/>
              </a:lnSpc>
              <a:spcBef>
                <a:spcPct val="60000"/>
              </a:spcBef>
            </a:pPr>
            <a:endParaRPr lang="en-US" sz="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64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769" y="1081185"/>
            <a:ext cx="7483778" cy="353258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Need to Listen</a:t>
            </a:r>
          </a:p>
        </p:txBody>
      </p:sp>
    </p:spTree>
    <p:extLst>
      <p:ext uri="{BB962C8B-B14F-4D97-AF65-F5344CB8AC3E}">
        <p14:creationId xmlns:p14="http://schemas.microsoft.com/office/powerpoint/2010/main" val="3697158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				</a:t>
            </a:r>
            <a:r>
              <a:rPr lang="en-US" dirty="0">
                <a:solidFill>
                  <a:schemeClr val="tx1"/>
                </a:solidFill>
              </a:rPr>
              <a:t>Trend #2: The Autonomous Supply Chain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73" y="1813518"/>
            <a:ext cx="2113951" cy="1479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3867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Data Needs to Move Securely Through Value Networks In…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757" y="1797057"/>
            <a:ext cx="1677356" cy="1260498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AutoShape 4" descr="data:image/jpeg;base64,/9j/4AAQSkZJRgABAQAAAQABAAD/2wCEAAkGBwgHBgkIBwgKCgkLDRYPDQwMDRsUFRAWIB0iIiAdHx8kKDQsJCYxJx8fLT0tMTU3Ojo6Iys/RD84QzQ5OjcBCgoKDQwNGg8PGjclHyU3Nzc3Nzc3Nzc3Nzc3Nzc3Nzc3Nzc3Nzc3Nzc3Nzc3Nzc3Nzc3Nzc3Nzc3Nzc3Nzc3N//AABEIAHgAtAMBIgACEQEDEQH/xAAbAAACAwEBAQAAAAAAAAAAAAAEBQADBgIBB//EADwQAAIBAwIDBgQEBAUEAwAAAAECAwAEERIhBTFBBhMiUWFxFIGRoSMysfBCwdHhBxUkYvFScpKyJTND/8QAGQEAAwEBAQAAAAAAAAAAAAAAAQIDAAQF/8QAIREAAgICAgMBAQEAAAAAAAAAAAECEQMhEjETQVEiBBT/2gAMAwEAAhEDEQA/APnPDER4e9jYd4DhvFjBFETyXDBIwo1bhiBnfy5bUqax7ln7zWniGkNtqHTFNoI0jiHxEzumwyr50nyyR88ZrkloQGueHTTWza0iSUHwuNj5YY8h50pDPA5j5ODjc8iNq1USCIq9vIjnTgDdeWehG5ry8S1vYncWzM6+FjpJKt64Owz16Vo5PqMZiaaeSMog/NjUAOfrXVnKwnPfYkDAKdQwPnV1zaXFpCHZ7eReRCSZI+X9K5iW4gCytCyK22s/lPseVVbVBYVHBJFMQqKYg4Zd9hyNW8RskktLdopF1O51oDuD4un/AI/WuJp3CI0eV5EEMd+uKgZCv4k2oNk7HO/Wki2tgQp2gEinO224G9SBwPxNOFAxkDeirhE1lWGsSYGrO+ByrlkW1VtjgkZyOlUtGPWmkELRqAYyM7mr4Y3cAmQgkDYEn03oO2n1Mz5AwdlPlTCA6XKtpCscqV6H952NboAFcWco1RAliFznGB/ahnhlgI7xdIbrnY00kc61V5RoK76h0qmaNxCyALIMZzq+9FSMVWjyRuGUHbcU7inW4wZS5Y/mPn51nbXIddOSRz32p3AAYDJobB2OTkVpBQbJPAFKmIs6nSMdem2K5mkjW1My5G35WxnNSPV3BeEKZM9eY3/T+lVXii4g7vSobYkpyOP35VNtMzBoneVDqwCdlXQMfOuEhw/eMoQD8yD+VFWsUsMShiXwebAHB8x1oS4RVkKd6ZFds6ugJ9K3L4LQwtplQFUkLHOfGvKrWDzfhzFwwHMrmuLeyjCfihXK4KaSQrDqMnFHfDRkZZSByXLZx+/al8yF4sVvE2o6CxH/AG4qUSbaMs340pGdtLDFe03nX03EqvgotEuFBFwhKqMt4gR0+YI+lJRJO9x3CvljnVqPg5Z+VOr6xeS2B2CRn+I5Dk/8GqGs7afROkkplaPRIq7acDc558hy/SiqL0mdQ3MAQKsjqw22BGefT3phBdKXcxHxMuTG75z57Hb50nPDLY6pLe7lxq21kfMetWQWbsMt48EYOMGpzivorQTPewxiFo4bUI7HAwEwefPONvI+1M4r+Pu9MgSNNP5dQxj0HlSSbh4nQxqpLnl70kjjvLdjAQ6Bj+U7A/Kg8UZLXoxrrqGwk4e2YVbSeUagOAM8sAb71m7qBYrdVg8YD6gccgRt+n3o23nllMayFsIRnf8Al1qu7b4eTToz4Mbgc84/QD602OLijbo5ZZTEuqPOR4QRnfFecSkjuBAyMpxCFfHoxxt86acLWOd7cTxgeIE422BH60ouo3glhgZhmJWjzjfwkjf7U8OmxV0BGONGxjOT/DtVrKY4WWN9YK6ip6etcNlJ20nSh5kb717GRDPnWcFdyF++M09hOpJZQsLKQVxzqEys2pNR1KAcdDVjudbxT4581/l1rq30EeJxncFc4oXoBzHZuG1I2TjxDP7zTmDMcKFkKsFyQ2D9ulCwTxL4O41Y6+ZFFT4W3V8FBtqx4sVOUvQTyIqA5DY1/nTORivbd2VjKpDHGMNnYfKh4pmAU5JVuYO/zFdtOBLhiRjYELu3v9aSjFPxrJdIcptkYCnBWjoZUKZ8DgeILg8/XPWlcyhplZRgnfI6AUdYl2WSNHVQOTMPStJaMESXGpCxVEfODqHMD1IriK4aMBlR1cnCnO3lsf61TdNhtCgHrkts30riLTpVnfustkZG3ypeKoAZLOxYa4o2bG7aTvUpfcSIkrKbiQH1NSh44swbZiYDVKqBXUeBmOD5Db0GeldHhl1PJEbfCsmMnUR4vQnbblzOaVvFJJrfvoh3e51ZXOTkDlTSBnW2f4hC+pclycEA4x7cx18qe+IYuh3M0V/LcQ4i1IiMGkGlS2Bkb4wPTqBSK/lvbS4inGNOnbw4U/L7e9GwT3aR6Y5iEmOoA/xE7Z9/7140D3AVboMCMhGYHYb7eWPaltXsd0wBrwzquHAlOAw/KD5/rVyGKYBQhLIwJDYOfYEY+9ULZlW1OhOD4WC8qswEtLtJUBWRBvjc79D9aMYp6Fo6MKRpI6qMo/JdtQ5j/wBWFLb9GulJA3GGBx6Y5/KjLPUtuIgCsYU5J35cx+tVXbSW13HrRijqCDpzvnBHvtmqp6oJ7YFooVknUgKQCeuCK4466S8RmmKHupdLahy1YGfvmiL2NhwqSAAR6GB1Y68/0wPlS+eZRbpq1bbDfOf3mhb6FZXIsbRZSTSSPln50I6lYIjnOrltRlsyoCpQgPybcY9jRNhYpKpU5Y5zqU4z9a3Litg6FfdPNqK5LBstg5wKNsElGVMUuo+Tac/vFPPg4WY4LZUYLbHHvQNzCY1bunD9PFGQd/UmlWVSQLRcIJGhJkDaD0UgnI5cjv15UHEqxaw7OI2OfEBj2xXUMkUduCveJKc5bHh6Y5b/AFFUxNLI5DTahpySc5I23ob9hL4mjRAsaTpk6SSwPTb7VS2qNi7l2AI2xyoq2Ru7K6hob8xbpXFxDpjBjclgdtzz8qClsFoCMiPOoZn0gdRRsLQSxsCBlR4P4Q3pz2+lBR28p/EaMCM4xht/oaJiuH70oJRHCAdRJ8R9KaVPoJ6kYEp/067cmDYxj3/WukkLMFTSy52AbAA9QRQ0rQE6u9YspzhhuD6jp9ausfHKI2XVhsrhtuXrvQekYtmW3aQkRhj18OMfepRgvbQDDhNQ5iRNx9BUqXOXwWxHBP8AE3GSMDbC/wDTj0pvfN3sMKrMhLD8RQCAp9qzlvcK6YJCFfPlTuxvUNukbsGZd1bmSfQ9KvOL7Q3QyspJIY7eaB9ciAglk1AENqB+9Hy3irqt5mZJEbwSadKyDfVseXT9mk8NyTcsFcIo8+RPU8+VHxLPchJEkhKSS4VttgOpG+Nh9qmrdoZNvo9e1bSLyBCYWBbSSSV9OvrREFil3GVdCVYAnrn9/qPSr471Euvh4ZbE20jAR945iCnO/NeXL703HDL+K+hSe64dbyyjHdxydffGM43qyxN7Q1V2Yu7trnhttAWBXLhXDczkdceoIpsIDLY6EtTcOzZ/DydO3P7VoOJ9heN3MN1cTxN+FqYHvFVSq775HM7nPnj1rKJ2strPEQsJobhFMZJIUrvnce+dsU/B3YySPeJJcTzrb29pelR49L2zAE4GwJ59apsuDXVq0pvoY1TchXYFgf5U/TtTHecMEqiUsORMeFJHPmd8elZ644lfXU0jMQGlbGT+/nUMvyJLJ8Q1uAxWKGeBMKNYbG4zyH35VRJFEZI4wyIurOn357V1YSq0aRyY8WNiOR6j99aaR8LssvM8+ldLMcrkqAM7f81x226ZNJ+xDeJGHEaqPH+bR/QUHeJdAnuhjLA4HLkc/pWqS24Q0rxxXMskulWRJY1XI6jYkHHXegLnhoDaROEbOQDz+Y+v0qlyxtcjcXZkJbiUyaZNsbAEc66UzLNHJJEVUrhSwwDn+Vaa8ThbgxBlWXIy2NjvmqsQRxjvlMiMMYAyAR5Hy3FVeRV0M00KokYrkgpk7KaIeEqSTIqsdxk4+VHXSaiksajBIVA22Nvb0oi84LDcRI2e7ORjT7f2qfliuyd7EEtxHGhPiIXwlvL9/wAqX3V4kraVXUvkae3/AAdtEMNucgAlgD/EeWR8vlXFv2Y1Rf6iQ98zYx0xTrJjStse49mZlISTMoyWTUu/LOf6UTwm4VZwxj1kDbOcCmt72amLu7PqGdsL68vpVVrwqaBiZIyijzxvVHlxyjpjXFoYLOhGTYb/AO1MipVicLu3UMgOD6/3qVD8/Qa+GL+EkileF8Bl3PpTvgNihuC8xVo2OkA7fMeo51c8OrxSNlmfSHUYznG9NbPs9exBWSRZVY5OhMnSfTI+1dSm5IK2WXXD+AxwhkuZoZ9B0ibxq3ljb+dM+y3FeH/DCRka3vA5V3SM5K+4AGN/XlXk/DrKVljN0scZ3lEkJDhgehXNX20StIY7WzspwF1JKWVB5A4J8R57ED1qkFFlEmtoIntZ5eMWt/wbhr3LLLrkEluxj1DYbAc9zy8/mfrUDcJjWGS+gtLa5Kg4mVVIz5Z3r53w3tpFwdv8ulmtob9jiJPhSke/UnYY9jR7Lw7tBKl5xSRH4imQBbSsqAg4xgkEbj/irKNCt7tjL/E20uOOdnja2PF7WCGRw+cnxgD8uQ2457YNfFn7NC3nY3Tx3TFNMZikbAfzO2+BnbavqwtZLUQCPs/JdcNYgPKLt9Oc7eFn3/SruKyvwgNBadmI1hYlWdxrGG3Ockhs586LRj5Rxm+SAJaWEawxxLp/DGnX6kfOg7dkRS0R1dS+MDcDpWouezlvBctcuhljd2doioxGM5wuOg3H0pP2gv7ZcQQxoGYYcjp5VyPH9HS+i5bh20Ij+NjzHyp7BefDvplYspQ5bzO2R61nYT3QVO8Y6dyqrjfPn++VNbSyvr62jNtBJLGXJDIudOBnnyFRnjt6A4D+34nau8YlLr4RgatBA69RjNOBanjN3364lmcE5yTvyxsCaysvCIGmWW5vcLE4EzRgNgnOAAeucbEenOnRn4lbqo4bNbu0BVYooyNcgxnVpB8Ix5mkeGap+gJBM3ZuC0xcT2i28OomQ3SYd9J/hB5g+QO9CcQtp7y5L20YSGHcy2lpojCgnwld2GxXJbngnlWl7QdobZuGRwPHbuVA0zSvoMbYxkb8+npmk0HaOZrRrOMs6NlmSNclgdtecb586M5qP5qw0vYsaW3iEOu7t3RiqKrRajqJ6dBz+1ESCYKHwXzghP2aeJeXVrwe4sGEjWbvmNI41OkEZ3J5nmc1mHfVI+uUiMknodI9d/WpZMXVCyx3tBjLbd1mSQRnPiwTnJ38uVCXBW2gCRSFxg+Nm3O2fptQ8fD3EmeITs0XLuI1IOPM7Zxz8vc5qi+se8vEQSvifaF0iz4icBee/McyAN8mj/nbqheFhfDrr40NFgknJI1AfrjFHWtj4BDGXbUcaG/N+/ageGyRQl7VjMAAVdHIV1wMHb68j9KIFtHdWkvhJkQfnik1FR8j19aD/mbddB4I9mcxyFNR8O2MkYqUjaYuzETyTb/nDk6vn1qVnhQaiW2vd6hJMqkSYxvgBjnB9+Yp/DxNbNUhVVMIAbf8xzjmP3ypJaiV5WypBGS2cKCvoD9KJkaKSWNY2A1HSXVQcjlzHWipyTs51JroacSjg4twyS6ggMMkMedR5uo6eROM+fvQfB+xVrxR/ipJ7m2JC5IXDsOe2Tt5cvlQ0lzFGndRs4jXOw/MRjl+vyp1a8dMEcSxDD43XHNj5VbzVs6I5I1bNRfdmeFcV4bY2N3w1LmO0ykZMjiQDOTlwwON6e8J4BwKGztLeCyEaWpdVjkld2TONssSxG3LlWLse0qGdSJ8LjHeLnCkkj7gfrXUvaW7trq4e3cfnPcqy5Zh5k86rj/oXs3NNG54lNacPhSC0tIlWJ86SP4uf196zHazgfaLjTrf8K40keqFF+BuUKKp3yysDjJzyYfPyT3naNEihS7u4h3silnO5Go+L2605Ttrwi3lMUt7G5QgM2vIYcuVMs6ZTgfPu09te8MuBb8QjCTbYaRGLMMcwc4OOWx2rK2tvZW7sL6Ge4O5UKdI9P3mvtF/2h4HfLFBed1eWbv4VMWoxMOo8hj9OlZN07MXEriF0Ub41wkY9t/OnUuYH+TMfE8IcKkttOCBhScED3zzp12Q0tLPPaxErED4pbru9sHSQFxvnIwT03olLHgU2UMkJJG7ZZcfQYFGL2Vt4x3/AA27XDg94M528hR8bBzKB2lgbiVtCs4SZZSfiSg1AkcxqU89s8+fzqy+mWK8ckRG7umHhSDCy52BYg6S3XAxzqu77L3DGPSlvMi/mV1UfQnJoGfgc8EjA2UQjGMrGux9dxnrRqRuSC5ZeJPxmKTgvB7mxlU/6iWVF7x028YU68c+inmM5qy97VXvDOIXRRrZ7ksQ1xLrlZPQAAbZ9BQsfDuJW7xf5fd3VranA7mCEBcgYyRjl6mhuLcHvpZHy8EsxTBllbxeYOAeY9sVnB1oFjbhHGUNvIl/FZyXDSCQRrJgTZGQVQDc9Tn0G9FQCG5KSZywRmaJY2VIcgjDZPP8uwI5HbpWGsLS+4Jdm6SOO8kjU8pmwM+YwPrTK8408piln4bCjxnvEtu7Uxs5xliTup9f0rVQ6NJL2T4jbRvNb5lBYGKYzI/ebDAUO+xPLOaD4lw7i1hJaSPG9tbz+GSIuDIu3MlfLl0GTzpHeceu7W3EAglFn32pYNRATfoA2Bnfz59K9m7VR8GuCktvaEzpkfCYZdBzsx6n0oJJ+jDmO4hecS2kCcVYZYEQgIpGN2IHiPoT8utTi90Lu2jeKCWaV2GWhY4U9RldiR5UvXtlDa2LLKndSAEp3GArZ5YA5e1Zfg3ariUbNADI4kc6VUZILHlWrRlRr5OHwyFWZ7iJtIDI0seR76hmpUj4JcsuriF2tpMTnuY/EFHTfB39jipS+InT+gNwgjS7lkChpgWC6vED7dBS+MGSAiQHU4GlQcN/bl5+VOX7t45oY4Y7nuwckKDvk5226bUom7z/ADGVJCySsujS6HKEjqPbG3PeuHG70SpMLtAPybKNtRyeWCR7jn9q9e6VX8MpBbOd86TsNvUf0pfbs7xKxLhtwGI2wNjjyO360QgZ2Esy/wD1kFQ3U8+R9aL6FYbK/wAK00aYct4FUDYkZG3zP3NFylpH17d3IpWIDPt+pz96WXDOixzqy7j8p36nLN9T9Dzr0sLgouW3/wDzLZMm5Ax9PvtU+DBTG95HE8QCqXxuPDk+ePL/AIzQ8tnFbJ3/AHaHJGdKfQnbPzobhd7HPcmASMsGnBLb7nG+3t/PpT54uG21wUkuDpGAsunn9+WdvnVsdp0Vg2jO8Qu3hjGJIFLcl1EsPcY2pNbqmkKWaU52RcgCvpVvwfgt1LG8cduxfIOU2P8AuBO4NWcRgs4YUtrWOYtFIpEZOg/9yso3/frXd42/ZTs+axC3kAWTviy8gjLpHyx/am3DoYA/dRQXLtpz3ca6sD2B6+dahLowukckRRX0j8WY8iTvyOetEWlzb2kM8eiTWZslY3bKHOSBjfy9MbUyx0Cjnh/xc0ar8LdlV5K0ROOm++B86cRx3iIqC0dDz8Mi5/WgwqXCF5m0Atvq2wfXFdmwt5HDQIjAZ3/hP29Kok/RqRLuzKuouJZo3bkFYK2Pcf1oabh6QOjfESsrjIV2D59Qc70wiitwcyTLGQcfh4xnyqX0dhBE8hE7AJqY5OAOXWmoFCa4tbSSIkzyxuB/C+CfLYHOKTPb4bXHLNNpbfUo8R8gTz+VHzcY4Eq5kuJ4wDpxKNQB64z/ACobiPErQQQjhsd3eRyMFPwwQEZ/L0yc4I+RpZKzbAcmVjHPaSDxZ1Imfsf37UDxbgUfEW1nwsAMIIAshUfM/rTg/wCXWdwFvLe7jYZVmdmVosAHcYBGc9PtTqODhEtm11HfBUCkkaMsABvnO4xg0IxNbMK3ZWxMQJWdG0DGkggHp0/lVsfZ7jE9mkVsXjtlwEMkTRAkdc4G/rvX0S24fAsKNFLJICNkjQeH3zsKEubXiHFSsHCoJnaI6XXltvzI2HI03BUG2fNeI8H4nDcaLu/n16RjSjuMe4U1K+5cE7K/D8PSO64ZIZcnU3xmkn5Db0+VSk4L6HkfJnuIbC3ldZSJCqgEtq8WoEE43zzHXpypPNfXN9xCPXcPJNJ+GGYHbPTHTFeVK87FFcbIx6DkgTSjSaVQqFY78+ZxkeeTyPPmK7e4UoYsMuohtR2UnOB+z1qVKUX2AwyvIqiMByDkJpycjlt1/vUmWWG4MiZbwqzKHBKqwDDz8xv51KlPFKzIJsYntiZTKArPncchqJ+pwadQ3Tu5JIdQSoAxvnpipUpJL2N7G1g1xOI440YJnrFkL8x9KZyWl7ZmJ+Kww2btnuklmTUx64XJ+hP3qVK78KqJWI04b8HcTg8T4Ss7KAFPcA/QKNulE8H7NWMV7Kkd/IkbSM/dpCqMMnOGc5O2cdKlSrhLeN9jL54v/iuInkMLcfwnz2xn2rufs4tksTcO13EsaqjxJMoPkSQdscvpUqUEw0UX1z2d4YHN/biGUnQ4aYZUc/CASOfQedW8Pl7N3EfwtqwVxhy7yYdQ2d+WMc9qlSiZGh4ZbwquRdPcR4wVkkWQHyPLb5UwIgUasRjTyyAMV7UoVYD5Xxz/ABF7N3/GGt04HDxONSYjdSY8Q/27HIz1q7id7wXifBprHhEUXB76d4svINCSAMNi4HXYb/OpUo0YW3XBO1tgrw2/CO/jkP4cguVwD8v1OK0f+G/ZvinCp7u+4pPG7XcIUwRqymNgc7558zuKlSlsxorq04jLMTbTxQxDZVaVgffapUqU9sQ//9k="/>
          <p:cNvSpPr>
            <a:spLocks noChangeAspect="1" noChangeArrowheads="1"/>
          </p:cNvSpPr>
          <p:nvPr/>
        </p:nvSpPr>
        <p:spPr bwMode="auto">
          <a:xfrm>
            <a:off x="2708821" y="1064198"/>
            <a:ext cx="128588" cy="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8576" tIns="19289" rIns="38576" bIns="19289" numCol="1" anchor="t" anchorCtr="0" compatLnSpc="1">
            <a:prstTxWarp prst="textNoShape">
              <a:avLst/>
            </a:prstTxWarp>
          </a:bodyPr>
          <a:lstStyle/>
          <a:p>
            <a:endParaRPr lang="en-US" sz="76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538" y="1787324"/>
            <a:ext cx="1700760" cy="1259923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724" y="1797631"/>
            <a:ext cx="1702388" cy="1259924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80932" y="3353360"/>
          <a:ext cx="6480111" cy="60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0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Clouds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    Streams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      Pools</a:t>
                      </a:r>
                    </a:p>
                  </a:txBody>
                  <a:tcPr marL="51435" marR="51435" marT="25718" marB="2571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167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3880" y="433324"/>
            <a:ext cx="8093573" cy="73303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Need for New Forms of Analytics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080" y="1031539"/>
            <a:ext cx="5863121" cy="3339652"/>
          </a:xfrm>
        </p:spPr>
      </p:pic>
    </p:spTree>
    <p:extLst>
      <p:ext uri="{BB962C8B-B14F-4D97-AF65-F5344CB8AC3E}">
        <p14:creationId xmlns:p14="http://schemas.microsoft.com/office/powerpoint/2010/main" val="3023014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07211"/>
              </p:ext>
            </p:extLst>
          </p:nvPr>
        </p:nvGraphicFramePr>
        <p:xfrm>
          <a:off x="1432323" y="895740"/>
          <a:ext cx="6301978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Building the Autonomous Supply Chain</a:t>
            </a:r>
          </a:p>
        </p:txBody>
      </p:sp>
    </p:spTree>
    <p:extLst>
      <p:ext uri="{BB962C8B-B14F-4D97-AF65-F5344CB8AC3E}">
        <p14:creationId xmlns:p14="http://schemas.microsoft.com/office/powerpoint/2010/main" val="49433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684" y="1243323"/>
            <a:ext cx="4761333" cy="31805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Am A Social Scientist</a:t>
            </a:r>
          </a:p>
        </p:txBody>
      </p:sp>
    </p:spTree>
    <p:extLst>
      <p:ext uri="{BB962C8B-B14F-4D97-AF65-F5344CB8AC3E}">
        <p14:creationId xmlns:p14="http://schemas.microsoft.com/office/powerpoint/2010/main" val="1043778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9A09229-00B7-4B24-99A6-81B208456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511" y="822844"/>
            <a:ext cx="6097656" cy="400717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E47713-2E0E-4679-BFB4-87BB76CC9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Evolution of Cognitive Computing</a:t>
            </a:r>
          </a:p>
        </p:txBody>
      </p:sp>
    </p:spTree>
    <p:extLst>
      <p:ext uri="{BB962C8B-B14F-4D97-AF65-F5344CB8AC3E}">
        <p14:creationId xmlns:p14="http://schemas.microsoft.com/office/powerpoint/2010/main" val="267901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SILO VISIBILITY LEADS TO INEFFICIENT AND UNPRODUCTIVE </a:t>
            </a:r>
            <a:r>
              <a:rPr lang="en-US" dirty="0"/>
              <a:t>WORKFORCE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8EF92-F54F-4B5D-AEED-F103C727A870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898" y="4635502"/>
            <a:ext cx="2781300" cy="17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6406816" y="4484798"/>
            <a:ext cx="2747210" cy="668729"/>
            <a:chOff x="6376924" y="4479544"/>
            <a:chExt cx="2779776" cy="676656"/>
          </a:xfrm>
        </p:grpSpPr>
        <p:sp>
          <p:nvSpPr>
            <p:cNvPr id="9" name="Shape 122"/>
            <p:cNvSpPr/>
            <p:nvPr/>
          </p:nvSpPr>
          <p:spPr>
            <a:xfrm>
              <a:off x="6376924" y="4479544"/>
              <a:ext cx="2779776" cy="676656"/>
            </a:xfrm>
            <a:prstGeom prst="triangle">
              <a:avLst>
                <a:gd name="adj" fmla="val 100000"/>
              </a:avLst>
            </a:prstGeom>
            <a:solidFill>
              <a:srgbClr val="00895F"/>
            </a:solidFill>
            <a:ln>
              <a:noFill/>
            </a:ln>
          </p:spPr>
          <p:txBody>
            <a:bodyPr lIns="0" tIns="34275" rIns="0" bIns="34275" anchor="ctr" anchorCtr="0">
              <a:norm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sp>
          <p:nvSpPr>
            <p:cNvPr id="10" name="Shape 123"/>
            <p:cNvSpPr/>
            <p:nvPr/>
          </p:nvSpPr>
          <p:spPr>
            <a:xfrm>
              <a:off x="6724396" y="4561840"/>
              <a:ext cx="2432304" cy="594360"/>
            </a:xfrm>
            <a:prstGeom prst="triangle">
              <a:avLst>
                <a:gd name="adj" fmla="val 100000"/>
              </a:avLst>
            </a:prstGeom>
            <a:solidFill>
              <a:srgbClr val="005287"/>
            </a:solidFill>
            <a:ln>
              <a:noFill/>
            </a:ln>
          </p:spPr>
          <p:txBody>
            <a:bodyPr lIns="0" tIns="34275" rIns="0" bIns="34275" anchor="ctr" anchorCtr="0">
              <a:norm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pic>
          <p:nvPicPr>
            <p:cNvPr id="11" name="Shape 12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9872" y="4892040"/>
              <a:ext cx="758783" cy="1228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047" y="1279253"/>
            <a:ext cx="5659232" cy="32503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/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Picture 2" descr="https://heisapalaeontologist.files.wordpress.com/2012/12/screen-shot-2012-12-30-at-18-55-17.png?w=120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89012" y="614874"/>
            <a:ext cx="5547303" cy="31203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/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560444" y="4466503"/>
            <a:ext cx="6023112" cy="393326"/>
          </a:xfrm>
          <a:prstGeom prst="rect">
            <a:avLst/>
          </a:prstGeom>
        </p:spPr>
        <p:txBody>
          <a:bodyPr lIns="53339" tIns="26669" rIns="53339" bIns="26669" anchor="ctr"/>
          <a:lstStyle>
            <a:lvl1pPr marL="71119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3498DB"/>
                </a:solidFill>
                <a:latin typeface="Century Gothic"/>
                <a:ea typeface="ＭＳ Ｐゴシック" pitchFamily="-65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71119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Century Gothic"/>
                <a:ea typeface="ＭＳ Ｐゴシック" pitchFamily="-65" charset="-128"/>
              </a:rPr>
              <a:t>More than 80% of network activity resides outside the four walls of an organization</a:t>
            </a:r>
          </a:p>
        </p:txBody>
      </p:sp>
    </p:spTree>
    <p:extLst>
      <p:ext uri="{BB962C8B-B14F-4D97-AF65-F5344CB8AC3E}">
        <p14:creationId xmlns:p14="http://schemas.microsoft.com/office/powerpoint/2010/main" val="2072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19388"/>
            <a:ext cx="8375904" cy="1124712"/>
          </a:xfrm>
        </p:spPr>
        <p:txBody>
          <a:bodyPr>
            <a:normAutofit/>
          </a:bodyPr>
          <a:lstStyle/>
          <a:p>
            <a:r>
              <a:rPr lang="en-US" sz="2325" dirty="0"/>
              <a:t>JABIL’S INTELLIGENT DIGITAL SUPPLY CHAIN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8EF92-F54F-4B5D-AEED-F103C727A870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6406816" y="4484798"/>
            <a:ext cx="2747210" cy="668729"/>
            <a:chOff x="6376924" y="4479544"/>
            <a:chExt cx="2779776" cy="676656"/>
          </a:xfrm>
        </p:grpSpPr>
        <p:sp>
          <p:nvSpPr>
            <p:cNvPr id="9" name="Shape 122"/>
            <p:cNvSpPr/>
            <p:nvPr/>
          </p:nvSpPr>
          <p:spPr>
            <a:xfrm>
              <a:off x="6376924" y="4479544"/>
              <a:ext cx="2779776" cy="676656"/>
            </a:xfrm>
            <a:prstGeom prst="triangle">
              <a:avLst>
                <a:gd name="adj" fmla="val 100000"/>
              </a:avLst>
            </a:prstGeom>
            <a:solidFill>
              <a:srgbClr val="00895F"/>
            </a:solidFill>
            <a:ln>
              <a:noFill/>
            </a:ln>
          </p:spPr>
          <p:txBody>
            <a:bodyPr lIns="0" tIns="34275" rIns="0" bIns="34275" anchor="ctr" anchorCtr="0">
              <a:norm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sp>
          <p:nvSpPr>
            <p:cNvPr id="10" name="Shape 123"/>
            <p:cNvSpPr/>
            <p:nvPr/>
          </p:nvSpPr>
          <p:spPr>
            <a:xfrm>
              <a:off x="6724396" y="4561840"/>
              <a:ext cx="2432304" cy="594360"/>
            </a:xfrm>
            <a:prstGeom prst="triangle">
              <a:avLst>
                <a:gd name="adj" fmla="val 100000"/>
              </a:avLst>
            </a:prstGeom>
            <a:solidFill>
              <a:srgbClr val="005287"/>
            </a:solidFill>
            <a:ln>
              <a:noFill/>
            </a:ln>
          </p:spPr>
          <p:txBody>
            <a:bodyPr lIns="0" tIns="34275" rIns="0" bIns="34275" anchor="ctr" anchorCtr="0">
              <a:norm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pic>
          <p:nvPicPr>
            <p:cNvPr id="11" name="Shape 12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9872" y="4892040"/>
              <a:ext cx="758783" cy="1228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50" y="1193377"/>
            <a:ext cx="5872388" cy="33727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/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69389" y="4463355"/>
            <a:ext cx="6005223" cy="393326"/>
          </a:xfrm>
          <a:prstGeom prst="rect">
            <a:avLst/>
          </a:prstGeom>
        </p:spPr>
        <p:txBody>
          <a:bodyPr lIns="53339" tIns="26669" rIns="53339" bIns="26669" anchor="ctr"/>
          <a:lstStyle>
            <a:lvl1pPr marL="71119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3498DB"/>
                </a:solidFill>
                <a:latin typeface="Century Gothic"/>
                <a:ea typeface="ＭＳ Ｐゴシック" pitchFamily="-65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71119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Century Gothic"/>
                <a:ea typeface="ＭＳ Ｐゴシック" pitchFamily="-65" charset="-128"/>
              </a:rPr>
              <a:t>Advanced Analytics, Visibility, and Orchestration tool set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4" t="9736" r="6604" b="4762"/>
          <a:stretch/>
        </p:blipFill>
        <p:spPr>
          <a:xfrm>
            <a:off x="2835574" y="1123920"/>
            <a:ext cx="3424167" cy="304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95250" y="4695826"/>
            <a:ext cx="590550" cy="4476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0659" y="-61897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JABIL’S APPROACH TO DIGITAL SUPPLY CHAIN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06816" y="4484797"/>
            <a:ext cx="2747210" cy="668729"/>
            <a:chOff x="6376924" y="4479544"/>
            <a:chExt cx="2779776" cy="676656"/>
          </a:xfrm>
        </p:grpSpPr>
        <p:sp>
          <p:nvSpPr>
            <p:cNvPr id="12" name="Shape 122"/>
            <p:cNvSpPr/>
            <p:nvPr userDrawn="1"/>
          </p:nvSpPr>
          <p:spPr>
            <a:xfrm>
              <a:off x="6376924" y="4479544"/>
              <a:ext cx="2779776" cy="676656"/>
            </a:xfrm>
            <a:prstGeom prst="triangle">
              <a:avLst>
                <a:gd name="adj" fmla="val 100000"/>
              </a:avLst>
            </a:prstGeom>
            <a:solidFill>
              <a:srgbClr val="00895F"/>
            </a:solidFill>
            <a:ln>
              <a:noFill/>
            </a:ln>
          </p:spPr>
          <p:txBody>
            <a:bodyPr lIns="0" tIns="34275" rIns="0" bIns="34275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sp>
          <p:nvSpPr>
            <p:cNvPr id="13" name="Shape 123"/>
            <p:cNvSpPr/>
            <p:nvPr userDrawn="1"/>
          </p:nvSpPr>
          <p:spPr>
            <a:xfrm>
              <a:off x="6724396" y="4561840"/>
              <a:ext cx="2432304" cy="594360"/>
            </a:xfrm>
            <a:prstGeom prst="triangle">
              <a:avLst>
                <a:gd name="adj" fmla="val 100000"/>
              </a:avLst>
            </a:prstGeom>
            <a:solidFill>
              <a:srgbClr val="005287"/>
            </a:solidFill>
            <a:ln>
              <a:noFill/>
            </a:ln>
          </p:spPr>
          <p:txBody>
            <a:bodyPr lIns="0" tIns="34275" rIns="0" bIns="34275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Fan Heiti Std B"/>
                <a:ea typeface="Adobe Fan Heiti Std B"/>
                <a:cs typeface="Adobe Fan Heiti Std B"/>
                <a:sym typeface="Arial"/>
              </a:endParaRPr>
            </a:p>
          </p:txBody>
        </p:sp>
        <p:pic>
          <p:nvPicPr>
            <p:cNvPr id="14" name="Shape 124"/>
            <p:cNvPicPr preferRelativeResize="0"/>
            <p:nvPr userDrawn="1"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9872" y="4892040"/>
              <a:ext cx="758783" cy="1228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343" y="4863578"/>
            <a:ext cx="831495" cy="218292"/>
          </a:xfrm>
          <a:prstGeom prst="rect">
            <a:avLst/>
          </a:prstGeom>
          <a:solidFill>
            <a:srgbClr val="005287"/>
          </a:solidFill>
        </p:spPr>
      </p:pic>
      <p:sp>
        <p:nvSpPr>
          <p:cNvPr id="16" name="TextBox 15"/>
          <p:cNvSpPr txBox="1"/>
          <p:nvPr/>
        </p:nvSpPr>
        <p:spPr>
          <a:xfrm>
            <a:off x="768095" y="722807"/>
            <a:ext cx="752085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CONTROL TOWER CENTERS. WHERE CUSTOMERS SEE VALUE™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7455" y="1832404"/>
            <a:ext cx="2215134" cy="1476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459" y="1831790"/>
            <a:ext cx="2215134" cy="14767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94" y="1824242"/>
            <a:ext cx="2215134" cy="148430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2894" y="1317440"/>
            <a:ext cx="8969666" cy="514350"/>
            <a:chOff x="110525" y="1756587"/>
            <a:chExt cx="15110487" cy="685800"/>
          </a:xfrm>
        </p:grpSpPr>
        <p:sp>
          <p:nvSpPr>
            <p:cNvPr id="22" name="TextBox 21"/>
            <p:cNvSpPr txBox="1"/>
            <p:nvPr/>
          </p:nvSpPr>
          <p:spPr>
            <a:xfrm>
              <a:off x="110525" y="1756587"/>
              <a:ext cx="3731562" cy="685800"/>
            </a:xfrm>
            <a:prstGeom prst="rect">
              <a:avLst/>
            </a:prstGeom>
            <a:solidFill>
              <a:srgbClr val="206DBA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entury Gothic"/>
                </a:rPr>
                <a:t>VISIBILITY</a:t>
              </a:r>
              <a:endPara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489450" y="1756587"/>
              <a:ext cx="3731562" cy="685800"/>
            </a:xfrm>
            <a:prstGeom prst="rect">
              <a:avLst/>
            </a:prstGeom>
            <a:solidFill>
              <a:srgbClr val="206DBA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entury Gothic"/>
                </a:rPr>
                <a:t>CLOUD AND MOBILITY</a:t>
              </a:r>
              <a:endPara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96892" y="1756587"/>
              <a:ext cx="3731562" cy="685800"/>
            </a:xfrm>
            <a:prstGeom prst="rect">
              <a:avLst/>
            </a:prstGeom>
            <a:solidFill>
              <a:srgbClr val="206DBA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entury Gothic"/>
                </a:rPr>
                <a:t>CROSS-FUNCTIONAL INTELLIGENCE</a:t>
              </a:r>
              <a:endPara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04334" y="1756587"/>
              <a:ext cx="3731562" cy="685800"/>
            </a:xfrm>
            <a:prstGeom prst="rect">
              <a:avLst/>
            </a:prstGeom>
            <a:solidFill>
              <a:srgbClr val="206DBA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entury Gothic"/>
                </a:rPr>
                <a:t>EMBRACING COMPLEXITY</a:t>
              </a:r>
              <a:endPara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"/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82894" y="3379933"/>
            <a:ext cx="2215134" cy="393326"/>
          </a:xfrm>
          <a:prstGeom prst="rect">
            <a:avLst/>
          </a:prstGeom>
        </p:spPr>
        <p:txBody>
          <a:bodyPr lIns="53339" tIns="26669" rIns="53339" bIns="26669" anchor="t" anchorCtr="0"/>
          <a:lstStyle>
            <a:lvl1pPr marL="71119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3498DB"/>
                </a:solidFill>
                <a:latin typeface="Century Gothic"/>
                <a:ea typeface="ＭＳ Ｐゴシック" pitchFamily="-65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71119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Because it continues to be the foundational supply chain challenge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334861" y="3379933"/>
            <a:ext cx="2215134" cy="393326"/>
          </a:xfrm>
          <a:prstGeom prst="rect">
            <a:avLst/>
          </a:prstGeom>
        </p:spPr>
        <p:txBody>
          <a:bodyPr lIns="53339" tIns="26669" rIns="53339" bIns="26669" anchor="t" anchorCtr="0"/>
          <a:lstStyle>
            <a:lvl1pPr marL="71119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3498DB"/>
                </a:solidFill>
                <a:latin typeface="Century Gothic"/>
                <a:ea typeface="ＭＳ Ｐゴシック" pitchFamily="-65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71119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Because supply chains are evolving into complex ecosystems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586144" y="3379933"/>
            <a:ext cx="2215134" cy="393326"/>
          </a:xfrm>
          <a:prstGeom prst="rect">
            <a:avLst/>
          </a:prstGeom>
        </p:spPr>
        <p:txBody>
          <a:bodyPr lIns="53339" tIns="26669" rIns="53339" bIns="26669" anchor="t" anchorCtr="0"/>
          <a:lstStyle>
            <a:lvl1pPr marL="71119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3498DB"/>
                </a:solidFill>
                <a:latin typeface="Century Gothic"/>
                <a:ea typeface="ＭＳ Ｐゴシック" pitchFamily="-65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71119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Because supply chains operate in silos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7485" y="3379933"/>
            <a:ext cx="2215134" cy="393326"/>
          </a:xfrm>
          <a:prstGeom prst="rect">
            <a:avLst/>
          </a:prstGeom>
        </p:spPr>
        <p:txBody>
          <a:bodyPr lIns="53339" tIns="26669" rIns="53339" bIns="26669" anchor="t" anchorCtr="0"/>
          <a:lstStyle>
            <a:lvl1pPr marL="71119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3498DB"/>
                </a:solidFill>
                <a:latin typeface="Century Gothic"/>
                <a:ea typeface="ＭＳ Ｐゴシック" pitchFamily="-65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71119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Because supply chains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are dynamic</a:t>
            </a:r>
          </a:p>
        </p:txBody>
      </p:sp>
      <p:pic>
        <p:nvPicPr>
          <p:cNvPr id="30" name="Picture 29" descr="Jabil Control Towers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043" y="1832711"/>
            <a:ext cx="2219557" cy="14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5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Trend #3. Real-Time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47" y="1749102"/>
            <a:ext cx="2010749" cy="16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68" y="380436"/>
            <a:ext cx="6005598" cy="4389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9019" y="3016120"/>
            <a:ext cx="3037748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>
                    <a:lumMod val="95000"/>
                  </a:schemeClr>
                </a:solidFill>
              </a:rPr>
              <a:t>Redefining Time</a:t>
            </a:r>
            <a:endParaRPr lang="en-US" sz="13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791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/>
          <p:cNvSpPr>
            <a:spLocks noGrp="1"/>
          </p:cNvSpPr>
          <p:nvPr>
            <p:ph type="title"/>
          </p:nvPr>
        </p:nvSpPr>
        <p:spPr>
          <a:xfrm>
            <a:off x="1568535" y="3737002"/>
            <a:ext cx="3686175" cy="514350"/>
          </a:xfrm>
        </p:spPr>
        <p:txBody>
          <a:bodyPr>
            <a:normAutofit fontScale="90000"/>
          </a:bodyPr>
          <a:lstStyle/>
          <a:p>
            <a:r>
              <a:rPr lang="en-US" sz="1575" dirty="0"/>
              <a:t>1.5M sku locations </a:t>
            </a:r>
            <a:br>
              <a:rPr lang="en-US" sz="1575" dirty="0"/>
            </a:br>
            <a:r>
              <a:rPr lang="en-US" sz="1575" dirty="0"/>
              <a:t>~ 95% slow or intermittent</a:t>
            </a:r>
          </a:p>
        </p:txBody>
      </p:sp>
      <p:grpSp>
        <p:nvGrpSpPr>
          <p:cNvPr id="56" name="Group 55" hidden="1"/>
          <p:cNvGrpSpPr/>
          <p:nvPr/>
        </p:nvGrpSpPr>
        <p:grpSpPr>
          <a:xfrm>
            <a:off x="3114270" y="2241689"/>
            <a:ext cx="1049547" cy="971925"/>
            <a:chOff x="2639049" y="2646604"/>
            <a:chExt cx="2487815" cy="2303807"/>
          </a:xfrm>
        </p:grpSpPr>
        <p:cxnSp>
          <p:nvCxnSpPr>
            <p:cNvPr id="129" name="Promo to purple hex"/>
            <p:cNvCxnSpPr/>
            <p:nvPr/>
          </p:nvCxnSpPr>
          <p:spPr bwMode="auto">
            <a:xfrm>
              <a:off x="2639049" y="2680332"/>
              <a:ext cx="2487815" cy="42720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1" name="Media to green hex"/>
            <p:cNvCxnSpPr/>
            <p:nvPr/>
          </p:nvCxnSpPr>
          <p:spPr bwMode="auto">
            <a:xfrm>
              <a:off x="2639049" y="2646604"/>
              <a:ext cx="2487815" cy="33235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WEB to blue hex"/>
            <p:cNvCxnSpPr/>
            <p:nvPr/>
          </p:nvCxnSpPr>
          <p:spPr bwMode="auto">
            <a:xfrm flipV="1">
              <a:off x="2639049" y="3859578"/>
              <a:ext cx="2487815" cy="59227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6" name="NPI to red hex"/>
            <p:cNvCxnSpPr/>
            <p:nvPr/>
          </p:nvCxnSpPr>
          <p:spPr bwMode="auto">
            <a:xfrm flipV="1">
              <a:off x="2639049" y="3572576"/>
              <a:ext cx="2487815" cy="1740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3" name="WEB to blue hex"/>
            <p:cNvCxnSpPr/>
            <p:nvPr/>
          </p:nvCxnSpPr>
          <p:spPr bwMode="auto">
            <a:xfrm flipV="1">
              <a:off x="2639049" y="4166356"/>
              <a:ext cx="2487815" cy="78405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2" name="WEB to blue hex"/>
            <p:cNvCxnSpPr/>
            <p:nvPr/>
          </p:nvCxnSpPr>
          <p:spPr bwMode="auto">
            <a:xfrm>
              <a:off x="2639049" y="3044690"/>
              <a:ext cx="2487815" cy="232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2248887" y="952700"/>
            <a:ext cx="4903402" cy="473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defTabSz="257175" fontAlgn="base">
              <a:spcBef>
                <a:spcPct val="50000"/>
              </a:spcBef>
              <a:spcAft>
                <a:spcPct val="0"/>
              </a:spcAft>
            </a:pPr>
            <a:r>
              <a:rPr lang="en-US" sz="1238" b="1" dirty="0">
                <a:solidFill>
                  <a:srgbClr val="272727"/>
                </a:solidFill>
                <a:latin typeface="Arial" charset="0"/>
              </a:rPr>
              <a:t>Seasonal demand (at the item level) is identified down to a specific location.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977" y="2004935"/>
            <a:ext cx="2523533" cy="149460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39934" y="2713745"/>
            <a:ext cx="514350" cy="5143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1350" b="1" dirty="0">
              <a:solidFill>
                <a:srgbClr val="59B5AA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66416" y="2605731"/>
            <a:ext cx="514350" cy="5143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1350" b="1" dirty="0">
              <a:solidFill>
                <a:srgbClr val="59B5AA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64673" y="2454511"/>
            <a:ext cx="388533" cy="41946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1350" b="1" dirty="0">
              <a:solidFill>
                <a:srgbClr val="59B5AA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000912" y="2519322"/>
            <a:ext cx="209271" cy="6421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1350" b="1" dirty="0">
              <a:solidFill>
                <a:srgbClr val="59B5AA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2004937"/>
            <a:ext cx="231457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09079" y="1747760"/>
            <a:ext cx="18485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350" b="1" dirty="0">
                <a:solidFill>
                  <a:schemeClr val="accent1"/>
                </a:solidFill>
                <a:latin typeface="Arial" charset="0"/>
              </a:rPr>
              <a:t>Simplifi</a:t>
            </a:r>
            <a:r>
              <a:rPr lang="en-US" sz="1350" b="1" dirty="0">
                <a:latin typeface="Arial" charset="0"/>
              </a:rPr>
              <a:t>ed for clarity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3135" y="1747760"/>
            <a:ext cx="25955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350" b="1" dirty="0">
                <a:latin typeface="Arial" charset="0"/>
              </a:rPr>
              <a:t>In reality, looks more like this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1919" y="3726417"/>
            <a:ext cx="330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1350" dirty="0">
                <a:latin typeface="Arial" charset="0"/>
              </a:rPr>
              <a:t>365 days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1350" dirty="0">
                <a:latin typeface="Arial" charset="0"/>
              </a:rPr>
              <a:t>150+ local climates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1350" dirty="0">
                <a:latin typeface="Arial" charset="0"/>
              </a:rPr>
              <a:t>Avg 3,000 items / location   (165M)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1350" dirty="0">
                <a:latin typeface="Arial" charset="0"/>
              </a:rPr>
              <a:t>15 year lifecycle changing </a:t>
            </a:r>
            <a:r>
              <a:rPr lang="en-US" sz="1350" b="1" dirty="0">
                <a:solidFill>
                  <a:prstClr val="white"/>
                </a:solidFill>
                <a:latin typeface="Arial" charset="0"/>
              </a:rPr>
              <a:t>amplitude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43000" y="2772"/>
            <a:ext cx="6858000" cy="7565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1" kern="1200" cap="none" baseline="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250" b="0" dirty="0">
                <a:solidFill>
                  <a:schemeClr val="tx1"/>
                </a:solidFill>
              </a:rPr>
              <a:t>Lennox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1820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36876" y="873901"/>
            <a:ext cx="7879702" cy="3876484"/>
            <a:chOff x="2809875" y="1504950"/>
            <a:chExt cx="6869080" cy="4265051"/>
          </a:xfrm>
        </p:grpSpPr>
        <p:pic>
          <p:nvPicPr>
            <p:cNvPr id="1052" name="Picture 28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971244">
              <a:off x="6559018" y="3449170"/>
              <a:ext cx="313550" cy="32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59924" y="3085653"/>
              <a:ext cx="591666" cy="12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2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24250" y="2988946"/>
              <a:ext cx="890826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640" y="1543052"/>
              <a:ext cx="577176" cy="86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09875" y="2864644"/>
              <a:ext cx="795386" cy="514350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50" y="2468880"/>
              <a:ext cx="839866" cy="161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2015" y="3316948"/>
              <a:ext cx="523875" cy="86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551" y="4686300"/>
              <a:ext cx="1070372" cy="814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7110415" y="2750344"/>
              <a:ext cx="828675" cy="64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449" y="3770590"/>
              <a:ext cx="1019175" cy="896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492" y="2951502"/>
              <a:ext cx="787003" cy="891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808" y="2340555"/>
              <a:ext cx="185986" cy="52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2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200" y="3426860"/>
              <a:ext cx="988691" cy="1168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124212" y="3029174"/>
              <a:ext cx="748905" cy="55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675" b="1" dirty="0">
                  <a:solidFill>
                    <a:prstClr val="white"/>
                  </a:solidFill>
                  <a:latin typeface="Arial" charset="0"/>
                </a:rPr>
                <a:t>Replace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675" b="1" dirty="0">
                <a:solidFill>
                  <a:prstClr val="white"/>
                </a:solidFill>
                <a:latin typeface="Arial" charset="0"/>
              </a:endParaRP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675" b="1" dirty="0">
                  <a:solidFill>
                    <a:prstClr val="white"/>
                  </a:solidFill>
                  <a:latin typeface="Arial" charset="0"/>
                </a:rPr>
                <a:t>Compressor</a:t>
              </a:r>
            </a:p>
          </p:txBody>
        </p:sp>
        <p:pic>
          <p:nvPicPr>
            <p:cNvPr id="1050" name="Picture 26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64215" y="3220125"/>
              <a:ext cx="732305" cy="10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16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7958">
              <a:off x="7950574" y="3316096"/>
              <a:ext cx="594122" cy="128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5" name="Picture 3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778" y="4819549"/>
              <a:ext cx="402431" cy="34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7639052" y="4650584"/>
              <a:ext cx="157163" cy="264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440988" y="2202659"/>
              <a:ext cx="587191" cy="2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900" b="1" dirty="0">
                  <a:solidFill>
                    <a:prstClr val="white"/>
                  </a:solidFill>
                  <a:latin typeface="Arial" charset="0"/>
                </a:rPr>
                <a:t>Engines</a:t>
              </a:r>
            </a:p>
          </p:txBody>
        </p:sp>
        <p:pic>
          <p:nvPicPr>
            <p:cNvPr id="1056" name="Picture 32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21708" y="5133145"/>
              <a:ext cx="286800" cy="36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791757" y="4855707"/>
              <a:ext cx="2655183" cy="9142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60735" indent="-160735" fontAlgn="base"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Berlin Sans FB Demi" panose="020E0802020502020306" pitchFamily="34" charset="0"/>
                </a:rPr>
                <a:t>Dealer gets service event</a:t>
              </a:r>
            </a:p>
            <a:p>
              <a:pPr marL="160735" indent="-160735" fontAlgn="base"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Berlin Sans FB Demi" panose="020E0802020502020306" pitchFamily="34" charset="0"/>
                </a:rPr>
                <a:t>We get parts sales</a:t>
              </a:r>
            </a:p>
            <a:p>
              <a:pPr marL="160735" indent="-160735" fontAlgn="base"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Berlin Sans FB Demi" panose="020E0802020502020306" pitchFamily="34" charset="0"/>
                </a:rPr>
                <a:t>Customer has non-event</a:t>
              </a:r>
            </a:p>
            <a:p>
              <a:pPr marL="160735" indent="-160735" fontAlgn="base"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Berlin Sans FB Demi" panose="020E0802020502020306" pitchFamily="34" charset="0"/>
                </a:rPr>
                <a:t>Customer - Dealer &amp; Brand loyalty</a:t>
              </a:r>
            </a:p>
          </p:txBody>
        </p:sp>
        <p:sp>
          <p:nvSpPr>
            <p:cNvPr id="2" name="Rectangular Callout 1"/>
            <p:cNvSpPr/>
            <p:nvPr/>
          </p:nvSpPr>
          <p:spPr>
            <a:xfrm>
              <a:off x="7620000" y="1504950"/>
              <a:ext cx="2058955" cy="1066800"/>
            </a:xfrm>
            <a:prstGeom prst="wedgeRect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Your compressor shows that it will fail within the next 30 days.  What day would be good for us to come replace it?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8800" y="188102"/>
            <a:ext cx="5829300" cy="685800"/>
          </a:xfrm>
        </p:spPr>
        <p:txBody>
          <a:bodyPr>
            <a:noAutofit/>
          </a:bodyPr>
          <a:lstStyle/>
          <a:p>
            <a:r>
              <a:rPr lang="en-US" sz="3600" dirty="0"/>
              <a:t>Redefining Service</a:t>
            </a:r>
          </a:p>
        </p:txBody>
      </p:sp>
    </p:spTree>
    <p:extLst>
      <p:ext uri="{BB962C8B-B14F-4D97-AF65-F5344CB8AC3E}">
        <p14:creationId xmlns:p14="http://schemas.microsoft.com/office/powerpoint/2010/main" val="9820723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328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Internet of Things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6EC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60" y="894522"/>
            <a:ext cx="2949436" cy="39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240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536" y="1062348"/>
            <a:ext cx="6866433" cy="35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1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779" y="1379054"/>
            <a:ext cx="4391689" cy="292925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Skeptic</a:t>
            </a:r>
          </a:p>
        </p:txBody>
      </p:sp>
    </p:spTree>
    <p:extLst>
      <p:ext uri="{BB962C8B-B14F-4D97-AF65-F5344CB8AC3E}">
        <p14:creationId xmlns:p14="http://schemas.microsoft.com/office/powerpoint/2010/main" val="22024936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200150"/>
            <a:ext cx="1323000" cy="3103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8577" y="2138338"/>
            <a:ext cx="1548611" cy="18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600" dirty="0"/>
              <a:t>Rich user interface in full HD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68990" y="2443332"/>
            <a:ext cx="164887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600" dirty="0"/>
              <a:t>Evocative sound track with</a:t>
            </a:r>
          </a:p>
          <a:p>
            <a:pPr>
              <a:lnSpc>
                <a:spcPct val="95000"/>
              </a:lnSpc>
            </a:pPr>
            <a:r>
              <a:rPr lang="en-GB" sz="600" dirty="0"/>
              <a:t>burring grinder and tinkling</a:t>
            </a:r>
          </a:p>
          <a:p>
            <a:pPr>
              <a:lnSpc>
                <a:spcPct val="95000"/>
              </a:lnSpc>
            </a:pPr>
            <a:r>
              <a:rPr lang="en-GB" sz="600" dirty="0"/>
              <a:t>of spoons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7146" y="3505468"/>
            <a:ext cx="120015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600" dirty="0"/>
              <a:t>Memorable flavours and</a:t>
            </a:r>
          </a:p>
          <a:p>
            <a:pPr>
              <a:lnSpc>
                <a:spcPct val="95000"/>
              </a:lnSpc>
            </a:pPr>
            <a:r>
              <a:rPr lang="en-GB" sz="600" dirty="0"/>
              <a:t>fragrances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2048" y="1638677"/>
            <a:ext cx="120015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600" dirty="0"/>
              <a:t>Cutting edge reliable /</a:t>
            </a:r>
          </a:p>
          <a:p>
            <a:pPr>
              <a:lnSpc>
                <a:spcPct val="95000"/>
              </a:lnSpc>
            </a:pPr>
            <a:r>
              <a:rPr lang="en-GB" sz="600" dirty="0"/>
              <a:t>ultra efficient computer</a:t>
            </a:r>
          </a:p>
          <a:p>
            <a:pPr>
              <a:lnSpc>
                <a:spcPct val="95000"/>
              </a:lnSpc>
            </a:pPr>
            <a:r>
              <a:rPr lang="en-GB" sz="600" dirty="0"/>
              <a:t>processing hardware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2050" y="3228822"/>
            <a:ext cx="136068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600" dirty="0"/>
              <a:t>Stunning curved design by</a:t>
            </a:r>
          </a:p>
          <a:p>
            <a:pPr>
              <a:lnSpc>
                <a:spcPct val="95000"/>
              </a:lnSpc>
            </a:pPr>
            <a:r>
              <a:rPr lang="en-GB" sz="600" dirty="0"/>
              <a:t>Italian automotive designers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4292" y="2823423"/>
            <a:ext cx="1315408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600" dirty="0"/>
              <a:t>Irresistible aromas of Costa’s coffee shops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8195" y="3950971"/>
            <a:ext cx="120015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600" dirty="0"/>
              <a:t>Innovative coffee-making</a:t>
            </a:r>
          </a:p>
          <a:p>
            <a:pPr>
              <a:lnSpc>
                <a:spcPct val="95000"/>
              </a:lnSpc>
            </a:pPr>
            <a:r>
              <a:rPr lang="en-GB" sz="600" dirty="0"/>
              <a:t>system providers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278228" y="2176325"/>
            <a:ext cx="1161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75408" y="3073580"/>
            <a:ext cx="1161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42608" y="1617344"/>
            <a:ext cx="1161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99949" y="2599780"/>
            <a:ext cx="1161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90441" y="2896415"/>
            <a:ext cx="6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38785" y="2896694"/>
            <a:ext cx="596" cy="513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39887" y="3409694"/>
            <a:ext cx="351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80432" y="3371639"/>
            <a:ext cx="675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30362" y="3863389"/>
            <a:ext cx="6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81064" y="3372110"/>
            <a:ext cx="596" cy="486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53328" y="1296215"/>
            <a:ext cx="675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32071" y="1623044"/>
            <a:ext cx="675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29131" y="1298717"/>
            <a:ext cx="596" cy="324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01" y="1181913"/>
            <a:ext cx="689285" cy="4549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398" y="1120880"/>
            <a:ext cx="810000" cy="9346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190" y="3279190"/>
            <a:ext cx="837000" cy="1774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259" y="2100166"/>
            <a:ext cx="1188000" cy="3675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1192" y="2972871"/>
            <a:ext cx="1377000" cy="187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180" y="3716820"/>
            <a:ext cx="1107000" cy="2129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084" y="2471394"/>
            <a:ext cx="1080000" cy="271189"/>
          </a:xfrm>
          <a:prstGeom prst="rect">
            <a:avLst/>
          </a:prstGeom>
        </p:spPr>
      </p:pic>
      <p:sp>
        <p:nvSpPr>
          <p:cNvPr id="32" name="Title 4"/>
          <p:cNvSpPr>
            <a:spLocks noGrp="1"/>
          </p:cNvSpPr>
          <p:nvPr>
            <p:ph type="title"/>
          </p:nvPr>
        </p:nvSpPr>
        <p:spPr>
          <a:xfrm>
            <a:off x="1828800" y="188102"/>
            <a:ext cx="58293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Redefining Replenishment</a:t>
            </a:r>
          </a:p>
        </p:txBody>
      </p:sp>
    </p:spTree>
    <p:extLst>
      <p:ext uri="{BB962C8B-B14F-4D97-AF65-F5344CB8AC3E}">
        <p14:creationId xmlns:p14="http://schemas.microsoft.com/office/powerpoint/2010/main" val="2392172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745" y="1259634"/>
            <a:ext cx="859901" cy="12914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Transforming Inbound Logistics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919195"/>
              </a:solidFill>
            </a:endParaRPr>
          </a:p>
        </p:txBody>
      </p:sp>
      <p:pic>
        <p:nvPicPr>
          <p:cNvPr id="7" name="Picture 6" descr="hardware_and protocols.eps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553" y="939983"/>
            <a:ext cx="4134629" cy="867405"/>
          </a:xfrm>
          <a:prstGeom prst="rect">
            <a:avLst/>
          </a:prstGeom>
        </p:spPr>
      </p:pic>
      <p:pic>
        <p:nvPicPr>
          <p:cNvPr id="8" name="Picture 7" descr="http://www.calamp.com/sites/default/files/styles/hero/public/ttu_700_angle.jpg?itok=Zte_Kez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142" y="1899947"/>
            <a:ext cx="987171" cy="67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endu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15921" y="1570220"/>
            <a:ext cx="907602" cy="386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787" y="1818946"/>
            <a:ext cx="740162" cy="1428592"/>
          </a:xfrm>
          <a:prstGeom prst="rect">
            <a:avLst/>
          </a:prstGeom>
        </p:spPr>
      </p:pic>
      <p:pic>
        <p:nvPicPr>
          <p:cNvPr id="16" name="Picture 15" descr="telematics0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42" y="2971801"/>
            <a:ext cx="2452459" cy="1485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90658" y="2517657"/>
            <a:ext cx="17089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Mobile Device Apps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927" y="3574531"/>
            <a:ext cx="3028949" cy="12301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13076" y="3217298"/>
            <a:ext cx="16598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AIS Vessel Location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2646" y="2134382"/>
            <a:ext cx="27845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27420339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5809" y="275253"/>
            <a:ext cx="5657850" cy="382569"/>
          </a:xfrm>
        </p:spPr>
        <p:txBody>
          <a:bodyPr>
            <a:noAutofit/>
          </a:bodyPr>
          <a:lstStyle/>
          <a:p>
            <a:r>
              <a:rPr lang="en-US" sz="3600" dirty="0"/>
              <a:t>Improved On-Time Delivery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919195"/>
              </a:solidFill>
            </a:endParaRPr>
          </a:p>
        </p:txBody>
      </p:sp>
      <p:pic>
        <p:nvPicPr>
          <p:cNvPr id="9" name="Picture 8" descr="lateAle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528" y="1071127"/>
            <a:ext cx="2947235" cy="366775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400300" y="3429000"/>
            <a:ext cx="548640" cy="150876"/>
          </a:xfrm>
          <a:prstGeom prst="ellipse">
            <a:avLst/>
          </a:prstGeom>
          <a:noFill/>
          <a:ln w="15875">
            <a:solidFill>
              <a:srgbClr val="8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28592" y="1075700"/>
            <a:ext cx="3058108" cy="3663178"/>
            <a:chOff x="4710426" y="832104"/>
            <a:chExt cx="4281174" cy="5486400"/>
          </a:xfrm>
        </p:grpSpPr>
        <p:pic>
          <p:nvPicPr>
            <p:cNvPr id="10" name="Picture 9" descr="Screen Shot 2016-11-20 at 3.37.01 P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0426" y="832104"/>
              <a:ext cx="4281174" cy="54864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8229600" y="5715000"/>
              <a:ext cx="731520" cy="201168"/>
            </a:xfrm>
            <a:prstGeom prst="ellipse">
              <a:avLst/>
            </a:prstGeom>
            <a:noFill/>
            <a:ln w="15875">
              <a:solidFill>
                <a:srgbClr val="80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4724400" y="4419600"/>
              <a:ext cx="1036320" cy="201168"/>
            </a:xfrm>
            <a:prstGeom prst="ellipse">
              <a:avLst/>
            </a:prstGeom>
            <a:noFill/>
            <a:ln w="15875">
              <a:solidFill>
                <a:srgbClr val="80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64181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Trend #4. Digital Manufacturing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8" y="1693005"/>
            <a:ext cx="1290594" cy="17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96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Digital Manufacturing?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039" y="1619631"/>
            <a:ext cx="2286000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77" y="1661559"/>
            <a:ext cx="2507605" cy="1672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91955"/>
            <a:ext cx="2630700" cy="1754677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685800" y="3849611"/>
          <a:ext cx="7871114" cy="906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3705">
                  <a:extLst>
                    <a:ext uri="{9D8B030D-6E8A-4147-A177-3AD203B41FA5}">
                      <a16:colId xmlns:a16="http://schemas.microsoft.com/office/drawing/2014/main" xmlns="" val="3329148806"/>
                    </a:ext>
                  </a:extLst>
                </a:gridCol>
                <a:gridCol w="2652279">
                  <a:extLst>
                    <a:ext uri="{9D8B030D-6E8A-4147-A177-3AD203B41FA5}">
                      <a16:colId xmlns:a16="http://schemas.microsoft.com/office/drawing/2014/main" xmlns="" val="3306116730"/>
                    </a:ext>
                  </a:extLst>
                </a:gridCol>
                <a:gridCol w="2595130">
                  <a:extLst>
                    <a:ext uri="{9D8B030D-6E8A-4147-A177-3AD203B41FA5}">
                      <a16:colId xmlns:a16="http://schemas.microsoft.com/office/drawing/2014/main" xmlns="" val="144280506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b="1" dirty="0"/>
                        <a:t>Additive Manufacturing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Paperless Processes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    Robotics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554559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936146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43008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3521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	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4275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900" b="1" dirty="0">
                <a:solidFill>
                  <a:schemeClr val="tx1"/>
                </a:solidFill>
              </a:rPr>
              <a:t>Evolution of 3-D Printing </a:t>
            </a:r>
            <a:r>
              <a:rPr lang="en-US" dirty="0"/>
              <a:t>Organs</a:t>
            </a:r>
          </a:p>
        </p:txBody>
      </p:sp>
      <p:pic>
        <p:nvPicPr>
          <p:cNvPr id="1026" name="Picture 2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5570" y="1453753"/>
            <a:ext cx="3407569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5539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Ultimate Ear</a:t>
            </a:r>
          </a:p>
        </p:txBody>
      </p:sp>
      <p:pic>
        <p:nvPicPr>
          <p:cNvPr id="1028" name="Picture 4" descr="http://www.laptopmag.com/images/uploads/r304/34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515" y="1963883"/>
            <a:ext cx="3326952" cy="21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420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ulickm\AppData\Local\Microsoft\Windows\Temporary Internet Files\Content.Outlook\94ILW3F7\Tractor T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10" y="209551"/>
            <a:ext cx="4698991" cy="313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900" y="2971800"/>
            <a:ext cx="1729804" cy="187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3205672"/>
            <a:ext cx="2951613" cy="1640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51" y="228703"/>
            <a:ext cx="6241321" cy="30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20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5911" y="17011"/>
            <a:ext cx="7439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AH-HA moment…AGCO Jackson Strategic Internet of Things (IoT)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452" y="451808"/>
            <a:ext cx="1685925" cy="74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473" y="495301"/>
            <a:ext cx="671690" cy="50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053" y="1024355"/>
            <a:ext cx="1270432" cy="54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438" y="1948421"/>
            <a:ext cx="831145" cy="6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603" y="2740605"/>
            <a:ext cx="1275971" cy="59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1131" y="3405716"/>
            <a:ext cx="81564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72833"/>
            <a:ext cx="95721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273" y="1840218"/>
            <a:ext cx="866453" cy="8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15585"/>
            <a:ext cx="737320" cy="67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7" y="3191310"/>
            <a:ext cx="1823285" cy="80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485" y="4272426"/>
            <a:ext cx="1373645" cy="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25310" y="492719"/>
            <a:ext cx="2900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14344" y="1189058"/>
            <a:ext cx="30757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312612" y="1679741"/>
            <a:ext cx="27179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5335" y="2833013"/>
            <a:ext cx="33224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48323" y="3347368"/>
            <a:ext cx="37822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8804" y="4372862"/>
            <a:ext cx="34289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2941" y="743366"/>
            <a:ext cx="12879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0656" y="1740092"/>
            <a:ext cx="2135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6692" y="4004600"/>
            <a:ext cx="22404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142" y="4804946"/>
            <a:ext cx="24982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495" y="495300"/>
            <a:ext cx="1016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340" y="601255"/>
            <a:ext cx="781050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032" y="1350187"/>
            <a:ext cx="847725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002" y="2137123"/>
            <a:ext cx="723900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002" y="2929009"/>
            <a:ext cx="781050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002" y="3572746"/>
            <a:ext cx="723900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5347" y="4004574"/>
            <a:ext cx="2952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174" y="2146048"/>
            <a:ext cx="506684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526" y="2127712"/>
            <a:ext cx="485797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862" y="1206071"/>
            <a:ext cx="295275" cy="60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789" y="2659024"/>
            <a:ext cx="295275" cy="54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472" y="2626744"/>
            <a:ext cx="295275" cy="16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513648" y="1659301"/>
            <a:ext cx="2135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038" y="997282"/>
            <a:ext cx="259695" cy="34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605" y="1999313"/>
            <a:ext cx="927136" cy="52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461" y="1356990"/>
            <a:ext cx="928295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081" y="2233139"/>
            <a:ext cx="2466947" cy="80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4026" y="3120701"/>
            <a:ext cx="2945266" cy="145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1" y="480494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xIkPb4fsb54"/>
          <p:cNvPicPr>
            <a:picLocks noRot="1" noChangeAspect="1"/>
          </p:cNvPicPr>
          <p:nvPr>
            <a:videoFile r:link="rId1"/>
          </p:nvPr>
        </p:nvPicPr>
        <p:blipFill>
          <a:blip r:embed="rId28"/>
          <a:stretch>
            <a:fillRect/>
          </a:stretch>
        </p:blipFill>
        <p:spPr>
          <a:xfrm>
            <a:off x="6930361" y="417183"/>
            <a:ext cx="1958373" cy="11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22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Trend #5: Network of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40" y="1962044"/>
            <a:ext cx="1044146" cy="12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3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374" y="1307674"/>
            <a:ext cx="2673252" cy="295387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 Bit of a Curmudgeon…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3408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The adoption of distributed and open technology by the ecosystem of technology providers and business users to drive inter-operability in value networks to improve business outcomes.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Network of Networks? </a:t>
            </a:r>
          </a:p>
        </p:txBody>
      </p:sp>
    </p:spTree>
    <p:extLst>
      <p:ext uri="{BB962C8B-B14F-4D97-AF65-F5344CB8AC3E}">
        <p14:creationId xmlns:p14="http://schemas.microsoft.com/office/powerpoint/2010/main" val="156155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B02702-A71F-40A6-96C6-EC502FE0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</a:t>
            </a:r>
            <a:r>
              <a:rPr lang="en-US"/>
              <a:t>of Visibility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EC51F72-4653-4587-A1AA-AC56EAB21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436" y="1200150"/>
            <a:ext cx="5703127" cy="3394075"/>
          </a:xfrm>
        </p:spPr>
      </p:pic>
    </p:spTree>
    <p:extLst>
      <p:ext uri="{BB962C8B-B14F-4D97-AF65-F5344CB8AC3E}">
        <p14:creationId xmlns:p14="http://schemas.microsoft.com/office/powerpoint/2010/main" val="3869900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3" y="1326739"/>
            <a:ext cx="8402241" cy="234952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Did Not Work</a:t>
            </a:r>
          </a:p>
        </p:txBody>
      </p:sp>
    </p:spTree>
    <p:extLst>
      <p:ext uri="{BB962C8B-B14F-4D97-AF65-F5344CB8AC3E}">
        <p14:creationId xmlns:p14="http://schemas.microsoft.com/office/powerpoint/2010/main" val="10938135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932" y="1020386"/>
            <a:ext cx="6627068" cy="373904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View in 2016</a:t>
            </a:r>
          </a:p>
        </p:txBody>
      </p:sp>
    </p:spTree>
    <p:extLst>
      <p:ext uri="{BB962C8B-B14F-4D97-AF65-F5344CB8AC3E}">
        <p14:creationId xmlns:p14="http://schemas.microsoft.com/office/powerpoint/2010/main" val="26279784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959443" y="1124470"/>
          <a:ext cx="4893276" cy="4497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Network and Company Nodes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1402491" y="1699055"/>
            <a:ext cx="1692876" cy="11800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Community Directory of Supplier Data</a:t>
            </a: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3033584" y="46854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884020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190921"/>
              </p:ext>
            </p:extLst>
          </p:nvPr>
        </p:nvGraphicFramePr>
        <p:xfrm>
          <a:off x="1380932" y="1063650"/>
          <a:ext cx="6616320" cy="384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Could Change?</a:t>
            </a:r>
          </a:p>
        </p:txBody>
      </p:sp>
    </p:spTree>
    <p:extLst>
      <p:ext uri="{BB962C8B-B14F-4D97-AF65-F5344CB8AC3E}">
        <p14:creationId xmlns:p14="http://schemas.microsoft.com/office/powerpoint/2010/main" val="19516692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Moving Forward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59" y="1617615"/>
            <a:ext cx="1940033" cy="19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329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8" y="70075"/>
            <a:ext cx="7566743" cy="499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15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884A440-9651-4BED-A0EA-882D52820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Remove the handcuffs. Eliminate the expectation  of well-defined ROIs.</a:t>
            </a:r>
          </a:p>
          <a:p>
            <a:r>
              <a:rPr lang="en-US" sz="2400" dirty="0"/>
              <a:t>Develop a stage-gate process for process innovation.</a:t>
            </a:r>
          </a:p>
          <a:p>
            <a:r>
              <a:rPr lang="en-US" sz="2400" dirty="0"/>
              <a:t>Embrace small scrappy teams.</a:t>
            </a:r>
          </a:p>
          <a:p>
            <a:r>
              <a:rPr lang="en-US" sz="2400" dirty="0"/>
              <a:t>Partner with technology innovators.</a:t>
            </a:r>
          </a:p>
          <a:p>
            <a:r>
              <a:rPr lang="en-US" sz="2400" dirty="0"/>
              <a:t>Manage the hype cycles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AD608E6-D104-454B-A670-EFD310D3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Have the Talk with Your CFO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2245C5-1BD4-4B76-9726-D61BAC49D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077" y="3050498"/>
            <a:ext cx="2689674" cy="16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155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" y="1523718"/>
            <a:ext cx="3066931" cy="25700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Wrap-up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3325" y="1488675"/>
            <a:ext cx="421871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Adopt new technologies and challenge current thinking.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Manage the supply chain as a complex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Build with the goal in mind outside-in.</a:t>
            </a:r>
          </a:p>
          <a:p>
            <a:endParaRPr lang="en-US" sz="1350" dirty="0">
              <a:solidFill>
                <a:schemeClr val="accent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90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60" y="1966140"/>
            <a:ext cx="3264347" cy="21055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Fortune-teller of Sorts….</a:t>
            </a:r>
          </a:p>
        </p:txBody>
      </p:sp>
    </p:spTree>
    <p:extLst>
      <p:ext uri="{BB962C8B-B14F-4D97-AF65-F5344CB8AC3E}">
        <p14:creationId xmlns:p14="http://schemas.microsoft.com/office/powerpoint/2010/main" val="40407614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Take a Different Path?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1"/>
          <a:stretch/>
        </p:blipFill>
        <p:spPr>
          <a:xfrm>
            <a:off x="869446" y="904632"/>
            <a:ext cx="7439550" cy="3800718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3088540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754" y="6594"/>
            <a:ext cx="2731247" cy="274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1627" y="2538551"/>
            <a:ext cx="3085718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159158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848" y="312644"/>
            <a:ext cx="2731247" cy="274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51024" y="68534"/>
            <a:ext cx="1902317" cy="136191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2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  <a:p>
            <a:pPr algn="ctr"/>
            <a:endParaRPr lang="en-US" sz="2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  <a:p>
            <a:pPr algn="ctr"/>
            <a:endParaRPr lang="en-US" sz="2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  <a:p>
            <a:pPr algn="ctr"/>
            <a:r>
              <a:rPr lang="en-US" sz="2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Engage with Us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7352" y="1560780"/>
            <a:ext cx="5187635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Visit Us Online </a:t>
            </a:r>
          </a:p>
          <a:p>
            <a:r>
              <a:rPr lang="en-US" sz="1350" dirty="0"/>
              <a:t>www.supplychaininsights.com</a:t>
            </a:r>
          </a:p>
          <a:p>
            <a:r>
              <a:rPr lang="en-US" sz="1350" dirty="0"/>
              <a:t>www.supplychainshaman.com</a:t>
            </a:r>
          </a:p>
          <a:p>
            <a:r>
              <a:rPr lang="en-US" sz="1350" dirty="0"/>
              <a:t>www.beetfusion.com</a:t>
            </a:r>
          </a:p>
          <a:p>
            <a:r>
              <a:rPr lang="en-US" sz="1350" dirty="0"/>
              <a:t>www.linkedin.com/company/supply-chain-insights</a:t>
            </a:r>
          </a:p>
          <a:p>
            <a:r>
              <a:rPr lang="en-US" sz="1350" dirty="0"/>
              <a:t>www.slideshare.com/loracecere</a:t>
            </a:r>
          </a:p>
          <a:p>
            <a:endParaRPr lang="en-US" sz="1350" dirty="0"/>
          </a:p>
          <a:p>
            <a:r>
              <a:rPr lang="en-US" sz="1350" b="1" dirty="0"/>
              <a:t>Follow Us on Twitter </a:t>
            </a:r>
          </a:p>
          <a:p>
            <a:r>
              <a:rPr lang="en-US" sz="1350" dirty="0"/>
              <a:t>@scinsightsllc </a:t>
            </a:r>
          </a:p>
          <a:p>
            <a:r>
              <a:rPr lang="en-US" sz="1350" dirty="0"/>
              <a:t>@</a:t>
            </a:r>
            <a:r>
              <a:rPr lang="en-US" sz="1350" dirty="0" err="1"/>
              <a:t>lcecere</a:t>
            </a:r>
            <a:endParaRPr lang="en-US" sz="1350" dirty="0"/>
          </a:p>
          <a:p>
            <a:endParaRPr lang="en-US" sz="1350" dirty="0"/>
          </a:p>
          <a:p>
            <a:r>
              <a:rPr lang="en-US" sz="1350" b="1" dirty="0"/>
              <a:t>Attend a Live Event</a:t>
            </a:r>
          </a:p>
          <a:p>
            <a:r>
              <a:rPr lang="en-US" sz="1350" dirty="0"/>
              <a:t>www.supplychaininsightsglobalsummit.com</a:t>
            </a:r>
          </a:p>
          <a:p>
            <a:r>
              <a:rPr lang="en-US" sz="1350" dirty="0"/>
              <a:t>www.supplychaininsights.com/the-shamans-circle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743270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About Lora Cecere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5781" y="1175975"/>
            <a:ext cx="4835199" cy="2526333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2641" indent="-172641" eaLnBrk="0" hangingPunct="0">
              <a:spcBef>
                <a:spcPts val="45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050" dirty="0"/>
              <a:t>Founder of </a:t>
            </a:r>
            <a:r>
              <a:rPr lang="en-US" sz="1050" b="1" dirty="0"/>
              <a:t>Supply Chain Insights</a:t>
            </a:r>
          </a:p>
          <a:p>
            <a:pPr marL="300038" lvl="1" indent="-128588" eaLnBrk="0" hangingPunct="0">
              <a:spcBef>
                <a:spcPts val="4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dirty="0"/>
              <a:t>“LinkedIn Influencer”</a:t>
            </a:r>
          </a:p>
          <a:p>
            <a:pPr marL="300038" lvl="1" indent="-128588" eaLnBrk="0" hangingPunct="0">
              <a:spcBef>
                <a:spcPts val="4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dirty="0"/>
              <a:t>Guest blog for Forbes</a:t>
            </a:r>
          </a:p>
          <a:p>
            <a:pPr marL="300038" lvl="1" indent="-128588" eaLnBrk="0" hangingPunct="0">
              <a:spcBef>
                <a:spcPts val="4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dirty="0"/>
              <a:t>Author of 5 books:  </a:t>
            </a:r>
            <a:r>
              <a:rPr lang="en-US" sz="900" i="1" dirty="0"/>
              <a:t>Bricks Matter </a:t>
            </a:r>
            <a:r>
              <a:rPr lang="en-US" sz="900" dirty="0"/>
              <a:t>(2012), </a:t>
            </a:r>
            <a:r>
              <a:rPr lang="en-US" sz="900" i="1" dirty="0"/>
              <a:t>Shaman’s Journal </a:t>
            </a:r>
            <a:r>
              <a:rPr lang="en-US" sz="900" dirty="0"/>
              <a:t>(2014), </a:t>
            </a:r>
            <a:br>
              <a:rPr lang="en-US" sz="900" dirty="0"/>
            </a:br>
            <a:r>
              <a:rPr lang="en-US" sz="900" i="1" dirty="0"/>
              <a:t>Supply Chain Metrics That Matter </a:t>
            </a:r>
            <a:r>
              <a:rPr lang="en-US" sz="900" dirty="0"/>
              <a:t>(2014), </a:t>
            </a:r>
            <a:r>
              <a:rPr lang="en-US" sz="900" i="1" dirty="0"/>
              <a:t>Shaman’s Journal </a:t>
            </a:r>
            <a:r>
              <a:rPr lang="en-US" sz="900" dirty="0"/>
              <a:t>(2015), </a:t>
            </a:r>
            <a:br>
              <a:rPr lang="en-US" sz="900" dirty="0"/>
            </a:br>
            <a:r>
              <a:rPr lang="en-US" sz="900" i="1" dirty="0"/>
              <a:t>Shaman’s Journal </a:t>
            </a:r>
            <a:r>
              <a:rPr lang="en-US" sz="900" dirty="0"/>
              <a:t>(2016), </a:t>
            </a:r>
            <a:r>
              <a:rPr lang="en-US" sz="900" i="1" dirty="0"/>
              <a:t>Shaman’s Journal (2017)</a:t>
            </a:r>
            <a:r>
              <a:rPr lang="en-US" sz="900" dirty="0"/>
              <a:t> </a:t>
            </a:r>
          </a:p>
          <a:p>
            <a:pPr marL="172641" indent="-172641" eaLnBrk="0" hangingPunct="0">
              <a:spcBef>
                <a:spcPts val="45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050" dirty="0"/>
              <a:t>Partner at </a:t>
            </a:r>
            <a:r>
              <a:rPr lang="en-US" sz="1050" b="1" dirty="0"/>
              <a:t>Altimeter Group </a:t>
            </a:r>
            <a:r>
              <a:rPr lang="en-US" sz="1050" dirty="0"/>
              <a:t>(leader in open research)</a:t>
            </a:r>
          </a:p>
          <a:p>
            <a:pPr marL="172641" indent="-172641" eaLnBrk="0" hangingPunct="0">
              <a:spcBef>
                <a:spcPts val="45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050" dirty="0"/>
              <a:t>7 years of Management Experience leading Analyst Teams at </a:t>
            </a:r>
            <a:r>
              <a:rPr lang="en-US" sz="1050" b="1" dirty="0"/>
              <a:t>Gartner</a:t>
            </a:r>
            <a:r>
              <a:rPr lang="en-US" sz="1050" dirty="0"/>
              <a:t> </a:t>
            </a:r>
            <a:br>
              <a:rPr lang="en-US" sz="1050" dirty="0"/>
            </a:br>
            <a:r>
              <a:rPr lang="en-US" sz="1050" dirty="0"/>
              <a:t>and </a:t>
            </a:r>
            <a:r>
              <a:rPr lang="en-US" sz="1050" b="1" dirty="0"/>
              <a:t>AMR Research</a:t>
            </a:r>
          </a:p>
          <a:p>
            <a:pPr marL="172641" indent="-172641" eaLnBrk="0" hangingPunct="0">
              <a:spcBef>
                <a:spcPts val="45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050" dirty="0"/>
              <a:t>8 years Experience in Marketing and Selling Supply Chain Software at </a:t>
            </a:r>
            <a:r>
              <a:rPr lang="en-US" sz="1050" b="1" dirty="0"/>
              <a:t>Descartes Systems Group</a:t>
            </a:r>
            <a:r>
              <a:rPr lang="en-US" sz="1050" dirty="0"/>
              <a:t> and </a:t>
            </a:r>
            <a:r>
              <a:rPr lang="en-US" sz="1050" b="1" dirty="0"/>
              <a:t>Manugistics</a:t>
            </a:r>
            <a:r>
              <a:rPr lang="en-US" sz="1050" dirty="0"/>
              <a:t> (now JDA)</a:t>
            </a:r>
          </a:p>
          <a:p>
            <a:pPr marL="172641" indent="-172641" eaLnBrk="0" hangingPunct="0">
              <a:spcBef>
                <a:spcPts val="45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050" dirty="0"/>
              <a:t>15 Years Leading teams in Manufacturing and Distribution operations for </a:t>
            </a:r>
            <a:r>
              <a:rPr lang="en-US" sz="1050" b="1" dirty="0"/>
              <a:t>Clorox, Kraft/General Foods, Nestle/Dreyers Grand Ice Cream </a:t>
            </a:r>
            <a:r>
              <a:rPr lang="en-US" sz="1050" dirty="0"/>
              <a:t>and</a:t>
            </a:r>
            <a:r>
              <a:rPr lang="en-US" sz="1050" b="1" dirty="0"/>
              <a:t> Procter &amp; Gamble.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4" y="1263145"/>
            <a:ext cx="1530878" cy="2296316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59750" y="3777046"/>
            <a:ext cx="4302914" cy="1084912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050" b="1" dirty="0">
                <a:solidFill>
                  <a:schemeClr val="bg1"/>
                </a:solidFill>
              </a:rPr>
              <a:t>Contact Information:  </a:t>
            </a:r>
          </a:p>
          <a:p>
            <a:pPr marL="342900" indent="-171450" eaLnBrk="0" hangingPunct="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Email: </a:t>
            </a:r>
            <a:r>
              <a:rPr lang="en-US" sz="900" dirty="0">
                <a:solidFill>
                  <a:schemeClr val="bg1"/>
                </a:solidFill>
              </a:rPr>
              <a:t>lora.cecere@supplychaininsights.com</a:t>
            </a:r>
          </a:p>
          <a:p>
            <a:pPr marL="342900" indent="-171450" eaLnBrk="0" hangingPunct="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Blog: </a:t>
            </a:r>
            <a:r>
              <a:rPr lang="en-US" sz="900" dirty="0">
                <a:solidFill>
                  <a:schemeClr val="bg1"/>
                </a:solidFill>
              </a:rPr>
              <a:t>www.supplychainshaman.com (15,000 pageviews/month)</a:t>
            </a:r>
          </a:p>
          <a:p>
            <a:pPr marL="342900" indent="-171450" eaLnBrk="0" hangingPunct="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Forbes: </a:t>
            </a:r>
            <a:r>
              <a:rPr lang="en-US" sz="900" dirty="0">
                <a:solidFill>
                  <a:schemeClr val="bg1"/>
                </a:solidFill>
              </a:rPr>
              <a:t>www.forbes.com/sites/loracecere</a:t>
            </a:r>
          </a:p>
          <a:p>
            <a:pPr marL="342900" indent="-171450" eaLnBrk="0" hangingPunct="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Twitter: </a:t>
            </a:r>
            <a:r>
              <a:rPr lang="en-US" sz="900" dirty="0">
                <a:solidFill>
                  <a:schemeClr val="bg1"/>
                </a:solidFill>
              </a:rPr>
              <a:t>twitter.com/lcecere (8,200 followers)</a:t>
            </a:r>
          </a:p>
          <a:p>
            <a:pPr marL="342900" indent="-171450" eaLnBrk="0" hangingPunct="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LinkedIn: </a:t>
            </a:r>
            <a:r>
              <a:rPr lang="en-US" sz="900" dirty="0">
                <a:solidFill>
                  <a:schemeClr val="bg1"/>
                </a:solidFill>
              </a:rPr>
              <a:t>www.linkedin.com/in/loracecere  (215,000 followers)</a:t>
            </a:r>
          </a:p>
          <a:p>
            <a:pPr marL="342900" indent="-171450" eaLnBrk="0" hangingPunct="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LinkedIn Influencer: </a:t>
            </a:r>
            <a:r>
              <a:rPr lang="en-US" sz="900" dirty="0">
                <a:solidFill>
                  <a:schemeClr val="bg1"/>
                </a:solidFill>
              </a:rPr>
              <a:t>www.linkedin.com/today/author/446631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859" y="1080735"/>
            <a:ext cx="454088" cy="685800"/>
          </a:xfrm>
          <a:prstGeom prst="rect">
            <a:avLst/>
          </a:prstGeom>
          <a:ln w="127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w="165100" prst="coolSlant"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8196" y="1083564"/>
            <a:ext cx="472692" cy="6858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190" y="1083564"/>
            <a:ext cx="444203" cy="6858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w="165100" prst="coolSlant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977" y="1083564"/>
            <a:ext cx="490240" cy="6858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w="165100" prst="coolSlant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423" y="1083564"/>
            <a:ext cx="444202" cy="6858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RightUp">
              <a:rot lat="1080000" lon="20040000" rev="0"/>
            </a:camera>
            <a:lightRig rig="threePt" dir="t"/>
          </a:scene3d>
          <a:sp3d>
            <a:bevelT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571D3F-81AF-4EA5-99EC-910441275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364" y="1075458"/>
            <a:ext cx="449541" cy="6939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5695841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395" y="700988"/>
            <a:ext cx="3730522" cy="354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72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49" y="3578130"/>
            <a:ext cx="2536658" cy="544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3C2844-CB57-4AF5-9A81-4211695EEE3B}"/>
              </a:ext>
            </a:extLst>
          </p:cNvPr>
          <p:cNvSpPr txBox="1"/>
          <p:nvPr/>
        </p:nvSpPr>
        <p:spPr>
          <a:xfrm>
            <a:off x="1835217" y="1889759"/>
            <a:ext cx="4957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doni MT" panose="02070603080606020203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5996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           I Write for the Supply Chain Leader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63" y="966641"/>
            <a:ext cx="5844449" cy="38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46565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Supply Chain Insights Template Final">
  <a:themeElements>
    <a:clrScheme name="Custom 1">
      <a:dk1>
        <a:sysClr val="windowText" lastClr="000000"/>
      </a:dk1>
      <a:lt1>
        <a:sysClr val="window" lastClr="FFFFFF"/>
      </a:lt1>
      <a:dk2>
        <a:srgbClr val="00A14B"/>
      </a:dk2>
      <a:lt2>
        <a:srgbClr val="F9ED32"/>
      </a:lt2>
      <a:accent1>
        <a:srgbClr val="2B3990"/>
      </a:accent1>
      <a:accent2>
        <a:srgbClr val="8DC63F"/>
      </a:accent2>
      <a:accent3>
        <a:srgbClr val="00A14B"/>
      </a:accent3>
      <a:accent4>
        <a:srgbClr val="7F3F98"/>
      </a:accent4>
      <a:accent5>
        <a:srgbClr val="C1172C"/>
      </a:accent5>
      <a:accent6>
        <a:srgbClr val="F15A29"/>
      </a:accent6>
      <a:hlink>
        <a:srgbClr val="2B3990"/>
      </a:hlink>
      <a:folHlink>
        <a:srgbClr val="7F3F98"/>
      </a:folHlink>
    </a:clrScheme>
    <a:fontScheme name="Supply Chain Insigh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upply Chain Insights Template Final">
  <a:themeElements>
    <a:clrScheme name="Supply Chain Insights">
      <a:dk1>
        <a:srgbClr val="000000"/>
      </a:dk1>
      <a:lt1>
        <a:srgbClr val="FFFFFF"/>
      </a:lt1>
      <a:dk2>
        <a:srgbClr val="C1172C"/>
      </a:dk2>
      <a:lt2>
        <a:srgbClr val="00A14B"/>
      </a:lt2>
      <a:accent1>
        <a:srgbClr val="2B3990"/>
      </a:accent1>
      <a:accent2>
        <a:srgbClr val="8DC63F"/>
      </a:accent2>
      <a:accent3>
        <a:srgbClr val="7F3F98"/>
      </a:accent3>
      <a:accent4>
        <a:srgbClr val="00A14B"/>
      </a:accent4>
      <a:accent5>
        <a:srgbClr val="F9ED32"/>
      </a:accent5>
      <a:accent6>
        <a:srgbClr val="F15A29"/>
      </a:accent6>
      <a:hlink>
        <a:srgbClr val="000000"/>
      </a:hlink>
      <a:folHlink>
        <a:srgbClr val="C1172C"/>
      </a:folHlink>
    </a:clrScheme>
    <a:fontScheme name="Supply Chain Insigh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3_AGCO PowerPoint Master">
  <a:themeElements>
    <a:clrScheme name="AGCO">
      <a:dk1>
        <a:sysClr val="windowText" lastClr="000000"/>
      </a:dk1>
      <a:lt1>
        <a:sysClr val="window" lastClr="FFFFFF"/>
      </a:lt1>
      <a:dk2>
        <a:srgbClr val="000000"/>
      </a:dk2>
      <a:lt2>
        <a:srgbClr val="A6192E"/>
      </a:lt2>
      <a:accent1>
        <a:srgbClr val="A6192E"/>
      </a:accent1>
      <a:accent2>
        <a:srgbClr val="D28C96"/>
      </a:accent2>
      <a:accent3>
        <a:srgbClr val="54585A"/>
      </a:accent3>
      <a:accent4>
        <a:srgbClr val="A9ABAC"/>
      </a:accent4>
      <a:accent5>
        <a:srgbClr val="84BD00"/>
      </a:accent5>
      <a:accent6>
        <a:srgbClr val="CF7F00"/>
      </a:accent6>
      <a:hlink>
        <a:srgbClr val="000000"/>
      </a:hlink>
      <a:folHlink>
        <a:srgbClr val="000000"/>
      </a:folHlink>
    </a:clrScheme>
    <a:fontScheme name="AG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MS BLACK">
      <a:srgbClr val="000000"/>
    </a:custClr>
    <a:custClr name="PMS 187 RED">
      <a:srgbClr val="A6192E"/>
    </a:custClr>
    <a:custClr name="PMS 7406 YELLOW">
      <a:srgbClr val="F1C400"/>
    </a:custClr>
    <a:custClr name="PMS 145 ORANGE">
      <a:srgbClr val="CF7F00"/>
    </a:custClr>
    <a:custClr name="PMS 376 GREEN">
      <a:srgbClr val="84BD00"/>
    </a:custClr>
    <a:custClr name="PMS 4525 LIGHT BROWN">
      <a:srgbClr val="C5B783"/>
    </a:custClr>
    <a:custClr name="PMS 7533 BROWN">
      <a:srgbClr val="473729"/>
    </a:custClr>
    <a:custClr name="PMS 425 GREY">
      <a:srgbClr val="54585A"/>
    </a:custClr>
    <a:custClr>
      <a:srgbClr val="FFFFFF"/>
    </a:custClr>
    <a:custClr>
      <a:srgbClr val="FFFFFF"/>
    </a:custClr>
    <a:custClr name="PMS BLACK 50%">
      <a:srgbClr val="7F7F7F"/>
    </a:custClr>
    <a:custClr name="PMS 187 RED 50%">
      <a:srgbClr val="D28C96"/>
    </a:custClr>
    <a:custClr name="PMS 7406 YELLOW 50%">
      <a:srgbClr val="F8E17F"/>
    </a:custClr>
    <a:custClr name="PMS 145 ORANGE 50%">
      <a:srgbClr val="E7BF7F"/>
    </a:custClr>
    <a:custClr name="PMS 376 GREEN 50%">
      <a:srgbClr val="C2DE80"/>
    </a:custClr>
    <a:custClr name="PMS 4525 LIGHT BROWN 50%">
      <a:srgbClr val="E2DBC1"/>
    </a:custClr>
    <a:custClr name="PMS 7533 BROWN 50%">
      <a:srgbClr val="A39B94"/>
    </a:custClr>
    <a:custClr name="PMS 425 GREY 50%">
      <a:srgbClr val="A9ABAC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AGCO_New-PPT-Template_final" id="{C56CCBC6-4C2E-8B46-9C2C-53690551E1A7}" vid="{9965FEDA-C735-4849-8B91-1451DEB88F9F}"/>
    </a:ext>
  </a:extLst>
</a:theme>
</file>

<file path=ppt/theme/theme5.xml><?xml version="1.0" encoding="utf-8"?>
<a:theme xmlns:a="http://schemas.openxmlformats.org/drawingml/2006/main" name="3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entury Gothic"/>
            <a:cs typeface="Century Gothic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1201</Words>
  <Application>Microsoft Macintosh PowerPoint</Application>
  <PresentationFormat>On-screen Show (16:9)</PresentationFormat>
  <Paragraphs>274</Paragraphs>
  <Slides>85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08" baseType="lpstr">
      <vt:lpstr>Adobe Fan Heiti Std B</vt:lpstr>
      <vt:lpstr>Arial</vt:lpstr>
      <vt:lpstr>Arial Unicode MS</vt:lpstr>
      <vt:lpstr>Berlin Sans FB Demi</vt:lpstr>
      <vt:lpstr>Bodoni MT</vt:lpstr>
      <vt:lpstr>Calibri</vt:lpstr>
      <vt:lpstr>Candara</vt:lpstr>
      <vt:lpstr>Century Gothic</vt:lpstr>
      <vt:lpstr>Helvetica Light</vt:lpstr>
      <vt:lpstr>LucidaGrande</vt:lpstr>
      <vt:lpstr>ＭＳ Ｐゴシック</vt:lpstr>
      <vt:lpstr>Times</vt:lpstr>
      <vt:lpstr>Tw Cen MT</vt:lpstr>
      <vt:lpstr>Verdana</vt:lpstr>
      <vt:lpstr>Wingdings</vt:lpstr>
      <vt:lpstr>Wingdings 2</vt:lpstr>
      <vt:lpstr>Wingdings 3</vt:lpstr>
      <vt:lpstr>Office Theme</vt:lpstr>
      <vt:lpstr>5_Supply Chain Insights Template Final</vt:lpstr>
      <vt:lpstr>Supply Chain Insights Template Final</vt:lpstr>
      <vt:lpstr>13_AGCO PowerPoint Master</vt:lpstr>
      <vt:lpstr>3_Integral</vt:lpstr>
      <vt:lpstr>Worksheet</vt:lpstr>
      <vt:lpstr>PowerPoint Presentation</vt:lpstr>
      <vt:lpstr>PowerPoint Presentation</vt:lpstr>
      <vt:lpstr>PowerPoint Presentation</vt:lpstr>
      <vt:lpstr>Supply Chain 2030 September 2017</vt:lpstr>
      <vt:lpstr>I Am A Social Scientist</vt:lpstr>
      <vt:lpstr>A Skeptic</vt:lpstr>
      <vt:lpstr> A Bit of a Curmudgeon… </vt:lpstr>
      <vt:lpstr>A Fortune-teller of Sorts….</vt:lpstr>
      <vt:lpstr>            I Write for the Supply Chain Leader</vt:lpstr>
      <vt:lpstr>PowerPoint Presentation</vt:lpstr>
      <vt:lpstr>What I Believed</vt:lpstr>
      <vt:lpstr>PowerPoint Presentation</vt:lpstr>
      <vt:lpstr>PowerPoint Presentation</vt:lpstr>
      <vt:lpstr>The Supply Chain Is a Complex System with Increasing Complexity.  Each Supply Chain Operates on an Effective Frontier</vt:lpstr>
      <vt:lpstr>The Supply Chain Is a Complex System with Increasing Complexity. Each Supply Chain Operates on an Effective Frontier</vt:lpstr>
      <vt:lpstr>What Makes a Difference?</vt:lpstr>
      <vt:lpstr>Dow and BASF</vt:lpstr>
      <vt:lpstr>PowerPoint Presentation</vt:lpstr>
      <vt:lpstr>What Drives Value?</vt:lpstr>
      <vt:lpstr>Managing in a Complex World</vt:lpstr>
      <vt:lpstr>Trade is Growing While Growth is Slowing</vt:lpstr>
      <vt:lpstr>Supply Chains to Admire: 2017 Winners</vt:lpstr>
      <vt:lpstr>PowerPoint Presentation</vt:lpstr>
      <vt:lpstr>PowerPoint Presentation</vt:lpstr>
      <vt:lpstr>PowerPoint Presentation</vt:lpstr>
      <vt:lpstr>What Did I Learn?</vt:lpstr>
      <vt:lpstr> Improvement IS Fast When You Have a Lot to Lose</vt:lpstr>
      <vt:lpstr>Manage Costs Like a Decathlete</vt:lpstr>
      <vt:lpstr>Efficient Is Usually Not Effective</vt:lpstr>
      <vt:lpstr>Fads Get Us Nowhere</vt:lpstr>
      <vt:lpstr>Best Transformations Require Wings and Feet</vt:lpstr>
      <vt:lpstr>Moving Forward: Supply Chain 2030</vt:lpstr>
      <vt:lpstr>Productivity From the Third Industrial Revolution Stopped in 2004</vt:lpstr>
      <vt:lpstr>What Is Next-Generational Thinking?</vt:lpstr>
      <vt:lpstr>The Move to Digital Business</vt:lpstr>
      <vt:lpstr>Shifts for 2030</vt:lpstr>
      <vt:lpstr>Current Supply Chain Process Thinking</vt:lpstr>
      <vt:lpstr>What Does Digital Transformation Mean for You? There Is No One Definition</vt:lpstr>
      <vt:lpstr>                  Trend #1: Outside-In Processes</vt:lpstr>
      <vt:lpstr>Today’s Reality</vt:lpstr>
      <vt:lpstr>Traditional Approaches of ERP/MRP/DRP Amplify the Bullwhip Effect</vt:lpstr>
      <vt:lpstr>The Long Tail of the Supply Chain. The Impact of Outside-In Processes</vt:lpstr>
      <vt:lpstr>Claritin Case Study: Spring and Allergies</vt:lpstr>
      <vt:lpstr>PowerPoint Presentation</vt:lpstr>
      <vt:lpstr>The Need to Listen</vt:lpstr>
      <vt:lpstr>              Trend #2: The Autonomous Supply Chain</vt:lpstr>
      <vt:lpstr>Data Needs to Move Securely Through Value Networks In…</vt:lpstr>
      <vt:lpstr>PowerPoint Presentation</vt:lpstr>
      <vt:lpstr>Building the Autonomous Supply Chain</vt:lpstr>
      <vt:lpstr>Evolution of Cognitive Computing</vt:lpstr>
      <vt:lpstr>SILO VISIBILITY LEADS TO INEFFICIENT AND UNPRODUCTIVE WORKFORCE  </vt:lpstr>
      <vt:lpstr>JABIL’S INTELLIGENT DIGITAL SUPPLY CHAIN SOLUTIONS</vt:lpstr>
      <vt:lpstr>JABIL’S APPROACH TO DIGITAL SUPPLY CHAIN</vt:lpstr>
      <vt:lpstr>Trend #3. Real-Time Data</vt:lpstr>
      <vt:lpstr>PowerPoint Presentation</vt:lpstr>
      <vt:lpstr>1.5M sku locations  ~ 95% slow or intermittent</vt:lpstr>
      <vt:lpstr>Redefining Service</vt:lpstr>
      <vt:lpstr>Internet of Things</vt:lpstr>
      <vt:lpstr>PowerPoint Presentation</vt:lpstr>
      <vt:lpstr>Redefining Replenishment</vt:lpstr>
      <vt:lpstr>Transforming Inbound Logistics</vt:lpstr>
      <vt:lpstr>Improved On-Time Delivery</vt:lpstr>
      <vt:lpstr>Trend #4. Digital Manufacturing</vt:lpstr>
      <vt:lpstr>What Is Digital Manufacturing?</vt:lpstr>
      <vt:lpstr>PowerPoint Presentation</vt:lpstr>
      <vt:lpstr>PowerPoint Presentation</vt:lpstr>
      <vt:lpstr>PowerPoint Presentation</vt:lpstr>
      <vt:lpstr>PowerPoint Presentation</vt:lpstr>
      <vt:lpstr>Trend #5: Network of Networks</vt:lpstr>
      <vt:lpstr>What Is the Network of Networks? </vt:lpstr>
      <vt:lpstr>Current State of Visibility</vt:lpstr>
      <vt:lpstr>What Did Not Work</vt:lpstr>
      <vt:lpstr>The View in 2016</vt:lpstr>
      <vt:lpstr>Network and Company Nodes</vt:lpstr>
      <vt:lpstr>What Could Change?</vt:lpstr>
      <vt:lpstr>Moving Forward</vt:lpstr>
      <vt:lpstr>PowerPoint Presentation</vt:lpstr>
      <vt:lpstr>Have the Talk with Your CFO</vt:lpstr>
      <vt:lpstr>Wrap-up</vt:lpstr>
      <vt:lpstr>Time to Take a Different Path?</vt:lpstr>
      <vt:lpstr>PowerPoint Presentation</vt:lpstr>
      <vt:lpstr>PowerPoint Presentation</vt:lpstr>
      <vt:lpstr>About Lora Cecere </vt:lpstr>
      <vt:lpstr>PowerPoint Presentation</vt:lpstr>
      <vt:lpstr>PowerPoint Presentation</vt:lpstr>
    </vt:vector>
  </TitlesOfParts>
  <Company>Sage Frog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Shelton</dc:creator>
  <cp:lastModifiedBy>Adam Balee</cp:lastModifiedBy>
  <cp:revision>25</cp:revision>
  <dcterms:created xsi:type="dcterms:W3CDTF">2016-06-27T13:49:44Z</dcterms:created>
  <dcterms:modified xsi:type="dcterms:W3CDTF">2017-09-21T18:34:40Z</dcterms:modified>
</cp:coreProperties>
</file>