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9" r:id="rId2"/>
    <p:sldId id="280" r:id="rId3"/>
    <p:sldId id="281" r:id="rId4"/>
    <p:sldId id="260" r:id="rId5"/>
    <p:sldId id="263" r:id="rId6"/>
    <p:sldId id="261" r:id="rId7"/>
    <p:sldId id="267" r:id="rId8"/>
    <p:sldId id="278" r:id="rId9"/>
    <p:sldId id="265" r:id="rId10"/>
    <p:sldId id="271" r:id="rId11"/>
    <p:sldId id="270" r:id="rId12"/>
    <p:sldId id="268" r:id="rId13"/>
    <p:sldId id="274" r:id="rId14"/>
    <p:sldId id="273" r:id="rId15"/>
    <p:sldId id="266" r:id="rId16"/>
    <p:sldId id="275" r:id="rId17"/>
    <p:sldId id="276" r:id="rId18"/>
    <p:sldId id="277" r:id="rId19"/>
    <p:sldId id="262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asamuels\AppData\Local\Microsoft\Windows\INetCache\Content.Outlook\0WDJM0UZ\Warehouse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DC Network Size Optimization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'[Warehouse analysis.xlsx]Sheet1'!$D$3</c:f>
              <c:strCache>
                <c:ptCount val="1"/>
                <c:pt idx="0">
                  <c:v>Inbound STO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'[Warehouse analysis.xlsx]Sheet1'!$B$4:$B$8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</c:numCache>
            </c:numRef>
          </c:xVal>
          <c:yVal>
            <c:numRef>
              <c:f>'[Warehouse analysis.xlsx]Sheet1'!$D$4:$D$8</c:f>
              <c:numCache>
                <c:formatCode>_("$"* #,##0_);_("$"* \(#,##0\);_("$"* "-"??_);_(@_)</c:formatCode>
                <c:ptCount val="5"/>
                <c:pt idx="0">
                  <c:v>0</c:v>
                </c:pt>
                <c:pt idx="1">
                  <c:v>2000000</c:v>
                </c:pt>
                <c:pt idx="2">
                  <c:v>4989026</c:v>
                </c:pt>
                <c:pt idx="3">
                  <c:v>7609512</c:v>
                </c:pt>
                <c:pt idx="4">
                  <c:v>8006403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5E8-4B46-B290-7C7E6813ECDB}"/>
            </c:ext>
          </c:extLst>
        </c:ser>
        <c:ser>
          <c:idx val="1"/>
          <c:order val="1"/>
          <c:tx>
            <c:strRef>
              <c:f>'[Warehouse analysis.xlsx]Sheet1'!$E$3</c:f>
              <c:strCache>
                <c:ptCount val="1"/>
                <c:pt idx="0">
                  <c:v>Out to Customer</c:v>
                </c:pt>
              </c:strCache>
            </c:strRef>
          </c:tx>
          <c:spPr>
            <a:ln w="317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'[Warehouse analysis.xlsx]Sheet1'!$B$4:$B$8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</c:numCache>
            </c:numRef>
          </c:xVal>
          <c:yVal>
            <c:numRef>
              <c:f>'[Warehouse analysis.xlsx]Sheet1'!$E$4:$E$8</c:f>
              <c:numCache>
                <c:formatCode>_("$"* #,##0_);_("$"* \(#,##0\);_("$"* "-"??_);_(@_)</c:formatCode>
                <c:ptCount val="5"/>
                <c:pt idx="0">
                  <c:v>35000000</c:v>
                </c:pt>
                <c:pt idx="1">
                  <c:v>28000000</c:v>
                </c:pt>
                <c:pt idx="2">
                  <c:v>21539051</c:v>
                </c:pt>
                <c:pt idx="3">
                  <c:v>19978472</c:v>
                </c:pt>
                <c:pt idx="4">
                  <c:v>20972025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5E8-4B46-B290-7C7E6813ECDB}"/>
            </c:ext>
          </c:extLst>
        </c:ser>
        <c:ser>
          <c:idx val="2"/>
          <c:order val="2"/>
          <c:tx>
            <c:strRef>
              <c:f>'[Warehouse analysis.xlsx]Sheet1'!$F$3</c:f>
              <c:strCache>
                <c:ptCount val="1"/>
                <c:pt idx="0">
                  <c:v>Total Spend</c:v>
                </c:pt>
              </c:strCache>
            </c:strRef>
          </c:tx>
          <c:spPr>
            <a:ln w="317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'[Warehouse analysis.xlsx]Sheet1'!$B$4:$B$8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</c:numCache>
            </c:numRef>
          </c:xVal>
          <c:yVal>
            <c:numRef>
              <c:f>'[Warehouse analysis.xlsx]Sheet1'!$F$4:$F$8</c:f>
              <c:numCache>
                <c:formatCode>_("$"* #,##0_);_("$"* \(#,##0\);_("$"* "-"??_);_(@_)</c:formatCode>
                <c:ptCount val="5"/>
                <c:pt idx="0">
                  <c:v>45000000</c:v>
                </c:pt>
                <c:pt idx="1">
                  <c:v>40000000</c:v>
                </c:pt>
                <c:pt idx="2">
                  <c:v>36528077</c:v>
                </c:pt>
                <c:pt idx="3">
                  <c:v>44587984</c:v>
                </c:pt>
                <c:pt idx="4">
                  <c:v>47978428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5E8-4B46-B290-7C7E6813ECDB}"/>
            </c:ext>
          </c:extLst>
        </c:ser>
        <c:ser>
          <c:idx val="3"/>
          <c:order val="3"/>
          <c:tx>
            <c:strRef>
              <c:f>'[Warehouse analysis.xlsx]Sheet1'!$C$3</c:f>
              <c:strCache>
                <c:ptCount val="1"/>
                <c:pt idx="0">
                  <c:v>WH Operations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'[Warehouse analysis.xlsx]Sheet1'!$B$4:$B$8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</c:numCache>
            </c:numRef>
          </c:xVal>
          <c:yVal>
            <c:numRef>
              <c:f>'[Warehouse analysis.xlsx]Sheet1'!$C$4:$C$8</c:f>
              <c:numCache>
                <c:formatCode>_("$"* #,##0_);_("$"* \(#,##0\);_("$"* "-"??_);_(@_)</c:formatCode>
                <c:ptCount val="5"/>
                <c:pt idx="0">
                  <c:v>10000000</c:v>
                </c:pt>
                <c:pt idx="1">
                  <c:v>10000000</c:v>
                </c:pt>
                <c:pt idx="2">
                  <c:v>10000000</c:v>
                </c:pt>
                <c:pt idx="3">
                  <c:v>17000000</c:v>
                </c:pt>
                <c:pt idx="4">
                  <c:v>19000000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5E8-4B46-B290-7C7E6813E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667632"/>
        <c:axId val="137663712"/>
      </c:scatterChart>
      <c:valAx>
        <c:axId val="137667632"/>
        <c:scaling>
          <c:orientation val="minMax"/>
          <c:max val="9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/>
                  <a:t># of Warehouses</a:t>
                </a:r>
              </a:p>
            </c:rich>
          </c:tx>
          <c:layout>
            <c:manualLayout>
              <c:xMode val="edge"/>
              <c:yMode val="edge"/>
              <c:x val="0.42537818777913583"/>
              <c:y val="0.87155114513411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63712"/>
        <c:crosses val="autoZero"/>
        <c:crossBetween val="midCat"/>
      </c:valAx>
      <c:valAx>
        <c:axId val="137663712"/>
        <c:scaling>
          <c:orientation val="minMax"/>
          <c:max val="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Spend (Million)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6763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70111148881866"/>
          <c:y val="0.88900290260370229"/>
          <c:w val="0.79140273578775533"/>
          <c:h val="9.6032388186913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0.32879</cdr:x>
      <cdr:y>0.2904</cdr:y>
    </cdr:from>
    <cdr:to>
      <cdr:x>0.43774</cdr:x>
      <cdr:y>0.75687</cdr:y>
    </cdr:to>
    <cdr:sp macro="" textlink="">
      <cdr:nvSpPr>
        <cdr:cNvPr id="2" name="Rounded Rectangle 2"/>
        <cdr:cNvSpPr/>
      </cdr:nvSpPr>
      <cdr:spPr>
        <a:xfrm xmlns:a="http://schemas.openxmlformats.org/drawingml/2006/main">
          <a:off x="2282383" y="1177869"/>
          <a:ext cx="756305" cy="189201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2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87344-E1B7-454B-B733-F62329162F9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5B74-38B8-435A-8155-30EE64B2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8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D45B-5FED-41D4-AA97-D72E47580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5D63-C6A6-46DC-84C1-427583222D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2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5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5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6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0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C42C-EA5B-7C4A-B1D4-6EA8F961131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1" y="2019301"/>
            <a:ext cx="50927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7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Value of Carrier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262" y="459668"/>
            <a:ext cx="5838738" cy="4675802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" y="1048256"/>
            <a:ext cx="3117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On time delivery performance verses spend benchmarking for a client on one of their most heavily used ocean lanes</a:t>
            </a:r>
          </a:p>
        </p:txBody>
      </p:sp>
    </p:spTree>
    <p:extLst>
      <p:ext uri="{BB962C8B-B14F-4D97-AF65-F5344CB8AC3E}">
        <p14:creationId xmlns:p14="http://schemas.microsoft.com/office/powerpoint/2010/main" val="198034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Warehouse Network Optimization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531350"/>
              </p:ext>
            </p:extLst>
          </p:nvPr>
        </p:nvGraphicFramePr>
        <p:xfrm>
          <a:off x="-118854" y="1079422"/>
          <a:ext cx="6941764" cy="405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6667164" y="1600549"/>
            <a:ext cx="673805" cy="1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1821102" y="2254282"/>
            <a:ext cx="5519868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7340970" y="1999634"/>
            <a:ext cx="182880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33" name="TextBox 6"/>
          <p:cNvSpPr txBox="1"/>
          <p:nvPr/>
        </p:nvSpPr>
        <p:spPr>
          <a:xfrm>
            <a:off x="7523850" y="1527629"/>
            <a:ext cx="162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Total Estimated savings $11M!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340969" y="1600549"/>
            <a:ext cx="0" cy="64008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37" name="Down Arrow 12"/>
          <p:cNvSpPr/>
          <p:nvPr/>
        </p:nvSpPr>
        <p:spPr>
          <a:xfrm>
            <a:off x="6505891" y="1277458"/>
            <a:ext cx="230072" cy="245890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own Arrow 13"/>
          <p:cNvSpPr/>
          <p:nvPr/>
        </p:nvSpPr>
        <p:spPr>
          <a:xfrm>
            <a:off x="2487517" y="1940373"/>
            <a:ext cx="230072" cy="245890"/>
          </a:xfrm>
          <a:prstGeom prst="down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4"/>
          <p:cNvSpPr txBox="1"/>
          <p:nvPr/>
        </p:nvSpPr>
        <p:spPr>
          <a:xfrm>
            <a:off x="6053885" y="678104"/>
            <a:ext cx="153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# of Warehouses</a:t>
            </a:r>
          </a:p>
        </p:txBody>
      </p:sp>
      <p:sp>
        <p:nvSpPr>
          <p:cNvPr id="40" name="TextBox 15"/>
          <p:cNvSpPr txBox="1"/>
          <p:nvPr/>
        </p:nvSpPr>
        <p:spPr>
          <a:xfrm>
            <a:off x="2200336" y="1600550"/>
            <a:ext cx="103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</a:t>
            </a:r>
          </a:p>
        </p:txBody>
      </p:sp>
    </p:spTree>
    <p:extLst>
      <p:ext uri="{BB962C8B-B14F-4D97-AF65-F5344CB8AC3E}">
        <p14:creationId xmlns:p14="http://schemas.microsoft.com/office/powerpoint/2010/main" val="270080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6" name="Group 28"/>
          <p:cNvGrpSpPr>
            <a:grpSpLocks noChangeAspect="1"/>
          </p:cNvGrpSpPr>
          <p:nvPr/>
        </p:nvGrpSpPr>
        <p:grpSpPr bwMode="auto">
          <a:xfrm>
            <a:off x="549365" y="568986"/>
            <a:ext cx="8045270" cy="4005528"/>
            <a:chOff x="-2508" y="-1001"/>
            <a:chExt cx="12698" cy="6322"/>
          </a:xfrm>
          <a:solidFill>
            <a:srgbClr val="48495E">
              <a:lumMod val="50000"/>
              <a:alpha val="10000"/>
            </a:srgbClr>
          </a:solidFill>
        </p:grpSpPr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40" name="Rectangle 239"/>
          <p:cNvSpPr/>
          <p:nvPr/>
        </p:nvSpPr>
        <p:spPr>
          <a:xfrm>
            <a:off x="4552017" y="2938450"/>
            <a:ext cx="4449370" cy="3630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srgbClr val="10C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in Innovation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-1" y="2822306"/>
            <a:ext cx="3671048" cy="739431"/>
            <a:chOff x="-1" y="3763074"/>
            <a:chExt cx="4894730" cy="985908"/>
          </a:xfrm>
        </p:grpSpPr>
        <p:sp>
          <p:nvSpPr>
            <p:cNvPr id="242" name="Rectangle 241"/>
            <p:cNvSpPr/>
            <p:nvPr/>
          </p:nvSpPr>
          <p:spPr>
            <a:xfrm>
              <a:off x="-1" y="3763074"/>
              <a:ext cx="4894730" cy="797576"/>
            </a:xfrm>
            <a:prstGeom prst="rect">
              <a:avLst/>
            </a:prstGeom>
            <a:gradFill flip="none" rotWithShape="1">
              <a:gsLst>
                <a:gs pos="0">
                  <a:srgbClr val="0BD0D9">
                    <a:lumMod val="89000"/>
                  </a:srgbClr>
                </a:gs>
                <a:gs pos="23000">
                  <a:srgbClr val="0BD0D9">
                    <a:lumMod val="89000"/>
                  </a:srgbClr>
                </a:gs>
                <a:gs pos="69000">
                  <a:srgbClr val="0BD0D9">
                    <a:lumMod val="75000"/>
                  </a:srgbClr>
                </a:gs>
                <a:gs pos="97000">
                  <a:srgbClr val="0BD0D9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43" name="Picture 2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/>
          </p:blipFill>
          <p:spPr>
            <a:xfrm>
              <a:off x="0" y="3961627"/>
              <a:ext cx="4894729" cy="787355"/>
            </a:xfrm>
            <a:prstGeom prst="rect">
              <a:avLst/>
            </a:prstGeom>
          </p:spPr>
        </p:pic>
      </p:grpSp>
      <p:sp>
        <p:nvSpPr>
          <p:cNvPr id="244" name="Oval 243"/>
          <p:cNvSpPr/>
          <p:nvPr/>
        </p:nvSpPr>
        <p:spPr>
          <a:xfrm>
            <a:off x="3126445" y="2642345"/>
            <a:ext cx="978273" cy="958103"/>
          </a:xfrm>
          <a:prstGeom prst="ellipse">
            <a:avLst/>
          </a:prstGeom>
          <a:gradFill flip="none" rotWithShape="1">
            <a:gsLst>
              <a:gs pos="0">
                <a:srgbClr val="10CF9B">
                  <a:lumMod val="40000"/>
                  <a:lumOff val="60000"/>
                </a:srgbClr>
              </a:gs>
              <a:gs pos="46000">
                <a:srgbClr val="10CF9B">
                  <a:lumMod val="95000"/>
                  <a:lumOff val="5000"/>
                </a:srgbClr>
              </a:gs>
              <a:gs pos="100000">
                <a:srgbClr val="10CF9B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5829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Coefficient of Variation in Spend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" y="470918"/>
            <a:ext cx="7329365" cy="4464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3745" y="762000"/>
            <a:ext cx="1787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transportation spend </a:t>
            </a:r>
            <a:r>
              <a:rPr lang="en-US" dirty="0" err="1"/>
              <a:t>CoV</a:t>
            </a:r>
            <a:r>
              <a:rPr lang="en-US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244896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Demand Sensing Through Data Intelligence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1" y="470918"/>
            <a:ext cx="7934482" cy="3175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1" y="3810000"/>
            <a:ext cx="83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Understanding shipment demand levels and variation across clients in the same lanes to begin forming collaborative transportation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61182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Partnerships with Academia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986" y="670647"/>
            <a:ext cx="1800225" cy="1571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0473" y="796636"/>
            <a:ext cx="618301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Collaborative supply chain research with Penn State’s Supply Chain Masters and PhD Programs beginning this month. </a:t>
            </a:r>
            <a:endParaRPr lang="en-US" dirty="0"/>
          </a:p>
          <a:p>
            <a:pPr marL="574675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Optimizing transportation spend for our clients who act as a supplier for other clients.</a:t>
            </a:r>
          </a:p>
          <a:p>
            <a:pPr marL="574675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US Gulf Coast manufacturing expansion - impact on logistics for small- to mid-size shippers in the area</a:t>
            </a:r>
          </a:p>
          <a:p>
            <a:pPr marL="574675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Integration of external data sources into our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181885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Trade Management Consulting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" y="470918"/>
            <a:ext cx="8588188" cy="48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2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Inventory Stocking Strategy for Warehouses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6" y="844923"/>
            <a:ext cx="9144000" cy="39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0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Recap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45" y="775855"/>
            <a:ext cx="76546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Creating Economic Value for Customers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Deep experience in supply chain network modeling, simulation and optimization both in the US and in Europe.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We already have much of the information required to perform benchmarking, network optimization, business process re-engineering, performance efficiency, and much more!</a:t>
            </a:r>
          </a:p>
          <a:p>
            <a:endParaRPr lang="en-US" dirty="0"/>
          </a:p>
          <a:p>
            <a:r>
              <a:rPr lang="en-US" b="1" dirty="0"/>
              <a:t>Excelling in Innovation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Exciting new capabilities to identify cost and efficiency savings with our Data Warehouse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Partnering with academia to add sophisticated tools to help you be more efficient and effective with your transportation network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9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449" y="3578130"/>
            <a:ext cx="2536658" cy="544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C2844-CB57-4AF5-9A81-4211695EEE3B}"/>
              </a:ext>
            </a:extLst>
          </p:cNvPr>
          <p:cNvSpPr txBox="1"/>
          <p:nvPr/>
        </p:nvSpPr>
        <p:spPr>
          <a:xfrm>
            <a:off x="1835217" y="1889759"/>
            <a:ext cx="495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Bodoni MT" panose="020706030806060202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996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39" y="798354"/>
            <a:ext cx="3730522" cy="35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3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949693" y="753980"/>
            <a:ext cx="74114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Delivering Value Through Advanced Design Analytics</a:t>
            </a:r>
          </a:p>
          <a:p>
            <a:r>
              <a:rPr lang="en-US" dirty="0"/>
              <a:t>With Dale McClung, Director of Design Solutions</a:t>
            </a:r>
          </a:p>
          <a:p>
            <a:endParaRPr lang="en-US" dirty="0"/>
          </a:p>
          <a:p>
            <a:r>
              <a:rPr lang="en-US" dirty="0"/>
              <a:t>September 14, 2017</a:t>
            </a:r>
          </a:p>
          <a:p>
            <a:r>
              <a:rPr lang="en-US" dirty="0"/>
              <a:t>9:45 AM </a:t>
            </a:r>
          </a:p>
        </p:txBody>
      </p:sp>
    </p:spTree>
    <p:extLst>
      <p:ext uri="{BB962C8B-B14F-4D97-AF65-F5344CB8AC3E}">
        <p14:creationId xmlns:p14="http://schemas.microsoft.com/office/powerpoint/2010/main" val="181243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28"/>
          <p:cNvGrpSpPr>
            <a:grpSpLocks noChangeAspect="1"/>
          </p:cNvGrpSpPr>
          <p:nvPr/>
        </p:nvGrpSpPr>
        <p:grpSpPr bwMode="auto">
          <a:xfrm>
            <a:off x="508815" y="605696"/>
            <a:ext cx="8045270" cy="4005528"/>
            <a:chOff x="-2508" y="-1001"/>
            <a:chExt cx="12698" cy="6322"/>
          </a:xfrm>
          <a:solidFill>
            <a:srgbClr val="48495E">
              <a:lumMod val="50000"/>
              <a:alpha val="10000"/>
            </a:srgbClr>
          </a:solidFill>
        </p:grpSpPr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-14982" y="899731"/>
            <a:ext cx="2163154" cy="737300"/>
            <a:chOff x="-19976" y="1199642"/>
            <a:chExt cx="2884205" cy="983066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/>
          </p:blipFill>
          <p:spPr>
            <a:xfrm>
              <a:off x="-19976" y="1395353"/>
              <a:ext cx="2884205" cy="787355"/>
            </a:xfrm>
            <a:prstGeom prst="rect">
              <a:avLst/>
            </a:prstGeom>
          </p:spPr>
        </p:pic>
        <p:sp>
          <p:nvSpPr>
            <p:cNvPr id="186" name="Rectangle 185"/>
            <p:cNvSpPr/>
            <p:nvPr/>
          </p:nvSpPr>
          <p:spPr>
            <a:xfrm>
              <a:off x="0" y="1199642"/>
              <a:ext cx="2138082" cy="797576"/>
            </a:xfrm>
            <a:prstGeom prst="rect">
              <a:avLst/>
            </a:prstGeom>
            <a:gradFill flip="none" rotWithShape="1">
              <a:gsLst>
                <a:gs pos="0">
                  <a:srgbClr val="0F6FC6">
                    <a:lumMod val="89000"/>
                  </a:srgbClr>
                </a:gs>
                <a:gs pos="23000">
                  <a:srgbClr val="0F6FC6">
                    <a:lumMod val="89000"/>
                  </a:srgbClr>
                </a:gs>
                <a:gs pos="69000">
                  <a:srgbClr val="0F6FC6">
                    <a:lumMod val="75000"/>
                  </a:srgbClr>
                </a:gs>
                <a:gs pos="97000">
                  <a:srgbClr val="0F6FC6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87" name="Rectangle 186"/>
          <p:cNvSpPr/>
          <p:nvPr/>
        </p:nvSpPr>
        <p:spPr>
          <a:xfrm>
            <a:off x="3295406" y="1987558"/>
            <a:ext cx="5119290" cy="3630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Economic Value For Customers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4376199" y="2911900"/>
            <a:ext cx="4572492" cy="3630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srgbClr val="10C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Excelling in Innovation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2215767" y="1048610"/>
            <a:ext cx="3936396" cy="29281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Solutions Team</a:t>
            </a:r>
          </a:p>
        </p:txBody>
      </p:sp>
      <p:grpSp>
        <p:nvGrpSpPr>
          <p:cNvPr id="191" name="Group 190"/>
          <p:cNvGrpSpPr/>
          <p:nvPr/>
        </p:nvGrpSpPr>
        <p:grpSpPr>
          <a:xfrm>
            <a:off x="1" y="1865779"/>
            <a:ext cx="2622176" cy="728706"/>
            <a:chOff x="0" y="2487705"/>
            <a:chExt cx="3496235" cy="971608"/>
          </a:xfrm>
        </p:grpSpPr>
        <p:sp>
          <p:nvSpPr>
            <p:cNvPr id="192" name="Rectangle 191"/>
            <p:cNvSpPr/>
            <p:nvPr/>
          </p:nvSpPr>
          <p:spPr>
            <a:xfrm>
              <a:off x="0" y="2487705"/>
              <a:ext cx="3496235" cy="797576"/>
            </a:xfrm>
            <a:prstGeom prst="rect">
              <a:avLst/>
            </a:prstGeom>
            <a:gradFill flip="none" rotWithShape="1">
              <a:gsLst>
                <a:gs pos="0">
                  <a:srgbClr val="009DD9">
                    <a:lumMod val="89000"/>
                  </a:srgbClr>
                </a:gs>
                <a:gs pos="23000">
                  <a:srgbClr val="009DD9">
                    <a:lumMod val="89000"/>
                  </a:srgbClr>
                </a:gs>
                <a:gs pos="69000">
                  <a:srgbClr val="009DD9">
                    <a:lumMod val="75000"/>
                  </a:srgbClr>
                </a:gs>
                <a:gs pos="97000">
                  <a:srgbClr val="009DD9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93" name="Picture 19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/>
          </p:blipFill>
          <p:spPr>
            <a:xfrm>
              <a:off x="0" y="2671958"/>
              <a:ext cx="3496235" cy="787355"/>
            </a:xfrm>
            <a:prstGeom prst="rect">
              <a:avLst/>
            </a:prstGeom>
          </p:spPr>
        </p:pic>
      </p:grpSp>
      <p:grpSp>
        <p:nvGrpSpPr>
          <p:cNvPr id="194" name="Group 193"/>
          <p:cNvGrpSpPr/>
          <p:nvPr/>
        </p:nvGrpSpPr>
        <p:grpSpPr>
          <a:xfrm>
            <a:off x="-1" y="2822306"/>
            <a:ext cx="3671048" cy="739431"/>
            <a:chOff x="-1" y="3763074"/>
            <a:chExt cx="4894730" cy="985908"/>
          </a:xfrm>
        </p:grpSpPr>
        <p:sp>
          <p:nvSpPr>
            <p:cNvPr id="195" name="Rectangle 194"/>
            <p:cNvSpPr/>
            <p:nvPr/>
          </p:nvSpPr>
          <p:spPr>
            <a:xfrm>
              <a:off x="-1" y="3763074"/>
              <a:ext cx="4894730" cy="797576"/>
            </a:xfrm>
            <a:prstGeom prst="rect">
              <a:avLst/>
            </a:prstGeom>
            <a:gradFill flip="none" rotWithShape="1">
              <a:gsLst>
                <a:gs pos="0">
                  <a:srgbClr val="0BD0D9">
                    <a:lumMod val="89000"/>
                  </a:srgbClr>
                </a:gs>
                <a:gs pos="23000">
                  <a:srgbClr val="0BD0D9">
                    <a:lumMod val="89000"/>
                  </a:srgbClr>
                </a:gs>
                <a:gs pos="69000">
                  <a:srgbClr val="0BD0D9">
                    <a:lumMod val="75000"/>
                  </a:srgbClr>
                </a:gs>
                <a:gs pos="97000">
                  <a:srgbClr val="0BD0D9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/>
          </p:blipFill>
          <p:spPr>
            <a:xfrm>
              <a:off x="0" y="3961627"/>
              <a:ext cx="4894729" cy="787355"/>
            </a:xfrm>
            <a:prstGeom prst="rect">
              <a:avLst/>
            </a:prstGeom>
          </p:spPr>
        </p:pic>
      </p:grpSp>
      <p:sp>
        <p:nvSpPr>
          <p:cNvPr id="200" name="Oval 199"/>
          <p:cNvSpPr/>
          <p:nvPr/>
        </p:nvSpPr>
        <p:spPr>
          <a:xfrm>
            <a:off x="2148172" y="1684243"/>
            <a:ext cx="978273" cy="958103"/>
          </a:xfrm>
          <a:prstGeom prst="ellipse">
            <a:avLst/>
          </a:prstGeom>
          <a:gradFill flip="none" rotWithShape="1">
            <a:gsLst>
              <a:gs pos="0">
                <a:srgbClr val="0BD0D9">
                  <a:lumMod val="40000"/>
                  <a:lumOff val="60000"/>
                </a:srgbClr>
              </a:gs>
              <a:gs pos="46000">
                <a:srgbClr val="0BD0D9">
                  <a:lumMod val="95000"/>
                  <a:lumOff val="5000"/>
                </a:srgbClr>
              </a:gs>
              <a:gs pos="100000">
                <a:srgbClr val="0BD0D9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01" name="Oval 200"/>
          <p:cNvSpPr/>
          <p:nvPr/>
        </p:nvSpPr>
        <p:spPr>
          <a:xfrm>
            <a:off x="3126445" y="2642345"/>
            <a:ext cx="978273" cy="958103"/>
          </a:xfrm>
          <a:prstGeom prst="ellipse">
            <a:avLst/>
          </a:prstGeom>
          <a:gradFill flip="none" rotWithShape="1">
            <a:gsLst>
              <a:gs pos="0">
                <a:srgbClr val="10CF9B">
                  <a:lumMod val="40000"/>
                  <a:lumOff val="60000"/>
                </a:srgbClr>
              </a:gs>
              <a:gs pos="46000">
                <a:srgbClr val="10CF9B">
                  <a:lumMod val="95000"/>
                  <a:lumOff val="5000"/>
                </a:srgbClr>
              </a:gs>
              <a:gs pos="100000">
                <a:srgbClr val="10CF9B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03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/>
              <a:t>Discussion Topics</a:t>
            </a:r>
            <a:endParaRPr lang="en-US" sz="2400" dirty="0"/>
          </a:p>
        </p:txBody>
      </p:sp>
      <p:sp>
        <p:nvSpPr>
          <p:cNvPr id="205" name="Oval 204"/>
          <p:cNvSpPr/>
          <p:nvPr/>
        </p:nvSpPr>
        <p:spPr>
          <a:xfrm>
            <a:off x="1310411" y="756073"/>
            <a:ext cx="968187" cy="948224"/>
          </a:xfrm>
          <a:prstGeom prst="ellipse">
            <a:avLst/>
          </a:prstGeom>
          <a:gradFill flip="none" rotWithShape="1">
            <a:gsLst>
              <a:gs pos="0">
                <a:srgbClr val="0F6FC6">
                  <a:lumMod val="40000"/>
                  <a:lumOff val="60000"/>
                </a:srgbClr>
              </a:gs>
              <a:gs pos="46000">
                <a:srgbClr val="0F6FC6">
                  <a:lumMod val="95000"/>
                  <a:lumOff val="5000"/>
                </a:srgbClr>
              </a:gs>
              <a:gs pos="100000">
                <a:srgbClr val="0F6FC6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040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-14982" y="899731"/>
            <a:ext cx="2163154" cy="737300"/>
            <a:chOff x="-19976" y="1199642"/>
            <a:chExt cx="2884205" cy="98306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/>
          </p:blipFill>
          <p:spPr>
            <a:xfrm>
              <a:off x="-19976" y="1395353"/>
              <a:ext cx="2884205" cy="78735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0" y="1199642"/>
              <a:ext cx="2138082" cy="797576"/>
            </a:xfrm>
            <a:prstGeom prst="rect">
              <a:avLst/>
            </a:prstGeom>
            <a:gradFill flip="none" rotWithShape="1">
              <a:gsLst>
                <a:gs pos="0">
                  <a:srgbClr val="0F6FC6">
                    <a:lumMod val="89000"/>
                  </a:srgbClr>
                </a:gs>
                <a:gs pos="23000">
                  <a:srgbClr val="0F6FC6">
                    <a:lumMod val="89000"/>
                  </a:srgbClr>
                </a:gs>
                <a:gs pos="69000">
                  <a:srgbClr val="0F6FC6">
                    <a:lumMod val="75000"/>
                  </a:srgbClr>
                </a:gs>
                <a:gs pos="97000">
                  <a:srgbClr val="0F6FC6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215767" y="1048610"/>
            <a:ext cx="3936396" cy="29281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Solutions Team</a:t>
            </a:r>
          </a:p>
        </p:txBody>
      </p:sp>
      <p:sp>
        <p:nvSpPr>
          <p:cNvPr id="55" name="Oval 54"/>
          <p:cNvSpPr/>
          <p:nvPr/>
        </p:nvSpPr>
        <p:spPr>
          <a:xfrm>
            <a:off x="1310411" y="756073"/>
            <a:ext cx="968187" cy="948224"/>
          </a:xfrm>
          <a:prstGeom prst="ellipse">
            <a:avLst/>
          </a:prstGeom>
          <a:gradFill flip="none" rotWithShape="1">
            <a:gsLst>
              <a:gs pos="0">
                <a:srgbClr val="0F6FC6">
                  <a:lumMod val="40000"/>
                  <a:lumOff val="60000"/>
                </a:srgbClr>
              </a:gs>
              <a:gs pos="46000">
                <a:srgbClr val="0F6FC6">
                  <a:lumMod val="95000"/>
                  <a:lumOff val="5000"/>
                </a:srgbClr>
              </a:gs>
              <a:gs pos="100000">
                <a:srgbClr val="0F6FC6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56" name="Group 28"/>
          <p:cNvGrpSpPr>
            <a:grpSpLocks noChangeAspect="1"/>
          </p:cNvGrpSpPr>
          <p:nvPr/>
        </p:nvGrpSpPr>
        <p:grpSpPr bwMode="auto">
          <a:xfrm>
            <a:off x="549365" y="568986"/>
            <a:ext cx="8045270" cy="4005528"/>
            <a:chOff x="-2508" y="-1001"/>
            <a:chExt cx="12698" cy="6322"/>
          </a:xfrm>
          <a:solidFill>
            <a:srgbClr val="48495E">
              <a:lumMod val="50000"/>
              <a:alpha val="10000"/>
            </a:srgbClr>
          </a:solidFill>
        </p:grpSpPr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0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Freeform 8"/>
          <p:cNvSpPr>
            <a:spLocks/>
          </p:cNvSpPr>
          <p:nvPr/>
        </p:nvSpPr>
        <p:spPr bwMode="auto">
          <a:xfrm>
            <a:off x="4106765" y="811404"/>
            <a:ext cx="2502766" cy="1855789"/>
          </a:xfrm>
          <a:custGeom>
            <a:avLst/>
            <a:gdLst>
              <a:gd name="T0" fmla="*/ 1259 w 2792"/>
              <a:gd name="T1" fmla="*/ 3 h 2090"/>
              <a:gd name="T2" fmla="*/ 1438 w 2792"/>
              <a:gd name="T3" fmla="*/ 31 h 2090"/>
              <a:gd name="T4" fmla="*/ 1606 w 2792"/>
              <a:gd name="T5" fmla="*/ 86 h 2090"/>
              <a:gd name="T6" fmla="*/ 1804 w 2792"/>
              <a:gd name="T7" fmla="*/ 192 h 2090"/>
              <a:gd name="T8" fmla="*/ 2024 w 2792"/>
              <a:gd name="T9" fmla="*/ 350 h 2090"/>
              <a:gd name="T10" fmla="*/ 2226 w 2792"/>
              <a:gd name="T11" fmla="*/ 533 h 2090"/>
              <a:gd name="T12" fmla="*/ 2404 w 2792"/>
              <a:gd name="T13" fmla="*/ 738 h 2090"/>
              <a:gd name="T14" fmla="*/ 2560 w 2792"/>
              <a:gd name="T15" fmla="*/ 963 h 2090"/>
              <a:gd name="T16" fmla="*/ 2690 w 2792"/>
              <a:gd name="T17" fmla="*/ 1204 h 2090"/>
              <a:gd name="T18" fmla="*/ 2792 w 2792"/>
              <a:gd name="T19" fmla="*/ 1460 h 2090"/>
              <a:gd name="T20" fmla="*/ 2670 w 2792"/>
              <a:gd name="T21" fmla="*/ 1308 h 2090"/>
              <a:gd name="T22" fmla="*/ 2529 w 2792"/>
              <a:gd name="T23" fmla="*/ 1177 h 2090"/>
              <a:gd name="T24" fmla="*/ 2373 w 2792"/>
              <a:gd name="T25" fmla="*/ 1072 h 2090"/>
              <a:gd name="T26" fmla="*/ 2204 w 2792"/>
              <a:gd name="T27" fmla="*/ 992 h 2090"/>
              <a:gd name="T28" fmla="*/ 2027 w 2792"/>
              <a:gd name="T29" fmla="*/ 935 h 2090"/>
              <a:gd name="T30" fmla="*/ 1844 w 2792"/>
              <a:gd name="T31" fmla="*/ 906 h 2090"/>
              <a:gd name="T32" fmla="*/ 1658 w 2792"/>
              <a:gd name="T33" fmla="*/ 902 h 2090"/>
              <a:gd name="T34" fmla="*/ 1473 w 2792"/>
              <a:gd name="T35" fmla="*/ 926 h 2090"/>
              <a:gd name="T36" fmla="*/ 1290 w 2792"/>
              <a:gd name="T37" fmla="*/ 979 h 2090"/>
              <a:gd name="T38" fmla="*/ 1113 w 2792"/>
              <a:gd name="T39" fmla="*/ 1058 h 2090"/>
              <a:gd name="T40" fmla="*/ 950 w 2792"/>
              <a:gd name="T41" fmla="*/ 1164 h 2090"/>
              <a:gd name="T42" fmla="*/ 811 w 2792"/>
              <a:gd name="T43" fmla="*/ 1288 h 2090"/>
              <a:gd name="T44" fmla="*/ 693 w 2792"/>
              <a:gd name="T45" fmla="*/ 1429 h 2090"/>
              <a:gd name="T46" fmla="*/ 599 w 2792"/>
              <a:gd name="T47" fmla="*/ 1581 h 2090"/>
              <a:gd name="T48" fmla="*/ 526 w 2792"/>
              <a:gd name="T49" fmla="*/ 1743 h 2090"/>
              <a:gd name="T50" fmla="*/ 477 w 2792"/>
              <a:gd name="T51" fmla="*/ 1915 h 2090"/>
              <a:gd name="T52" fmla="*/ 452 w 2792"/>
              <a:gd name="T53" fmla="*/ 2090 h 2090"/>
              <a:gd name="T54" fmla="*/ 312 w 2792"/>
              <a:gd name="T55" fmla="*/ 1963 h 2090"/>
              <a:gd name="T56" fmla="*/ 194 w 2792"/>
              <a:gd name="T57" fmla="*/ 1813 h 2090"/>
              <a:gd name="T58" fmla="*/ 101 w 2792"/>
              <a:gd name="T59" fmla="*/ 1646 h 2090"/>
              <a:gd name="T60" fmla="*/ 37 w 2792"/>
              <a:gd name="T61" fmla="*/ 1465 h 2090"/>
              <a:gd name="T62" fmla="*/ 4 w 2792"/>
              <a:gd name="T63" fmla="*/ 1270 h 2090"/>
              <a:gd name="T64" fmla="*/ 4 w 2792"/>
              <a:gd name="T65" fmla="*/ 1069 h 2090"/>
              <a:gd name="T66" fmla="*/ 37 w 2792"/>
              <a:gd name="T67" fmla="*/ 874 h 2090"/>
              <a:gd name="T68" fmla="*/ 101 w 2792"/>
              <a:gd name="T69" fmla="*/ 693 h 2090"/>
              <a:gd name="T70" fmla="*/ 193 w 2792"/>
              <a:gd name="T71" fmla="*/ 526 h 2090"/>
              <a:gd name="T72" fmla="*/ 309 w 2792"/>
              <a:gd name="T73" fmla="*/ 376 h 2090"/>
              <a:gd name="T74" fmla="*/ 448 w 2792"/>
              <a:gd name="T75" fmla="*/ 249 h 2090"/>
              <a:gd name="T76" fmla="*/ 606 w 2792"/>
              <a:gd name="T77" fmla="*/ 144 h 2090"/>
              <a:gd name="T78" fmla="*/ 780 w 2792"/>
              <a:gd name="T79" fmla="*/ 66 h 2090"/>
              <a:gd name="T80" fmla="*/ 969 w 2792"/>
              <a:gd name="T81" fmla="*/ 16 h 2090"/>
              <a:gd name="T82" fmla="*/ 1168 w 2792"/>
              <a:gd name="T83" fmla="*/ 0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92" h="2090">
                <a:moveTo>
                  <a:pt x="1168" y="0"/>
                </a:moveTo>
                <a:lnTo>
                  <a:pt x="1259" y="3"/>
                </a:lnTo>
                <a:lnTo>
                  <a:pt x="1351" y="15"/>
                </a:lnTo>
                <a:lnTo>
                  <a:pt x="1438" y="31"/>
                </a:lnTo>
                <a:lnTo>
                  <a:pt x="1524" y="56"/>
                </a:lnTo>
                <a:lnTo>
                  <a:pt x="1606" y="86"/>
                </a:lnTo>
                <a:lnTo>
                  <a:pt x="1686" y="121"/>
                </a:lnTo>
                <a:lnTo>
                  <a:pt x="1804" y="192"/>
                </a:lnTo>
                <a:lnTo>
                  <a:pt x="1915" y="269"/>
                </a:lnTo>
                <a:lnTo>
                  <a:pt x="2024" y="350"/>
                </a:lnTo>
                <a:lnTo>
                  <a:pt x="2127" y="440"/>
                </a:lnTo>
                <a:lnTo>
                  <a:pt x="2226" y="533"/>
                </a:lnTo>
                <a:lnTo>
                  <a:pt x="2317" y="633"/>
                </a:lnTo>
                <a:lnTo>
                  <a:pt x="2404" y="738"/>
                </a:lnTo>
                <a:lnTo>
                  <a:pt x="2486" y="848"/>
                </a:lnTo>
                <a:lnTo>
                  <a:pt x="2560" y="963"/>
                </a:lnTo>
                <a:lnTo>
                  <a:pt x="2628" y="1080"/>
                </a:lnTo>
                <a:lnTo>
                  <a:pt x="2690" y="1204"/>
                </a:lnTo>
                <a:lnTo>
                  <a:pt x="2744" y="1330"/>
                </a:lnTo>
                <a:lnTo>
                  <a:pt x="2792" y="1460"/>
                </a:lnTo>
                <a:lnTo>
                  <a:pt x="2732" y="1381"/>
                </a:lnTo>
                <a:lnTo>
                  <a:pt x="2670" y="1308"/>
                </a:lnTo>
                <a:lnTo>
                  <a:pt x="2602" y="1240"/>
                </a:lnTo>
                <a:lnTo>
                  <a:pt x="2529" y="1177"/>
                </a:lnTo>
                <a:lnTo>
                  <a:pt x="2452" y="1122"/>
                </a:lnTo>
                <a:lnTo>
                  <a:pt x="2373" y="1072"/>
                </a:lnTo>
                <a:lnTo>
                  <a:pt x="2290" y="1028"/>
                </a:lnTo>
                <a:lnTo>
                  <a:pt x="2204" y="992"/>
                </a:lnTo>
                <a:lnTo>
                  <a:pt x="2117" y="960"/>
                </a:lnTo>
                <a:lnTo>
                  <a:pt x="2027" y="935"/>
                </a:lnTo>
                <a:lnTo>
                  <a:pt x="1937" y="918"/>
                </a:lnTo>
                <a:lnTo>
                  <a:pt x="1844" y="906"/>
                </a:lnTo>
                <a:lnTo>
                  <a:pt x="1751" y="900"/>
                </a:lnTo>
                <a:lnTo>
                  <a:pt x="1658" y="902"/>
                </a:lnTo>
                <a:lnTo>
                  <a:pt x="1566" y="910"/>
                </a:lnTo>
                <a:lnTo>
                  <a:pt x="1473" y="926"/>
                </a:lnTo>
                <a:lnTo>
                  <a:pt x="1380" y="950"/>
                </a:lnTo>
                <a:lnTo>
                  <a:pt x="1290" y="979"/>
                </a:lnTo>
                <a:lnTo>
                  <a:pt x="1200" y="1015"/>
                </a:lnTo>
                <a:lnTo>
                  <a:pt x="1113" y="1058"/>
                </a:lnTo>
                <a:lnTo>
                  <a:pt x="1029" y="1109"/>
                </a:lnTo>
                <a:lnTo>
                  <a:pt x="950" y="1164"/>
                </a:lnTo>
                <a:lnTo>
                  <a:pt x="878" y="1224"/>
                </a:lnTo>
                <a:lnTo>
                  <a:pt x="811" y="1288"/>
                </a:lnTo>
                <a:lnTo>
                  <a:pt x="750" y="1356"/>
                </a:lnTo>
                <a:lnTo>
                  <a:pt x="693" y="1429"/>
                </a:lnTo>
                <a:lnTo>
                  <a:pt x="644" y="1503"/>
                </a:lnTo>
                <a:lnTo>
                  <a:pt x="599" y="1581"/>
                </a:lnTo>
                <a:lnTo>
                  <a:pt x="560" y="1661"/>
                </a:lnTo>
                <a:lnTo>
                  <a:pt x="526" y="1743"/>
                </a:lnTo>
                <a:lnTo>
                  <a:pt x="499" y="1829"/>
                </a:lnTo>
                <a:lnTo>
                  <a:pt x="477" y="1915"/>
                </a:lnTo>
                <a:lnTo>
                  <a:pt x="461" y="2002"/>
                </a:lnTo>
                <a:lnTo>
                  <a:pt x="452" y="2090"/>
                </a:lnTo>
                <a:lnTo>
                  <a:pt x="380" y="2029"/>
                </a:lnTo>
                <a:lnTo>
                  <a:pt x="312" y="1963"/>
                </a:lnTo>
                <a:lnTo>
                  <a:pt x="251" y="1890"/>
                </a:lnTo>
                <a:lnTo>
                  <a:pt x="194" y="1813"/>
                </a:lnTo>
                <a:lnTo>
                  <a:pt x="145" y="1732"/>
                </a:lnTo>
                <a:lnTo>
                  <a:pt x="101" y="1646"/>
                </a:lnTo>
                <a:lnTo>
                  <a:pt x="66" y="1558"/>
                </a:lnTo>
                <a:lnTo>
                  <a:pt x="37" y="1465"/>
                </a:lnTo>
                <a:lnTo>
                  <a:pt x="17" y="1369"/>
                </a:lnTo>
                <a:lnTo>
                  <a:pt x="4" y="1270"/>
                </a:lnTo>
                <a:lnTo>
                  <a:pt x="0" y="1169"/>
                </a:lnTo>
                <a:lnTo>
                  <a:pt x="4" y="1069"/>
                </a:lnTo>
                <a:lnTo>
                  <a:pt x="16" y="970"/>
                </a:lnTo>
                <a:lnTo>
                  <a:pt x="37" y="874"/>
                </a:lnTo>
                <a:lnTo>
                  <a:pt x="65" y="781"/>
                </a:lnTo>
                <a:lnTo>
                  <a:pt x="101" y="693"/>
                </a:lnTo>
                <a:lnTo>
                  <a:pt x="143" y="607"/>
                </a:lnTo>
                <a:lnTo>
                  <a:pt x="193" y="526"/>
                </a:lnTo>
                <a:lnTo>
                  <a:pt x="248" y="449"/>
                </a:lnTo>
                <a:lnTo>
                  <a:pt x="309" y="376"/>
                </a:lnTo>
                <a:lnTo>
                  <a:pt x="375" y="310"/>
                </a:lnTo>
                <a:lnTo>
                  <a:pt x="448" y="249"/>
                </a:lnTo>
                <a:lnTo>
                  <a:pt x="525" y="193"/>
                </a:lnTo>
                <a:lnTo>
                  <a:pt x="606" y="144"/>
                </a:lnTo>
                <a:lnTo>
                  <a:pt x="692" y="102"/>
                </a:lnTo>
                <a:lnTo>
                  <a:pt x="780" y="66"/>
                </a:lnTo>
                <a:lnTo>
                  <a:pt x="873" y="38"/>
                </a:lnTo>
                <a:lnTo>
                  <a:pt x="969" y="16"/>
                </a:lnTo>
                <a:lnTo>
                  <a:pt x="1068" y="5"/>
                </a:lnTo>
                <a:lnTo>
                  <a:pt x="116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>
              <a:defRPr/>
            </a:pPr>
            <a:endParaRPr lang="en-IN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927205" y="460120"/>
            <a:ext cx="4253126" cy="4253122"/>
            <a:chOff x="4194175" y="1527176"/>
            <a:chExt cx="3802065" cy="3802062"/>
          </a:xfrm>
          <a:effectLst>
            <a:outerShdw blurRad="76200" dist="38100" dir="1200000" sx="102000" sy="102000" algn="tl" rotWithShape="0">
              <a:prstClr val="black">
                <a:alpha val="11000"/>
              </a:prstClr>
            </a:outerShdw>
          </a:effectLst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4271963" y="3478213"/>
              <a:ext cx="2306638" cy="1739900"/>
            </a:xfrm>
            <a:custGeom>
              <a:avLst/>
              <a:gdLst>
                <a:gd name="T0" fmla="*/ 2406 w 2905"/>
                <a:gd name="T1" fmla="*/ 50 h 2193"/>
                <a:gd name="T2" fmla="*/ 2547 w 2905"/>
                <a:gd name="T3" fmla="*/ 168 h 2193"/>
                <a:gd name="T4" fmla="*/ 2670 w 2905"/>
                <a:gd name="T5" fmla="*/ 306 h 2193"/>
                <a:gd name="T6" fmla="*/ 2769 w 2905"/>
                <a:gd name="T7" fmla="*/ 463 h 2193"/>
                <a:gd name="T8" fmla="*/ 2844 w 2905"/>
                <a:gd name="T9" fmla="*/ 635 h 2193"/>
                <a:gd name="T10" fmla="*/ 2891 w 2905"/>
                <a:gd name="T11" fmla="*/ 823 h 2193"/>
                <a:gd name="T12" fmla="*/ 2905 w 2905"/>
                <a:gd name="T13" fmla="*/ 1021 h 2193"/>
                <a:gd name="T14" fmla="*/ 2888 w 2905"/>
                <a:gd name="T15" fmla="*/ 1219 h 2193"/>
                <a:gd name="T16" fmla="*/ 2837 w 2905"/>
                <a:gd name="T17" fmla="*/ 1407 h 2193"/>
                <a:gd name="T18" fmla="*/ 2759 w 2905"/>
                <a:gd name="T19" fmla="*/ 1582 h 2193"/>
                <a:gd name="T20" fmla="*/ 2653 w 2905"/>
                <a:gd name="T21" fmla="*/ 1741 h 2193"/>
                <a:gd name="T22" fmla="*/ 2524 w 2905"/>
                <a:gd name="T23" fmla="*/ 1881 h 2193"/>
                <a:gd name="T24" fmla="*/ 2373 w 2905"/>
                <a:gd name="T25" fmla="*/ 1998 h 2193"/>
                <a:gd name="T26" fmla="*/ 2204 w 2905"/>
                <a:gd name="T27" fmla="*/ 2091 h 2193"/>
                <a:gd name="T28" fmla="*/ 2019 w 2905"/>
                <a:gd name="T29" fmla="*/ 2155 h 2193"/>
                <a:gd name="T30" fmla="*/ 1820 w 2905"/>
                <a:gd name="T31" fmla="*/ 2188 h 2193"/>
                <a:gd name="T32" fmla="*/ 1614 w 2905"/>
                <a:gd name="T33" fmla="*/ 2187 h 2193"/>
                <a:gd name="T34" fmla="*/ 1416 w 2905"/>
                <a:gd name="T35" fmla="*/ 2151 h 2193"/>
                <a:gd name="T36" fmla="*/ 1232 w 2905"/>
                <a:gd name="T37" fmla="*/ 2082 h 2193"/>
                <a:gd name="T38" fmla="*/ 988 w 2905"/>
                <a:gd name="T39" fmla="*/ 1943 h 2193"/>
                <a:gd name="T40" fmla="*/ 763 w 2905"/>
                <a:gd name="T41" fmla="*/ 1776 h 2193"/>
                <a:gd name="T42" fmla="*/ 558 w 2905"/>
                <a:gd name="T43" fmla="*/ 1586 h 2193"/>
                <a:gd name="T44" fmla="*/ 378 w 2905"/>
                <a:gd name="T45" fmla="*/ 1371 h 2193"/>
                <a:gd name="T46" fmla="*/ 223 w 2905"/>
                <a:gd name="T47" fmla="*/ 1138 h 2193"/>
                <a:gd name="T48" fmla="*/ 97 w 2905"/>
                <a:gd name="T49" fmla="*/ 886 h 2193"/>
                <a:gd name="T50" fmla="*/ 0 w 2905"/>
                <a:gd name="T51" fmla="*/ 618 h 2193"/>
                <a:gd name="T52" fmla="*/ 64 w 2905"/>
                <a:gd name="T53" fmla="*/ 709 h 2193"/>
                <a:gd name="T54" fmla="*/ 194 w 2905"/>
                <a:gd name="T55" fmla="*/ 853 h 2193"/>
                <a:gd name="T56" fmla="*/ 341 w 2905"/>
                <a:gd name="T57" fmla="*/ 972 h 2193"/>
                <a:gd name="T58" fmla="*/ 502 w 2905"/>
                <a:gd name="T59" fmla="*/ 1068 h 2193"/>
                <a:gd name="T60" fmla="*/ 675 w 2905"/>
                <a:gd name="T61" fmla="*/ 1138 h 2193"/>
                <a:gd name="T62" fmla="*/ 855 w 2905"/>
                <a:gd name="T63" fmla="*/ 1181 h 2193"/>
                <a:gd name="T64" fmla="*/ 1039 w 2905"/>
                <a:gd name="T65" fmla="*/ 1200 h 2193"/>
                <a:gd name="T66" fmla="*/ 1225 w 2905"/>
                <a:gd name="T67" fmla="*/ 1190 h 2193"/>
                <a:gd name="T68" fmla="*/ 1409 w 2905"/>
                <a:gd name="T69" fmla="*/ 1152 h 2193"/>
                <a:gd name="T70" fmla="*/ 1589 w 2905"/>
                <a:gd name="T71" fmla="*/ 1087 h 2193"/>
                <a:gd name="T72" fmla="*/ 1760 w 2905"/>
                <a:gd name="T73" fmla="*/ 992 h 2193"/>
                <a:gd name="T74" fmla="*/ 1911 w 2905"/>
                <a:gd name="T75" fmla="*/ 876 h 2193"/>
                <a:gd name="T76" fmla="*/ 2039 w 2905"/>
                <a:gd name="T77" fmla="*/ 743 h 2193"/>
                <a:gd name="T78" fmla="*/ 2145 w 2905"/>
                <a:gd name="T79" fmla="*/ 595 h 2193"/>
                <a:gd name="T80" fmla="*/ 2228 w 2905"/>
                <a:gd name="T81" fmla="*/ 434 h 2193"/>
                <a:gd name="T82" fmla="*/ 2286 w 2905"/>
                <a:gd name="T83" fmla="*/ 265 h 2193"/>
                <a:gd name="T84" fmla="*/ 2320 w 2905"/>
                <a:gd name="T85" fmla="*/ 88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5" h="2193">
                  <a:moveTo>
                    <a:pt x="2328" y="0"/>
                  </a:moveTo>
                  <a:lnTo>
                    <a:pt x="2406" y="50"/>
                  </a:lnTo>
                  <a:lnTo>
                    <a:pt x="2479" y="106"/>
                  </a:lnTo>
                  <a:lnTo>
                    <a:pt x="2547" y="168"/>
                  </a:lnTo>
                  <a:lnTo>
                    <a:pt x="2611" y="235"/>
                  </a:lnTo>
                  <a:lnTo>
                    <a:pt x="2670" y="306"/>
                  </a:lnTo>
                  <a:lnTo>
                    <a:pt x="2722" y="383"/>
                  </a:lnTo>
                  <a:lnTo>
                    <a:pt x="2769" y="463"/>
                  </a:lnTo>
                  <a:lnTo>
                    <a:pt x="2810" y="547"/>
                  </a:lnTo>
                  <a:lnTo>
                    <a:pt x="2844" y="635"/>
                  </a:lnTo>
                  <a:lnTo>
                    <a:pt x="2870" y="727"/>
                  </a:lnTo>
                  <a:lnTo>
                    <a:pt x="2891" y="823"/>
                  </a:lnTo>
                  <a:lnTo>
                    <a:pt x="2902" y="920"/>
                  </a:lnTo>
                  <a:lnTo>
                    <a:pt x="2905" y="1021"/>
                  </a:lnTo>
                  <a:lnTo>
                    <a:pt x="2901" y="1122"/>
                  </a:lnTo>
                  <a:lnTo>
                    <a:pt x="2888" y="1219"/>
                  </a:lnTo>
                  <a:lnTo>
                    <a:pt x="2866" y="1315"/>
                  </a:lnTo>
                  <a:lnTo>
                    <a:pt x="2837" y="1407"/>
                  </a:lnTo>
                  <a:lnTo>
                    <a:pt x="2802" y="1496"/>
                  </a:lnTo>
                  <a:lnTo>
                    <a:pt x="2759" y="1582"/>
                  </a:lnTo>
                  <a:lnTo>
                    <a:pt x="2709" y="1664"/>
                  </a:lnTo>
                  <a:lnTo>
                    <a:pt x="2653" y="1741"/>
                  </a:lnTo>
                  <a:lnTo>
                    <a:pt x="2592" y="1814"/>
                  </a:lnTo>
                  <a:lnTo>
                    <a:pt x="2524" y="1881"/>
                  </a:lnTo>
                  <a:lnTo>
                    <a:pt x="2451" y="1943"/>
                  </a:lnTo>
                  <a:lnTo>
                    <a:pt x="2373" y="1998"/>
                  </a:lnTo>
                  <a:lnTo>
                    <a:pt x="2290" y="2049"/>
                  </a:lnTo>
                  <a:lnTo>
                    <a:pt x="2204" y="2091"/>
                  </a:lnTo>
                  <a:lnTo>
                    <a:pt x="2113" y="2127"/>
                  </a:lnTo>
                  <a:lnTo>
                    <a:pt x="2019" y="2155"/>
                  </a:lnTo>
                  <a:lnTo>
                    <a:pt x="1920" y="2177"/>
                  </a:lnTo>
                  <a:lnTo>
                    <a:pt x="1820" y="2188"/>
                  </a:lnTo>
                  <a:lnTo>
                    <a:pt x="1715" y="2193"/>
                  </a:lnTo>
                  <a:lnTo>
                    <a:pt x="1614" y="2187"/>
                  </a:lnTo>
                  <a:lnTo>
                    <a:pt x="1513" y="2172"/>
                  </a:lnTo>
                  <a:lnTo>
                    <a:pt x="1416" y="2151"/>
                  </a:lnTo>
                  <a:lnTo>
                    <a:pt x="1322" y="2120"/>
                  </a:lnTo>
                  <a:lnTo>
                    <a:pt x="1232" y="2082"/>
                  </a:lnTo>
                  <a:lnTo>
                    <a:pt x="1107" y="2017"/>
                  </a:lnTo>
                  <a:lnTo>
                    <a:pt x="988" y="1943"/>
                  </a:lnTo>
                  <a:lnTo>
                    <a:pt x="872" y="1863"/>
                  </a:lnTo>
                  <a:lnTo>
                    <a:pt x="763" y="1776"/>
                  </a:lnTo>
                  <a:lnTo>
                    <a:pt x="657" y="1685"/>
                  </a:lnTo>
                  <a:lnTo>
                    <a:pt x="558" y="1586"/>
                  </a:lnTo>
                  <a:lnTo>
                    <a:pt x="466" y="1482"/>
                  </a:lnTo>
                  <a:lnTo>
                    <a:pt x="378" y="1371"/>
                  </a:lnTo>
                  <a:lnTo>
                    <a:pt x="297" y="1258"/>
                  </a:lnTo>
                  <a:lnTo>
                    <a:pt x="223" y="1138"/>
                  </a:lnTo>
                  <a:lnTo>
                    <a:pt x="156" y="1014"/>
                  </a:lnTo>
                  <a:lnTo>
                    <a:pt x="97" y="886"/>
                  </a:lnTo>
                  <a:lnTo>
                    <a:pt x="45" y="754"/>
                  </a:lnTo>
                  <a:lnTo>
                    <a:pt x="0" y="618"/>
                  </a:lnTo>
                  <a:lnTo>
                    <a:pt x="7" y="630"/>
                  </a:lnTo>
                  <a:lnTo>
                    <a:pt x="64" y="709"/>
                  </a:lnTo>
                  <a:lnTo>
                    <a:pt x="126" y="785"/>
                  </a:lnTo>
                  <a:lnTo>
                    <a:pt x="194" y="853"/>
                  </a:lnTo>
                  <a:lnTo>
                    <a:pt x="265" y="915"/>
                  </a:lnTo>
                  <a:lnTo>
                    <a:pt x="341" y="972"/>
                  </a:lnTo>
                  <a:lnTo>
                    <a:pt x="421" y="1023"/>
                  </a:lnTo>
                  <a:lnTo>
                    <a:pt x="502" y="1068"/>
                  </a:lnTo>
                  <a:lnTo>
                    <a:pt x="587" y="1106"/>
                  </a:lnTo>
                  <a:lnTo>
                    <a:pt x="675" y="1138"/>
                  </a:lnTo>
                  <a:lnTo>
                    <a:pt x="763" y="1164"/>
                  </a:lnTo>
                  <a:lnTo>
                    <a:pt x="855" y="1181"/>
                  </a:lnTo>
                  <a:lnTo>
                    <a:pt x="946" y="1194"/>
                  </a:lnTo>
                  <a:lnTo>
                    <a:pt x="1039" y="1200"/>
                  </a:lnTo>
                  <a:lnTo>
                    <a:pt x="1132" y="1198"/>
                  </a:lnTo>
                  <a:lnTo>
                    <a:pt x="1225" y="1190"/>
                  </a:lnTo>
                  <a:lnTo>
                    <a:pt x="1318" y="1174"/>
                  </a:lnTo>
                  <a:lnTo>
                    <a:pt x="1409" y="1152"/>
                  </a:lnTo>
                  <a:lnTo>
                    <a:pt x="1499" y="1123"/>
                  </a:lnTo>
                  <a:lnTo>
                    <a:pt x="1589" y="1087"/>
                  </a:lnTo>
                  <a:lnTo>
                    <a:pt x="1676" y="1043"/>
                  </a:lnTo>
                  <a:lnTo>
                    <a:pt x="1760" y="992"/>
                  </a:lnTo>
                  <a:lnTo>
                    <a:pt x="1839" y="936"/>
                  </a:lnTo>
                  <a:lnTo>
                    <a:pt x="1911" y="876"/>
                  </a:lnTo>
                  <a:lnTo>
                    <a:pt x="1978" y="811"/>
                  </a:lnTo>
                  <a:lnTo>
                    <a:pt x="2039" y="743"/>
                  </a:lnTo>
                  <a:lnTo>
                    <a:pt x="2094" y="670"/>
                  </a:lnTo>
                  <a:lnTo>
                    <a:pt x="2145" y="595"/>
                  </a:lnTo>
                  <a:lnTo>
                    <a:pt x="2188" y="515"/>
                  </a:lnTo>
                  <a:lnTo>
                    <a:pt x="2228" y="434"/>
                  </a:lnTo>
                  <a:lnTo>
                    <a:pt x="2259" y="351"/>
                  </a:lnTo>
                  <a:lnTo>
                    <a:pt x="2286" y="265"/>
                  </a:lnTo>
                  <a:lnTo>
                    <a:pt x="2306" y="177"/>
                  </a:lnTo>
                  <a:lnTo>
                    <a:pt x="2320" y="88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4194175" y="2130426"/>
              <a:ext cx="1847850" cy="2222500"/>
            </a:xfrm>
            <a:custGeom>
              <a:avLst/>
              <a:gdLst>
                <a:gd name="T0" fmla="*/ 604 w 2328"/>
                <a:gd name="T1" fmla="*/ 90 h 2799"/>
                <a:gd name="T2" fmla="*/ 544 w 2328"/>
                <a:gd name="T3" fmla="*/ 272 h 2799"/>
                <a:gd name="T4" fmla="*/ 514 w 2328"/>
                <a:gd name="T5" fmla="*/ 458 h 2799"/>
                <a:gd name="T6" fmla="*/ 511 w 2328"/>
                <a:gd name="T7" fmla="*/ 644 h 2799"/>
                <a:gd name="T8" fmla="*/ 534 w 2328"/>
                <a:gd name="T9" fmla="*/ 827 h 2799"/>
                <a:gd name="T10" fmla="*/ 585 w 2328"/>
                <a:gd name="T11" fmla="*/ 1004 h 2799"/>
                <a:gd name="T12" fmla="*/ 659 w 2328"/>
                <a:gd name="T13" fmla="*/ 1174 h 2799"/>
                <a:gd name="T14" fmla="*/ 759 w 2328"/>
                <a:gd name="T15" fmla="*/ 1329 h 2799"/>
                <a:gd name="T16" fmla="*/ 881 w 2328"/>
                <a:gd name="T17" fmla="*/ 1471 h 2799"/>
                <a:gd name="T18" fmla="*/ 1026 w 2328"/>
                <a:gd name="T19" fmla="*/ 1595 h 2799"/>
                <a:gd name="T20" fmla="*/ 1192 w 2328"/>
                <a:gd name="T21" fmla="*/ 1698 h 2799"/>
                <a:gd name="T22" fmla="*/ 1380 w 2328"/>
                <a:gd name="T23" fmla="*/ 1778 h 2799"/>
                <a:gd name="T24" fmla="*/ 1573 w 2328"/>
                <a:gd name="T25" fmla="*/ 1824 h 2799"/>
                <a:gd name="T26" fmla="*/ 1768 w 2328"/>
                <a:gd name="T27" fmla="*/ 1840 h 2799"/>
                <a:gd name="T28" fmla="*/ 1961 w 2328"/>
                <a:gd name="T29" fmla="*/ 1825 h 2799"/>
                <a:gd name="T30" fmla="*/ 2149 w 2328"/>
                <a:gd name="T31" fmla="*/ 1782 h 2799"/>
                <a:gd name="T32" fmla="*/ 2328 w 2328"/>
                <a:gd name="T33" fmla="*/ 1711 h 2799"/>
                <a:gd name="T34" fmla="*/ 2303 w 2328"/>
                <a:gd name="T35" fmla="*/ 1885 h 2799"/>
                <a:gd name="T36" fmla="*/ 2252 w 2328"/>
                <a:gd name="T37" fmla="*/ 2053 h 2799"/>
                <a:gd name="T38" fmla="*/ 2177 w 2328"/>
                <a:gd name="T39" fmla="*/ 2213 h 2799"/>
                <a:gd name="T40" fmla="*/ 2077 w 2328"/>
                <a:gd name="T41" fmla="*/ 2361 h 2799"/>
                <a:gd name="T42" fmla="*/ 1952 w 2328"/>
                <a:gd name="T43" fmla="*/ 2494 h 2799"/>
                <a:gd name="T44" fmla="*/ 1805 w 2328"/>
                <a:gd name="T45" fmla="*/ 2608 h 2799"/>
                <a:gd name="T46" fmla="*/ 1639 w 2328"/>
                <a:gd name="T47" fmla="*/ 2699 h 2799"/>
                <a:gd name="T48" fmla="*/ 1464 w 2328"/>
                <a:gd name="T49" fmla="*/ 2762 h 2799"/>
                <a:gd name="T50" fmla="*/ 1286 w 2328"/>
                <a:gd name="T51" fmla="*/ 2793 h 2799"/>
                <a:gd name="T52" fmla="*/ 1106 w 2328"/>
                <a:gd name="T53" fmla="*/ 2798 h 2799"/>
                <a:gd name="T54" fmla="*/ 927 w 2328"/>
                <a:gd name="T55" fmla="*/ 2776 h 2799"/>
                <a:gd name="T56" fmla="*/ 755 w 2328"/>
                <a:gd name="T57" fmla="*/ 2725 h 2799"/>
                <a:gd name="T58" fmla="*/ 591 w 2328"/>
                <a:gd name="T59" fmla="*/ 2650 h 2799"/>
                <a:gd name="T60" fmla="*/ 440 w 2328"/>
                <a:gd name="T61" fmla="*/ 2550 h 2799"/>
                <a:gd name="T62" fmla="*/ 303 w 2328"/>
                <a:gd name="T63" fmla="*/ 2423 h 2799"/>
                <a:gd name="T64" fmla="*/ 187 w 2328"/>
                <a:gd name="T65" fmla="*/ 2274 h 2799"/>
                <a:gd name="T66" fmla="*/ 99 w 2328"/>
                <a:gd name="T67" fmla="*/ 2114 h 2799"/>
                <a:gd name="T68" fmla="*/ 38 w 2328"/>
                <a:gd name="T69" fmla="*/ 1946 h 2799"/>
                <a:gd name="T70" fmla="*/ 4 w 2328"/>
                <a:gd name="T71" fmla="*/ 1775 h 2799"/>
                <a:gd name="T72" fmla="*/ 4 w 2328"/>
                <a:gd name="T73" fmla="*/ 1490 h 2799"/>
                <a:gd name="T74" fmla="*/ 38 w 2328"/>
                <a:gd name="T75" fmla="*/ 1207 h 2799"/>
                <a:gd name="T76" fmla="*/ 103 w 2328"/>
                <a:gd name="T77" fmla="*/ 936 h 2799"/>
                <a:gd name="T78" fmla="*/ 199 w 2328"/>
                <a:gd name="T79" fmla="*/ 677 h 2799"/>
                <a:gd name="T80" fmla="*/ 322 w 2328"/>
                <a:gd name="T81" fmla="*/ 434 h 2799"/>
                <a:gd name="T82" fmla="*/ 472 w 2328"/>
                <a:gd name="T83" fmla="*/ 207 h 2799"/>
                <a:gd name="T84" fmla="*/ 646 w 2328"/>
                <a:gd name="T85" fmla="*/ 0 h 2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8" h="2799">
                  <a:moveTo>
                    <a:pt x="646" y="0"/>
                  </a:moveTo>
                  <a:lnTo>
                    <a:pt x="604" y="90"/>
                  </a:lnTo>
                  <a:lnTo>
                    <a:pt x="570" y="180"/>
                  </a:lnTo>
                  <a:lnTo>
                    <a:pt x="544" y="272"/>
                  </a:lnTo>
                  <a:lnTo>
                    <a:pt x="525" y="365"/>
                  </a:lnTo>
                  <a:lnTo>
                    <a:pt x="514" y="458"/>
                  </a:lnTo>
                  <a:lnTo>
                    <a:pt x="508" y="551"/>
                  </a:lnTo>
                  <a:lnTo>
                    <a:pt x="511" y="644"/>
                  </a:lnTo>
                  <a:lnTo>
                    <a:pt x="520" y="735"/>
                  </a:lnTo>
                  <a:lnTo>
                    <a:pt x="534" y="827"/>
                  </a:lnTo>
                  <a:lnTo>
                    <a:pt x="556" y="917"/>
                  </a:lnTo>
                  <a:lnTo>
                    <a:pt x="585" y="1004"/>
                  </a:lnTo>
                  <a:lnTo>
                    <a:pt x="618" y="1090"/>
                  </a:lnTo>
                  <a:lnTo>
                    <a:pt x="659" y="1174"/>
                  </a:lnTo>
                  <a:lnTo>
                    <a:pt x="705" y="1254"/>
                  </a:lnTo>
                  <a:lnTo>
                    <a:pt x="759" y="1329"/>
                  </a:lnTo>
                  <a:lnTo>
                    <a:pt x="817" y="1403"/>
                  </a:lnTo>
                  <a:lnTo>
                    <a:pt x="881" y="1471"/>
                  </a:lnTo>
                  <a:lnTo>
                    <a:pt x="951" y="1535"/>
                  </a:lnTo>
                  <a:lnTo>
                    <a:pt x="1026" y="1595"/>
                  </a:lnTo>
                  <a:lnTo>
                    <a:pt x="1106" y="1650"/>
                  </a:lnTo>
                  <a:lnTo>
                    <a:pt x="1192" y="1698"/>
                  </a:lnTo>
                  <a:lnTo>
                    <a:pt x="1284" y="1741"/>
                  </a:lnTo>
                  <a:lnTo>
                    <a:pt x="1380" y="1778"/>
                  </a:lnTo>
                  <a:lnTo>
                    <a:pt x="1476" y="1804"/>
                  </a:lnTo>
                  <a:lnTo>
                    <a:pt x="1573" y="1824"/>
                  </a:lnTo>
                  <a:lnTo>
                    <a:pt x="1671" y="1836"/>
                  </a:lnTo>
                  <a:lnTo>
                    <a:pt x="1768" y="1840"/>
                  </a:lnTo>
                  <a:lnTo>
                    <a:pt x="1865" y="1836"/>
                  </a:lnTo>
                  <a:lnTo>
                    <a:pt x="1961" y="1825"/>
                  </a:lnTo>
                  <a:lnTo>
                    <a:pt x="2057" y="1807"/>
                  </a:lnTo>
                  <a:lnTo>
                    <a:pt x="2149" y="1782"/>
                  </a:lnTo>
                  <a:lnTo>
                    <a:pt x="2241" y="1750"/>
                  </a:lnTo>
                  <a:lnTo>
                    <a:pt x="2328" y="1711"/>
                  </a:lnTo>
                  <a:lnTo>
                    <a:pt x="2319" y="1799"/>
                  </a:lnTo>
                  <a:lnTo>
                    <a:pt x="2303" y="1885"/>
                  </a:lnTo>
                  <a:lnTo>
                    <a:pt x="2282" y="1971"/>
                  </a:lnTo>
                  <a:lnTo>
                    <a:pt x="2252" y="2053"/>
                  </a:lnTo>
                  <a:lnTo>
                    <a:pt x="2218" y="2135"/>
                  </a:lnTo>
                  <a:lnTo>
                    <a:pt x="2177" y="2213"/>
                  </a:lnTo>
                  <a:lnTo>
                    <a:pt x="2129" y="2288"/>
                  </a:lnTo>
                  <a:lnTo>
                    <a:pt x="2077" y="2361"/>
                  </a:lnTo>
                  <a:lnTo>
                    <a:pt x="2017" y="2429"/>
                  </a:lnTo>
                  <a:lnTo>
                    <a:pt x="1952" y="2494"/>
                  </a:lnTo>
                  <a:lnTo>
                    <a:pt x="1882" y="2554"/>
                  </a:lnTo>
                  <a:lnTo>
                    <a:pt x="1805" y="2608"/>
                  </a:lnTo>
                  <a:lnTo>
                    <a:pt x="1724" y="2657"/>
                  </a:lnTo>
                  <a:lnTo>
                    <a:pt x="1639" y="2699"/>
                  </a:lnTo>
                  <a:lnTo>
                    <a:pt x="1553" y="2734"/>
                  </a:lnTo>
                  <a:lnTo>
                    <a:pt x="1464" y="2762"/>
                  </a:lnTo>
                  <a:lnTo>
                    <a:pt x="1376" y="2780"/>
                  </a:lnTo>
                  <a:lnTo>
                    <a:pt x="1286" y="2793"/>
                  </a:lnTo>
                  <a:lnTo>
                    <a:pt x="1196" y="2799"/>
                  </a:lnTo>
                  <a:lnTo>
                    <a:pt x="1106" y="2798"/>
                  </a:lnTo>
                  <a:lnTo>
                    <a:pt x="1016" y="2791"/>
                  </a:lnTo>
                  <a:lnTo>
                    <a:pt x="927" y="2776"/>
                  </a:lnTo>
                  <a:lnTo>
                    <a:pt x="840" y="2754"/>
                  </a:lnTo>
                  <a:lnTo>
                    <a:pt x="755" y="2725"/>
                  </a:lnTo>
                  <a:lnTo>
                    <a:pt x="672" y="2692"/>
                  </a:lnTo>
                  <a:lnTo>
                    <a:pt x="591" y="2650"/>
                  </a:lnTo>
                  <a:lnTo>
                    <a:pt x="514" y="2603"/>
                  </a:lnTo>
                  <a:lnTo>
                    <a:pt x="440" y="2550"/>
                  </a:lnTo>
                  <a:lnTo>
                    <a:pt x="370" y="2489"/>
                  </a:lnTo>
                  <a:lnTo>
                    <a:pt x="303" y="2423"/>
                  </a:lnTo>
                  <a:lnTo>
                    <a:pt x="242" y="2352"/>
                  </a:lnTo>
                  <a:lnTo>
                    <a:pt x="187" y="2274"/>
                  </a:lnTo>
                  <a:lnTo>
                    <a:pt x="139" y="2194"/>
                  </a:lnTo>
                  <a:lnTo>
                    <a:pt x="99" y="2114"/>
                  </a:lnTo>
                  <a:lnTo>
                    <a:pt x="65" y="2030"/>
                  </a:lnTo>
                  <a:lnTo>
                    <a:pt x="38" y="1946"/>
                  </a:lnTo>
                  <a:lnTo>
                    <a:pt x="17" y="1860"/>
                  </a:lnTo>
                  <a:lnTo>
                    <a:pt x="4" y="1775"/>
                  </a:lnTo>
                  <a:lnTo>
                    <a:pt x="0" y="1635"/>
                  </a:lnTo>
                  <a:lnTo>
                    <a:pt x="4" y="1490"/>
                  </a:lnTo>
                  <a:lnTo>
                    <a:pt x="17" y="1348"/>
                  </a:lnTo>
                  <a:lnTo>
                    <a:pt x="38" y="1207"/>
                  </a:lnTo>
                  <a:lnTo>
                    <a:pt x="67" y="1071"/>
                  </a:lnTo>
                  <a:lnTo>
                    <a:pt x="103" y="936"/>
                  </a:lnTo>
                  <a:lnTo>
                    <a:pt x="148" y="805"/>
                  </a:lnTo>
                  <a:lnTo>
                    <a:pt x="199" y="677"/>
                  </a:lnTo>
                  <a:lnTo>
                    <a:pt x="257" y="554"/>
                  </a:lnTo>
                  <a:lnTo>
                    <a:pt x="322" y="434"/>
                  </a:lnTo>
                  <a:lnTo>
                    <a:pt x="395" y="319"/>
                  </a:lnTo>
                  <a:lnTo>
                    <a:pt x="472" y="207"/>
                  </a:lnTo>
                  <a:lnTo>
                    <a:pt x="556" y="10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6AB7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5683251" y="1673226"/>
              <a:ext cx="2216150" cy="1658938"/>
            </a:xfrm>
            <a:custGeom>
              <a:avLst/>
              <a:gdLst>
                <a:gd name="T0" fmla="*/ 1259 w 2792"/>
                <a:gd name="T1" fmla="*/ 3 h 2090"/>
                <a:gd name="T2" fmla="*/ 1438 w 2792"/>
                <a:gd name="T3" fmla="*/ 31 h 2090"/>
                <a:gd name="T4" fmla="*/ 1606 w 2792"/>
                <a:gd name="T5" fmla="*/ 86 h 2090"/>
                <a:gd name="T6" fmla="*/ 1804 w 2792"/>
                <a:gd name="T7" fmla="*/ 192 h 2090"/>
                <a:gd name="T8" fmla="*/ 2024 w 2792"/>
                <a:gd name="T9" fmla="*/ 350 h 2090"/>
                <a:gd name="T10" fmla="*/ 2226 w 2792"/>
                <a:gd name="T11" fmla="*/ 533 h 2090"/>
                <a:gd name="T12" fmla="*/ 2404 w 2792"/>
                <a:gd name="T13" fmla="*/ 738 h 2090"/>
                <a:gd name="T14" fmla="*/ 2560 w 2792"/>
                <a:gd name="T15" fmla="*/ 963 h 2090"/>
                <a:gd name="T16" fmla="*/ 2690 w 2792"/>
                <a:gd name="T17" fmla="*/ 1204 h 2090"/>
                <a:gd name="T18" fmla="*/ 2792 w 2792"/>
                <a:gd name="T19" fmla="*/ 1460 h 2090"/>
                <a:gd name="T20" fmla="*/ 2670 w 2792"/>
                <a:gd name="T21" fmla="*/ 1308 h 2090"/>
                <a:gd name="T22" fmla="*/ 2529 w 2792"/>
                <a:gd name="T23" fmla="*/ 1177 h 2090"/>
                <a:gd name="T24" fmla="*/ 2373 w 2792"/>
                <a:gd name="T25" fmla="*/ 1072 h 2090"/>
                <a:gd name="T26" fmla="*/ 2204 w 2792"/>
                <a:gd name="T27" fmla="*/ 992 h 2090"/>
                <a:gd name="T28" fmla="*/ 2027 w 2792"/>
                <a:gd name="T29" fmla="*/ 935 h 2090"/>
                <a:gd name="T30" fmla="*/ 1844 w 2792"/>
                <a:gd name="T31" fmla="*/ 906 h 2090"/>
                <a:gd name="T32" fmla="*/ 1658 w 2792"/>
                <a:gd name="T33" fmla="*/ 902 h 2090"/>
                <a:gd name="T34" fmla="*/ 1473 w 2792"/>
                <a:gd name="T35" fmla="*/ 926 h 2090"/>
                <a:gd name="T36" fmla="*/ 1290 w 2792"/>
                <a:gd name="T37" fmla="*/ 979 h 2090"/>
                <a:gd name="T38" fmla="*/ 1113 w 2792"/>
                <a:gd name="T39" fmla="*/ 1058 h 2090"/>
                <a:gd name="T40" fmla="*/ 950 w 2792"/>
                <a:gd name="T41" fmla="*/ 1164 h 2090"/>
                <a:gd name="T42" fmla="*/ 811 w 2792"/>
                <a:gd name="T43" fmla="*/ 1288 h 2090"/>
                <a:gd name="T44" fmla="*/ 693 w 2792"/>
                <a:gd name="T45" fmla="*/ 1429 h 2090"/>
                <a:gd name="T46" fmla="*/ 599 w 2792"/>
                <a:gd name="T47" fmla="*/ 1581 h 2090"/>
                <a:gd name="T48" fmla="*/ 526 w 2792"/>
                <a:gd name="T49" fmla="*/ 1743 h 2090"/>
                <a:gd name="T50" fmla="*/ 477 w 2792"/>
                <a:gd name="T51" fmla="*/ 1915 h 2090"/>
                <a:gd name="T52" fmla="*/ 452 w 2792"/>
                <a:gd name="T53" fmla="*/ 2090 h 2090"/>
                <a:gd name="T54" fmla="*/ 312 w 2792"/>
                <a:gd name="T55" fmla="*/ 1963 h 2090"/>
                <a:gd name="T56" fmla="*/ 194 w 2792"/>
                <a:gd name="T57" fmla="*/ 1813 h 2090"/>
                <a:gd name="T58" fmla="*/ 101 w 2792"/>
                <a:gd name="T59" fmla="*/ 1646 h 2090"/>
                <a:gd name="T60" fmla="*/ 37 w 2792"/>
                <a:gd name="T61" fmla="*/ 1465 h 2090"/>
                <a:gd name="T62" fmla="*/ 4 w 2792"/>
                <a:gd name="T63" fmla="*/ 1270 h 2090"/>
                <a:gd name="T64" fmla="*/ 4 w 2792"/>
                <a:gd name="T65" fmla="*/ 1069 h 2090"/>
                <a:gd name="T66" fmla="*/ 37 w 2792"/>
                <a:gd name="T67" fmla="*/ 874 h 2090"/>
                <a:gd name="T68" fmla="*/ 101 w 2792"/>
                <a:gd name="T69" fmla="*/ 693 h 2090"/>
                <a:gd name="T70" fmla="*/ 193 w 2792"/>
                <a:gd name="T71" fmla="*/ 526 h 2090"/>
                <a:gd name="T72" fmla="*/ 309 w 2792"/>
                <a:gd name="T73" fmla="*/ 376 h 2090"/>
                <a:gd name="T74" fmla="*/ 448 w 2792"/>
                <a:gd name="T75" fmla="*/ 249 h 2090"/>
                <a:gd name="T76" fmla="*/ 606 w 2792"/>
                <a:gd name="T77" fmla="*/ 144 h 2090"/>
                <a:gd name="T78" fmla="*/ 780 w 2792"/>
                <a:gd name="T79" fmla="*/ 66 h 2090"/>
                <a:gd name="T80" fmla="*/ 969 w 2792"/>
                <a:gd name="T81" fmla="*/ 16 h 2090"/>
                <a:gd name="T82" fmla="*/ 1168 w 2792"/>
                <a:gd name="T83" fmla="*/ 0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92" h="2090">
                  <a:moveTo>
                    <a:pt x="1168" y="0"/>
                  </a:moveTo>
                  <a:lnTo>
                    <a:pt x="1259" y="3"/>
                  </a:lnTo>
                  <a:lnTo>
                    <a:pt x="1351" y="15"/>
                  </a:lnTo>
                  <a:lnTo>
                    <a:pt x="1438" y="31"/>
                  </a:lnTo>
                  <a:lnTo>
                    <a:pt x="1524" y="56"/>
                  </a:lnTo>
                  <a:lnTo>
                    <a:pt x="1606" y="86"/>
                  </a:lnTo>
                  <a:lnTo>
                    <a:pt x="1686" y="121"/>
                  </a:lnTo>
                  <a:lnTo>
                    <a:pt x="1804" y="192"/>
                  </a:lnTo>
                  <a:lnTo>
                    <a:pt x="1915" y="269"/>
                  </a:lnTo>
                  <a:lnTo>
                    <a:pt x="2024" y="350"/>
                  </a:lnTo>
                  <a:lnTo>
                    <a:pt x="2127" y="440"/>
                  </a:lnTo>
                  <a:lnTo>
                    <a:pt x="2226" y="533"/>
                  </a:lnTo>
                  <a:lnTo>
                    <a:pt x="2317" y="633"/>
                  </a:lnTo>
                  <a:lnTo>
                    <a:pt x="2404" y="738"/>
                  </a:lnTo>
                  <a:lnTo>
                    <a:pt x="2486" y="848"/>
                  </a:lnTo>
                  <a:lnTo>
                    <a:pt x="2560" y="963"/>
                  </a:lnTo>
                  <a:lnTo>
                    <a:pt x="2628" y="1080"/>
                  </a:lnTo>
                  <a:lnTo>
                    <a:pt x="2690" y="1204"/>
                  </a:lnTo>
                  <a:lnTo>
                    <a:pt x="2744" y="1330"/>
                  </a:lnTo>
                  <a:lnTo>
                    <a:pt x="2792" y="1460"/>
                  </a:lnTo>
                  <a:lnTo>
                    <a:pt x="2732" y="1381"/>
                  </a:lnTo>
                  <a:lnTo>
                    <a:pt x="2670" y="1308"/>
                  </a:lnTo>
                  <a:lnTo>
                    <a:pt x="2602" y="1240"/>
                  </a:lnTo>
                  <a:lnTo>
                    <a:pt x="2529" y="1177"/>
                  </a:lnTo>
                  <a:lnTo>
                    <a:pt x="2452" y="1122"/>
                  </a:lnTo>
                  <a:lnTo>
                    <a:pt x="2373" y="1072"/>
                  </a:lnTo>
                  <a:lnTo>
                    <a:pt x="2290" y="1028"/>
                  </a:lnTo>
                  <a:lnTo>
                    <a:pt x="2204" y="992"/>
                  </a:lnTo>
                  <a:lnTo>
                    <a:pt x="2117" y="960"/>
                  </a:lnTo>
                  <a:lnTo>
                    <a:pt x="2027" y="935"/>
                  </a:lnTo>
                  <a:lnTo>
                    <a:pt x="1937" y="918"/>
                  </a:lnTo>
                  <a:lnTo>
                    <a:pt x="1844" y="906"/>
                  </a:lnTo>
                  <a:lnTo>
                    <a:pt x="1751" y="900"/>
                  </a:lnTo>
                  <a:lnTo>
                    <a:pt x="1658" y="902"/>
                  </a:lnTo>
                  <a:lnTo>
                    <a:pt x="1566" y="910"/>
                  </a:lnTo>
                  <a:lnTo>
                    <a:pt x="1473" y="926"/>
                  </a:lnTo>
                  <a:lnTo>
                    <a:pt x="1380" y="950"/>
                  </a:lnTo>
                  <a:lnTo>
                    <a:pt x="1290" y="979"/>
                  </a:lnTo>
                  <a:lnTo>
                    <a:pt x="1200" y="1015"/>
                  </a:lnTo>
                  <a:lnTo>
                    <a:pt x="1113" y="1058"/>
                  </a:lnTo>
                  <a:lnTo>
                    <a:pt x="1029" y="1109"/>
                  </a:lnTo>
                  <a:lnTo>
                    <a:pt x="950" y="1164"/>
                  </a:lnTo>
                  <a:lnTo>
                    <a:pt x="878" y="1224"/>
                  </a:lnTo>
                  <a:lnTo>
                    <a:pt x="811" y="1288"/>
                  </a:lnTo>
                  <a:lnTo>
                    <a:pt x="750" y="1356"/>
                  </a:lnTo>
                  <a:lnTo>
                    <a:pt x="693" y="1429"/>
                  </a:lnTo>
                  <a:lnTo>
                    <a:pt x="644" y="1503"/>
                  </a:lnTo>
                  <a:lnTo>
                    <a:pt x="599" y="1581"/>
                  </a:lnTo>
                  <a:lnTo>
                    <a:pt x="560" y="1661"/>
                  </a:lnTo>
                  <a:lnTo>
                    <a:pt x="526" y="1743"/>
                  </a:lnTo>
                  <a:lnTo>
                    <a:pt x="499" y="1829"/>
                  </a:lnTo>
                  <a:lnTo>
                    <a:pt x="477" y="1915"/>
                  </a:lnTo>
                  <a:lnTo>
                    <a:pt x="461" y="2002"/>
                  </a:lnTo>
                  <a:lnTo>
                    <a:pt x="452" y="2090"/>
                  </a:lnTo>
                  <a:lnTo>
                    <a:pt x="380" y="2029"/>
                  </a:lnTo>
                  <a:lnTo>
                    <a:pt x="312" y="1963"/>
                  </a:lnTo>
                  <a:lnTo>
                    <a:pt x="251" y="1890"/>
                  </a:lnTo>
                  <a:lnTo>
                    <a:pt x="194" y="1813"/>
                  </a:lnTo>
                  <a:lnTo>
                    <a:pt x="145" y="1732"/>
                  </a:lnTo>
                  <a:lnTo>
                    <a:pt x="101" y="1646"/>
                  </a:lnTo>
                  <a:lnTo>
                    <a:pt x="66" y="1558"/>
                  </a:lnTo>
                  <a:lnTo>
                    <a:pt x="37" y="1465"/>
                  </a:lnTo>
                  <a:lnTo>
                    <a:pt x="17" y="1369"/>
                  </a:lnTo>
                  <a:lnTo>
                    <a:pt x="4" y="1270"/>
                  </a:lnTo>
                  <a:lnTo>
                    <a:pt x="0" y="1169"/>
                  </a:lnTo>
                  <a:lnTo>
                    <a:pt x="4" y="1069"/>
                  </a:lnTo>
                  <a:lnTo>
                    <a:pt x="16" y="970"/>
                  </a:lnTo>
                  <a:lnTo>
                    <a:pt x="37" y="874"/>
                  </a:lnTo>
                  <a:lnTo>
                    <a:pt x="65" y="781"/>
                  </a:lnTo>
                  <a:lnTo>
                    <a:pt x="101" y="693"/>
                  </a:lnTo>
                  <a:lnTo>
                    <a:pt x="143" y="607"/>
                  </a:lnTo>
                  <a:lnTo>
                    <a:pt x="193" y="526"/>
                  </a:lnTo>
                  <a:lnTo>
                    <a:pt x="248" y="449"/>
                  </a:lnTo>
                  <a:lnTo>
                    <a:pt x="309" y="376"/>
                  </a:lnTo>
                  <a:lnTo>
                    <a:pt x="375" y="310"/>
                  </a:lnTo>
                  <a:lnTo>
                    <a:pt x="448" y="249"/>
                  </a:lnTo>
                  <a:lnTo>
                    <a:pt x="525" y="193"/>
                  </a:lnTo>
                  <a:lnTo>
                    <a:pt x="606" y="144"/>
                  </a:lnTo>
                  <a:lnTo>
                    <a:pt x="692" y="102"/>
                  </a:lnTo>
                  <a:lnTo>
                    <a:pt x="780" y="66"/>
                  </a:lnTo>
                  <a:lnTo>
                    <a:pt x="873" y="38"/>
                  </a:lnTo>
                  <a:lnTo>
                    <a:pt x="969" y="16"/>
                  </a:lnTo>
                  <a:lnTo>
                    <a:pt x="1068" y="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5724525" y="3290888"/>
              <a:ext cx="1847850" cy="2038350"/>
            </a:xfrm>
            <a:custGeom>
              <a:avLst/>
              <a:gdLst>
                <a:gd name="T0" fmla="*/ 1220 w 2326"/>
                <a:gd name="T1" fmla="*/ 2 h 2569"/>
                <a:gd name="T2" fmla="*/ 1421 w 2326"/>
                <a:gd name="T3" fmla="*/ 31 h 2569"/>
                <a:gd name="T4" fmla="*/ 1618 w 2326"/>
                <a:gd name="T5" fmla="*/ 97 h 2569"/>
                <a:gd name="T6" fmla="*/ 1786 w 2326"/>
                <a:gd name="T7" fmla="*/ 187 h 2569"/>
                <a:gd name="T8" fmla="*/ 1936 w 2326"/>
                <a:gd name="T9" fmla="*/ 302 h 2569"/>
                <a:gd name="T10" fmla="*/ 2062 w 2326"/>
                <a:gd name="T11" fmla="*/ 436 h 2569"/>
                <a:gd name="T12" fmla="*/ 2165 w 2326"/>
                <a:gd name="T13" fmla="*/ 585 h 2569"/>
                <a:gd name="T14" fmla="*/ 2245 w 2326"/>
                <a:gd name="T15" fmla="*/ 748 h 2569"/>
                <a:gd name="T16" fmla="*/ 2297 w 2326"/>
                <a:gd name="T17" fmla="*/ 922 h 2569"/>
                <a:gd name="T18" fmla="*/ 2325 w 2326"/>
                <a:gd name="T19" fmla="*/ 1102 h 2569"/>
                <a:gd name="T20" fmla="*/ 2322 w 2326"/>
                <a:gd name="T21" fmla="*/ 1286 h 2569"/>
                <a:gd name="T22" fmla="*/ 2292 w 2326"/>
                <a:gd name="T23" fmla="*/ 1470 h 2569"/>
                <a:gd name="T24" fmla="*/ 2229 w 2326"/>
                <a:gd name="T25" fmla="*/ 1652 h 2569"/>
                <a:gd name="T26" fmla="*/ 2142 w 2326"/>
                <a:gd name="T27" fmla="*/ 1814 h 2569"/>
                <a:gd name="T28" fmla="*/ 2035 w 2326"/>
                <a:gd name="T29" fmla="*/ 1958 h 2569"/>
                <a:gd name="T30" fmla="*/ 1908 w 2326"/>
                <a:gd name="T31" fmla="*/ 2081 h 2569"/>
                <a:gd name="T32" fmla="*/ 1839 w 2326"/>
                <a:gd name="T33" fmla="*/ 2136 h 2569"/>
                <a:gd name="T34" fmla="*/ 1620 w 2326"/>
                <a:gd name="T35" fmla="*/ 2273 h 2569"/>
                <a:gd name="T36" fmla="*/ 1383 w 2326"/>
                <a:gd name="T37" fmla="*/ 2386 h 2569"/>
                <a:gd name="T38" fmla="*/ 1135 w 2326"/>
                <a:gd name="T39" fmla="*/ 2475 h 2569"/>
                <a:gd name="T40" fmla="*/ 875 w 2326"/>
                <a:gd name="T41" fmla="*/ 2534 h 2569"/>
                <a:gd name="T42" fmla="*/ 604 w 2326"/>
                <a:gd name="T43" fmla="*/ 2565 h 2569"/>
                <a:gd name="T44" fmla="*/ 347 w 2326"/>
                <a:gd name="T45" fmla="*/ 2566 h 2569"/>
                <a:gd name="T46" fmla="*/ 114 w 2326"/>
                <a:gd name="T47" fmla="*/ 2543 h 2569"/>
                <a:gd name="T48" fmla="*/ 104 w 2326"/>
                <a:gd name="T49" fmla="*/ 2511 h 2569"/>
                <a:gd name="T50" fmla="*/ 302 w 2326"/>
                <a:gd name="T51" fmla="*/ 2462 h 2569"/>
                <a:gd name="T52" fmla="*/ 486 w 2326"/>
                <a:gd name="T53" fmla="*/ 2383 h 2569"/>
                <a:gd name="T54" fmla="*/ 654 w 2326"/>
                <a:gd name="T55" fmla="*/ 2279 h 2569"/>
                <a:gd name="T56" fmla="*/ 802 w 2326"/>
                <a:gd name="T57" fmla="*/ 2150 h 2569"/>
                <a:gd name="T58" fmla="*/ 930 w 2326"/>
                <a:gd name="T59" fmla="*/ 2002 h 2569"/>
                <a:gd name="T60" fmla="*/ 1033 w 2326"/>
                <a:gd name="T61" fmla="*/ 1833 h 2569"/>
                <a:gd name="T62" fmla="*/ 1109 w 2326"/>
                <a:gd name="T63" fmla="*/ 1652 h 2569"/>
                <a:gd name="T64" fmla="*/ 1158 w 2326"/>
                <a:gd name="T65" fmla="*/ 1457 h 2569"/>
                <a:gd name="T66" fmla="*/ 1174 w 2326"/>
                <a:gd name="T67" fmla="*/ 1254 h 2569"/>
                <a:gd name="T68" fmla="*/ 1158 w 2326"/>
                <a:gd name="T69" fmla="*/ 1044 h 2569"/>
                <a:gd name="T70" fmla="*/ 1109 w 2326"/>
                <a:gd name="T71" fmla="*/ 843 h 2569"/>
                <a:gd name="T72" fmla="*/ 1029 w 2326"/>
                <a:gd name="T73" fmla="*/ 658 h 2569"/>
                <a:gd name="T74" fmla="*/ 921 w 2326"/>
                <a:gd name="T75" fmla="*/ 488 h 2569"/>
                <a:gd name="T76" fmla="*/ 792 w 2326"/>
                <a:gd name="T77" fmla="*/ 340 h 2569"/>
                <a:gd name="T78" fmla="*/ 640 w 2326"/>
                <a:gd name="T79" fmla="*/ 212 h 2569"/>
                <a:gd name="T80" fmla="*/ 644 w 2326"/>
                <a:gd name="T81" fmla="*/ 112 h 2569"/>
                <a:gd name="T82" fmla="*/ 829 w 2326"/>
                <a:gd name="T83" fmla="*/ 44 h 2569"/>
                <a:gd name="T84" fmla="*/ 1022 w 2326"/>
                <a:gd name="T85" fmla="*/ 6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6" h="2569">
                  <a:moveTo>
                    <a:pt x="1122" y="0"/>
                  </a:moveTo>
                  <a:lnTo>
                    <a:pt x="1220" y="2"/>
                  </a:lnTo>
                  <a:lnTo>
                    <a:pt x="1321" y="12"/>
                  </a:lnTo>
                  <a:lnTo>
                    <a:pt x="1421" y="31"/>
                  </a:lnTo>
                  <a:lnTo>
                    <a:pt x="1519" y="60"/>
                  </a:lnTo>
                  <a:lnTo>
                    <a:pt x="1618" y="97"/>
                  </a:lnTo>
                  <a:lnTo>
                    <a:pt x="1705" y="139"/>
                  </a:lnTo>
                  <a:lnTo>
                    <a:pt x="1786" y="187"/>
                  </a:lnTo>
                  <a:lnTo>
                    <a:pt x="1863" y="242"/>
                  </a:lnTo>
                  <a:lnTo>
                    <a:pt x="1936" y="302"/>
                  </a:lnTo>
                  <a:lnTo>
                    <a:pt x="2001" y="366"/>
                  </a:lnTo>
                  <a:lnTo>
                    <a:pt x="2062" y="436"/>
                  </a:lnTo>
                  <a:lnTo>
                    <a:pt x="2117" y="508"/>
                  </a:lnTo>
                  <a:lnTo>
                    <a:pt x="2165" y="585"/>
                  </a:lnTo>
                  <a:lnTo>
                    <a:pt x="2209" y="665"/>
                  </a:lnTo>
                  <a:lnTo>
                    <a:pt x="2245" y="748"/>
                  </a:lnTo>
                  <a:lnTo>
                    <a:pt x="2274" y="833"/>
                  </a:lnTo>
                  <a:lnTo>
                    <a:pt x="2297" y="922"/>
                  </a:lnTo>
                  <a:lnTo>
                    <a:pt x="2315" y="1012"/>
                  </a:lnTo>
                  <a:lnTo>
                    <a:pt x="2325" y="1102"/>
                  </a:lnTo>
                  <a:lnTo>
                    <a:pt x="2326" y="1193"/>
                  </a:lnTo>
                  <a:lnTo>
                    <a:pt x="2322" y="1286"/>
                  </a:lnTo>
                  <a:lnTo>
                    <a:pt x="2310" y="1379"/>
                  </a:lnTo>
                  <a:lnTo>
                    <a:pt x="2292" y="1470"/>
                  </a:lnTo>
                  <a:lnTo>
                    <a:pt x="2264" y="1562"/>
                  </a:lnTo>
                  <a:lnTo>
                    <a:pt x="2229" y="1652"/>
                  </a:lnTo>
                  <a:lnTo>
                    <a:pt x="2188" y="1736"/>
                  </a:lnTo>
                  <a:lnTo>
                    <a:pt x="2142" y="1814"/>
                  </a:lnTo>
                  <a:lnTo>
                    <a:pt x="2091" y="1888"/>
                  </a:lnTo>
                  <a:lnTo>
                    <a:pt x="2035" y="1958"/>
                  </a:lnTo>
                  <a:lnTo>
                    <a:pt x="1974" y="2023"/>
                  </a:lnTo>
                  <a:lnTo>
                    <a:pt x="1908" y="2081"/>
                  </a:lnTo>
                  <a:lnTo>
                    <a:pt x="1839" y="2136"/>
                  </a:lnTo>
                  <a:lnTo>
                    <a:pt x="1839" y="2136"/>
                  </a:lnTo>
                  <a:lnTo>
                    <a:pt x="1731" y="2208"/>
                  </a:lnTo>
                  <a:lnTo>
                    <a:pt x="1620" y="2273"/>
                  </a:lnTo>
                  <a:lnTo>
                    <a:pt x="1503" y="2334"/>
                  </a:lnTo>
                  <a:lnTo>
                    <a:pt x="1383" y="2386"/>
                  </a:lnTo>
                  <a:lnTo>
                    <a:pt x="1261" y="2434"/>
                  </a:lnTo>
                  <a:lnTo>
                    <a:pt x="1135" y="2475"/>
                  </a:lnTo>
                  <a:lnTo>
                    <a:pt x="1006" y="2508"/>
                  </a:lnTo>
                  <a:lnTo>
                    <a:pt x="875" y="2534"/>
                  </a:lnTo>
                  <a:lnTo>
                    <a:pt x="740" y="2553"/>
                  </a:lnTo>
                  <a:lnTo>
                    <a:pt x="604" y="2565"/>
                  </a:lnTo>
                  <a:lnTo>
                    <a:pt x="464" y="2569"/>
                  </a:lnTo>
                  <a:lnTo>
                    <a:pt x="347" y="2566"/>
                  </a:lnTo>
                  <a:lnTo>
                    <a:pt x="229" y="2557"/>
                  </a:lnTo>
                  <a:lnTo>
                    <a:pt x="114" y="2543"/>
                  </a:lnTo>
                  <a:lnTo>
                    <a:pt x="0" y="2524"/>
                  </a:lnTo>
                  <a:lnTo>
                    <a:pt x="104" y="2511"/>
                  </a:lnTo>
                  <a:lnTo>
                    <a:pt x="204" y="2491"/>
                  </a:lnTo>
                  <a:lnTo>
                    <a:pt x="302" y="2462"/>
                  </a:lnTo>
                  <a:lnTo>
                    <a:pt x="396" y="2425"/>
                  </a:lnTo>
                  <a:lnTo>
                    <a:pt x="486" y="2383"/>
                  </a:lnTo>
                  <a:lnTo>
                    <a:pt x="572" y="2334"/>
                  </a:lnTo>
                  <a:lnTo>
                    <a:pt x="654" y="2279"/>
                  </a:lnTo>
                  <a:lnTo>
                    <a:pt x="731" y="2218"/>
                  </a:lnTo>
                  <a:lnTo>
                    <a:pt x="802" y="2150"/>
                  </a:lnTo>
                  <a:lnTo>
                    <a:pt x="869" y="2078"/>
                  </a:lnTo>
                  <a:lnTo>
                    <a:pt x="930" y="2002"/>
                  </a:lnTo>
                  <a:lnTo>
                    <a:pt x="984" y="1919"/>
                  </a:lnTo>
                  <a:lnTo>
                    <a:pt x="1033" y="1833"/>
                  </a:lnTo>
                  <a:lnTo>
                    <a:pt x="1074" y="1745"/>
                  </a:lnTo>
                  <a:lnTo>
                    <a:pt x="1109" y="1652"/>
                  </a:lnTo>
                  <a:lnTo>
                    <a:pt x="1138" y="1556"/>
                  </a:lnTo>
                  <a:lnTo>
                    <a:pt x="1158" y="1457"/>
                  </a:lnTo>
                  <a:lnTo>
                    <a:pt x="1170" y="1356"/>
                  </a:lnTo>
                  <a:lnTo>
                    <a:pt x="1174" y="1254"/>
                  </a:lnTo>
                  <a:lnTo>
                    <a:pt x="1170" y="1150"/>
                  </a:lnTo>
                  <a:lnTo>
                    <a:pt x="1158" y="1044"/>
                  </a:lnTo>
                  <a:lnTo>
                    <a:pt x="1136" y="942"/>
                  </a:lnTo>
                  <a:lnTo>
                    <a:pt x="1109" y="843"/>
                  </a:lnTo>
                  <a:lnTo>
                    <a:pt x="1072" y="749"/>
                  </a:lnTo>
                  <a:lnTo>
                    <a:pt x="1029" y="658"/>
                  </a:lnTo>
                  <a:lnTo>
                    <a:pt x="978" y="570"/>
                  </a:lnTo>
                  <a:lnTo>
                    <a:pt x="921" y="488"/>
                  </a:lnTo>
                  <a:lnTo>
                    <a:pt x="859" y="411"/>
                  </a:lnTo>
                  <a:lnTo>
                    <a:pt x="792" y="340"/>
                  </a:lnTo>
                  <a:lnTo>
                    <a:pt x="718" y="273"/>
                  </a:lnTo>
                  <a:lnTo>
                    <a:pt x="640" y="212"/>
                  </a:lnTo>
                  <a:lnTo>
                    <a:pt x="557" y="157"/>
                  </a:lnTo>
                  <a:lnTo>
                    <a:pt x="644" y="112"/>
                  </a:lnTo>
                  <a:lnTo>
                    <a:pt x="736" y="74"/>
                  </a:lnTo>
                  <a:lnTo>
                    <a:pt x="829" y="44"/>
                  </a:lnTo>
                  <a:lnTo>
                    <a:pt x="924" y="20"/>
                  </a:lnTo>
                  <a:lnTo>
                    <a:pt x="1022" y="6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7F67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6119815" y="2465388"/>
              <a:ext cx="1876425" cy="2165350"/>
            </a:xfrm>
            <a:custGeom>
              <a:avLst/>
              <a:gdLst>
                <a:gd name="T0" fmla="*/ 1243 w 2362"/>
                <a:gd name="T1" fmla="*/ 1 h 2728"/>
                <a:gd name="T2" fmla="*/ 1423 w 2362"/>
                <a:gd name="T3" fmla="*/ 26 h 2728"/>
                <a:gd name="T4" fmla="*/ 1598 w 2362"/>
                <a:gd name="T5" fmla="*/ 75 h 2728"/>
                <a:gd name="T6" fmla="*/ 1764 w 2362"/>
                <a:gd name="T7" fmla="*/ 152 h 2728"/>
                <a:gd name="T8" fmla="*/ 1917 w 2362"/>
                <a:gd name="T9" fmla="*/ 255 h 2728"/>
                <a:gd name="T10" fmla="*/ 2055 w 2362"/>
                <a:gd name="T11" fmla="*/ 383 h 2728"/>
                <a:gd name="T12" fmla="*/ 2172 w 2362"/>
                <a:gd name="T13" fmla="*/ 535 h 2728"/>
                <a:gd name="T14" fmla="*/ 2258 w 2362"/>
                <a:gd name="T15" fmla="*/ 691 h 2728"/>
                <a:gd name="T16" fmla="*/ 2319 w 2362"/>
                <a:gd name="T17" fmla="*/ 852 h 2728"/>
                <a:gd name="T18" fmla="*/ 2355 w 2362"/>
                <a:gd name="T19" fmla="*/ 1019 h 2728"/>
                <a:gd name="T20" fmla="*/ 2362 w 2362"/>
                <a:gd name="T21" fmla="*/ 1213 h 2728"/>
                <a:gd name="T22" fmla="*/ 2346 w 2362"/>
                <a:gd name="T23" fmla="*/ 1496 h 2728"/>
                <a:gd name="T24" fmla="*/ 2297 w 2362"/>
                <a:gd name="T25" fmla="*/ 1771 h 2728"/>
                <a:gd name="T26" fmla="*/ 2219 w 2362"/>
                <a:gd name="T27" fmla="*/ 2032 h 2728"/>
                <a:gd name="T28" fmla="*/ 2113 w 2362"/>
                <a:gd name="T29" fmla="*/ 2280 h 2728"/>
                <a:gd name="T30" fmla="*/ 1979 w 2362"/>
                <a:gd name="T31" fmla="*/ 2514 h 2728"/>
                <a:gd name="T32" fmla="*/ 1821 w 2362"/>
                <a:gd name="T33" fmla="*/ 2728 h 2728"/>
                <a:gd name="T34" fmla="*/ 1886 w 2362"/>
                <a:gd name="T35" fmla="*/ 2541 h 2728"/>
                <a:gd name="T36" fmla="*/ 1921 w 2362"/>
                <a:gd name="T37" fmla="*/ 2351 h 2728"/>
                <a:gd name="T38" fmla="*/ 1926 w 2362"/>
                <a:gd name="T39" fmla="*/ 2161 h 2728"/>
                <a:gd name="T40" fmla="*/ 1904 w 2362"/>
                <a:gd name="T41" fmla="*/ 1975 h 2728"/>
                <a:gd name="T42" fmla="*/ 1854 w 2362"/>
                <a:gd name="T43" fmla="*/ 1794 h 2728"/>
                <a:gd name="T44" fmla="*/ 1779 w 2362"/>
                <a:gd name="T45" fmla="*/ 1623 h 2728"/>
                <a:gd name="T46" fmla="*/ 1680 w 2362"/>
                <a:gd name="T47" fmla="*/ 1463 h 2728"/>
                <a:gd name="T48" fmla="*/ 1558 w 2362"/>
                <a:gd name="T49" fmla="*/ 1319 h 2728"/>
                <a:gd name="T50" fmla="*/ 1413 w 2362"/>
                <a:gd name="T51" fmla="*/ 1194 h 2728"/>
                <a:gd name="T52" fmla="*/ 1249 w 2362"/>
                <a:gd name="T53" fmla="*/ 1088 h 2728"/>
                <a:gd name="T54" fmla="*/ 1061 w 2362"/>
                <a:gd name="T55" fmla="*/ 1007 h 2728"/>
                <a:gd name="T56" fmla="*/ 862 w 2362"/>
                <a:gd name="T57" fmla="*/ 958 h 2728"/>
                <a:gd name="T58" fmla="*/ 661 w 2362"/>
                <a:gd name="T59" fmla="*/ 939 h 2728"/>
                <a:gd name="T60" fmla="*/ 463 w 2362"/>
                <a:gd name="T61" fmla="*/ 953 h 2728"/>
                <a:gd name="T62" fmla="*/ 270 w 2362"/>
                <a:gd name="T63" fmla="*/ 997 h 2728"/>
                <a:gd name="T64" fmla="*/ 87 w 2362"/>
                <a:gd name="T65" fmla="*/ 1070 h 2728"/>
                <a:gd name="T66" fmla="*/ 8 w 2362"/>
                <a:gd name="T67" fmla="*/ 1026 h 2728"/>
                <a:gd name="T68" fmla="*/ 46 w 2362"/>
                <a:gd name="T69" fmla="*/ 850 h 2728"/>
                <a:gd name="T70" fmla="*/ 110 w 2362"/>
                <a:gd name="T71" fmla="*/ 681 h 2728"/>
                <a:gd name="T72" fmla="*/ 200 w 2362"/>
                <a:gd name="T73" fmla="*/ 522 h 2728"/>
                <a:gd name="T74" fmla="*/ 315 w 2362"/>
                <a:gd name="T75" fmla="*/ 377 h 2728"/>
                <a:gd name="T76" fmla="*/ 454 w 2362"/>
                <a:gd name="T77" fmla="*/ 250 h 2728"/>
                <a:gd name="T78" fmla="*/ 615 w 2362"/>
                <a:gd name="T79" fmla="*/ 144 h 2728"/>
                <a:gd name="T80" fmla="*/ 789 w 2362"/>
                <a:gd name="T81" fmla="*/ 67 h 2728"/>
                <a:gd name="T82" fmla="*/ 969 w 2362"/>
                <a:gd name="T83" fmla="*/ 19 h 2728"/>
                <a:gd name="T84" fmla="*/ 1152 w 2362"/>
                <a:gd name="T85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2" h="2728">
                  <a:moveTo>
                    <a:pt x="1152" y="0"/>
                  </a:moveTo>
                  <a:lnTo>
                    <a:pt x="1243" y="1"/>
                  </a:lnTo>
                  <a:lnTo>
                    <a:pt x="1333" y="10"/>
                  </a:lnTo>
                  <a:lnTo>
                    <a:pt x="1423" y="26"/>
                  </a:lnTo>
                  <a:lnTo>
                    <a:pt x="1512" y="48"/>
                  </a:lnTo>
                  <a:lnTo>
                    <a:pt x="1598" y="75"/>
                  </a:lnTo>
                  <a:lnTo>
                    <a:pt x="1682" y="112"/>
                  </a:lnTo>
                  <a:lnTo>
                    <a:pt x="1764" y="152"/>
                  </a:lnTo>
                  <a:lnTo>
                    <a:pt x="1843" y="202"/>
                  </a:lnTo>
                  <a:lnTo>
                    <a:pt x="1917" y="255"/>
                  </a:lnTo>
                  <a:lnTo>
                    <a:pt x="1988" y="316"/>
                  </a:lnTo>
                  <a:lnTo>
                    <a:pt x="2055" y="383"/>
                  </a:lnTo>
                  <a:lnTo>
                    <a:pt x="2116" y="457"/>
                  </a:lnTo>
                  <a:lnTo>
                    <a:pt x="2172" y="535"/>
                  </a:lnTo>
                  <a:lnTo>
                    <a:pt x="2219" y="612"/>
                  </a:lnTo>
                  <a:lnTo>
                    <a:pt x="2258" y="691"/>
                  </a:lnTo>
                  <a:lnTo>
                    <a:pt x="2291" y="771"/>
                  </a:lnTo>
                  <a:lnTo>
                    <a:pt x="2319" y="852"/>
                  </a:lnTo>
                  <a:lnTo>
                    <a:pt x="2339" y="935"/>
                  </a:lnTo>
                  <a:lnTo>
                    <a:pt x="2355" y="1019"/>
                  </a:lnTo>
                  <a:lnTo>
                    <a:pt x="2361" y="1116"/>
                  </a:lnTo>
                  <a:lnTo>
                    <a:pt x="2362" y="1213"/>
                  </a:lnTo>
                  <a:lnTo>
                    <a:pt x="2358" y="1356"/>
                  </a:lnTo>
                  <a:lnTo>
                    <a:pt x="2346" y="1496"/>
                  </a:lnTo>
                  <a:lnTo>
                    <a:pt x="2326" y="1634"/>
                  </a:lnTo>
                  <a:lnTo>
                    <a:pt x="2297" y="1771"/>
                  </a:lnTo>
                  <a:lnTo>
                    <a:pt x="2262" y="1903"/>
                  </a:lnTo>
                  <a:lnTo>
                    <a:pt x="2219" y="2032"/>
                  </a:lnTo>
                  <a:lnTo>
                    <a:pt x="2169" y="2158"/>
                  </a:lnTo>
                  <a:lnTo>
                    <a:pt x="2113" y="2280"/>
                  </a:lnTo>
                  <a:lnTo>
                    <a:pt x="2049" y="2399"/>
                  </a:lnTo>
                  <a:lnTo>
                    <a:pt x="1979" y="2514"/>
                  </a:lnTo>
                  <a:lnTo>
                    <a:pt x="1904" y="2624"/>
                  </a:lnTo>
                  <a:lnTo>
                    <a:pt x="1821" y="2728"/>
                  </a:lnTo>
                  <a:lnTo>
                    <a:pt x="1857" y="2636"/>
                  </a:lnTo>
                  <a:lnTo>
                    <a:pt x="1886" y="2541"/>
                  </a:lnTo>
                  <a:lnTo>
                    <a:pt x="1907" y="2447"/>
                  </a:lnTo>
                  <a:lnTo>
                    <a:pt x="1921" y="2351"/>
                  </a:lnTo>
                  <a:lnTo>
                    <a:pt x="1927" y="2257"/>
                  </a:lnTo>
                  <a:lnTo>
                    <a:pt x="1926" y="2161"/>
                  </a:lnTo>
                  <a:lnTo>
                    <a:pt x="1918" y="2068"/>
                  </a:lnTo>
                  <a:lnTo>
                    <a:pt x="1904" y="1975"/>
                  </a:lnTo>
                  <a:lnTo>
                    <a:pt x="1882" y="1884"/>
                  </a:lnTo>
                  <a:lnTo>
                    <a:pt x="1854" y="1794"/>
                  </a:lnTo>
                  <a:lnTo>
                    <a:pt x="1820" y="1707"/>
                  </a:lnTo>
                  <a:lnTo>
                    <a:pt x="1779" y="1623"/>
                  </a:lnTo>
                  <a:lnTo>
                    <a:pt x="1733" y="1541"/>
                  </a:lnTo>
                  <a:lnTo>
                    <a:pt x="1680" y="1463"/>
                  </a:lnTo>
                  <a:lnTo>
                    <a:pt x="1622" y="1389"/>
                  </a:lnTo>
                  <a:lnTo>
                    <a:pt x="1558" y="1319"/>
                  </a:lnTo>
                  <a:lnTo>
                    <a:pt x="1489" y="1254"/>
                  </a:lnTo>
                  <a:lnTo>
                    <a:pt x="1413" y="1194"/>
                  </a:lnTo>
                  <a:lnTo>
                    <a:pt x="1333" y="1139"/>
                  </a:lnTo>
                  <a:lnTo>
                    <a:pt x="1249" y="1088"/>
                  </a:lnTo>
                  <a:lnTo>
                    <a:pt x="1159" y="1046"/>
                  </a:lnTo>
                  <a:lnTo>
                    <a:pt x="1061" y="1007"/>
                  </a:lnTo>
                  <a:lnTo>
                    <a:pt x="962" y="978"/>
                  </a:lnTo>
                  <a:lnTo>
                    <a:pt x="862" y="958"/>
                  </a:lnTo>
                  <a:lnTo>
                    <a:pt x="762" y="945"/>
                  </a:lnTo>
                  <a:lnTo>
                    <a:pt x="661" y="939"/>
                  </a:lnTo>
                  <a:lnTo>
                    <a:pt x="561" y="942"/>
                  </a:lnTo>
                  <a:lnTo>
                    <a:pt x="463" y="953"/>
                  </a:lnTo>
                  <a:lnTo>
                    <a:pt x="365" y="971"/>
                  </a:lnTo>
                  <a:lnTo>
                    <a:pt x="270" y="997"/>
                  </a:lnTo>
                  <a:lnTo>
                    <a:pt x="177" y="1030"/>
                  </a:lnTo>
                  <a:lnTo>
                    <a:pt x="87" y="1070"/>
                  </a:lnTo>
                  <a:lnTo>
                    <a:pt x="0" y="1116"/>
                  </a:lnTo>
                  <a:lnTo>
                    <a:pt x="8" y="1026"/>
                  </a:lnTo>
                  <a:lnTo>
                    <a:pt x="24" y="938"/>
                  </a:lnTo>
                  <a:lnTo>
                    <a:pt x="46" y="850"/>
                  </a:lnTo>
                  <a:lnTo>
                    <a:pt x="75" y="763"/>
                  </a:lnTo>
                  <a:lnTo>
                    <a:pt x="110" y="681"/>
                  </a:lnTo>
                  <a:lnTo>
                    <a:pt x="152" y="599"/>
                  </a:lnTo>
                  <a:lnTo>
                    <a:pt x="200" y="522"/>
                  </a:lnTo>
                  <a:lnTo>
                    <a:pt x="254" y="447"/>
                  </a:lnTo>
                  <a:lnTo>
                    <a:pt x="315" y="377"/>
                  </a:lnTo>
                  <a:lnTo>
                    <a:pt x="381" y="311"/>
                  </a:lnTo>
                  <a:lnTo>
                    <a:pt x="454" y="250"/>
                  </a:lnTo>
                  <a:lnTo>
                    <a:pt x="532" y="194"/>
                  </a:lnTo>
                  <a:lnTo>
                    <a:pt x="615" y="144"/>
                  </a:lnTo>
                  <a:lnTo>
                    <a:pt x="701" y="102"/>
                  </a:lnTo>
                  <a:lnTo>
                    <a:pt x="789" y="67"/>
                  </a:lnTo>
                  <a:lnTo>
                    <a:pt x="878" y="39"/>
                  </a:lnTo>
                  <a:lnTo>
                    <a:pt x="969" y="19"/>
                  </a:lnTo>
                  <a:lnTo>
                    <a:pt x="1061" y="6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rgbClr val="F1602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4675188" y="1527176"/>
              <a:ext cx="1922463" cy="1985963"/>
            </a:xfrm>
            <a:custGeom>
              <a:avLst/>
              <a:gdLst>
                <a:gd name="T0" fmla="*/ 1920 w 2424"/>
                <a:gd name="T1" fmla="*/ 2 h 2500"/>
                <a:gd name="T2" fmla="*/ 2177 w 2424"/>
                <a:gd name="T3" fmla="*/ 31 h 2500"/>
                <a:gd name="T4" fmla="*/ 2424 w 2424"/>
                <a:gd name="T5" fmla="*/ 85 h 2500"/>
                <a:gd name="T6" fmla="*/ 2211 w 2424"/>
                <a:gd name="T7" fmla="*/ 105 h 2500"/>
                <a:gd name="T8" fmla="*/ 2009 w 2424"/>
                <a:gd name="T9" fmla="*/ 161 h 2500"/>
                <a:gd name="T10" fmla="*/ 1823 w 2424"/>
                <a:gd name="T11" fmla="*/ 246 h 2500"/>
                <a:gd name="T12" fmla="*/ 1653 w 2424"/>
                <a:gd name="T13" fmla="*/ 359 h 2500"/>
                <a:gd name="T14" fmla="*/ 1505 w 2424"/>
                <a:gd name="T15" fmla="*/ 497 h 2500"/>
                <a:gd name="T16" fmla="*/ 1380 w 2424"/>
                <a:gd name="T17" fmla="*/ 658 h 2500"/>
                <a:gd name="T18" fmla="*/ 1282 w 2424"/>
                <a:gd name="T19" fmla="*/ 838 h 2500"/>
                <a:gd name="T20" fmla="*/ 1214 w 2424"/>
                <a:gd name="T21" fmla="*/ 1033 h 2500"/>
                <a:gd name="T22" fmla="*/ 1179 w 2424"/>
                <a:gd name="T23" fmla="*/ 1242 h 2500"/>
                <a:gd name="T24" fmla="*/ 1177 w 2424"/>
                <a:gd name="T25" fmla="*/ 1455 h 2500"/>
                <a:gd name="T26" fmla="*/ 1211 w 2424"/>
                <a:gd name="T27" fmla="*/ 1656 h 2500"/>
                <a:gd name="T28" fmla="*/ 1274 w 2424"/>
                <a:gd name="T29" fmla="*/ 1844 h 2500"/>
                <a:gd name="T30" fmla="*/ 1364 w 2424"/>
                <a:gd name="T31" fmla="*/ 2018 h 2500"/>
                <a:gd name="T32" fmla="*/ 1481 w 2424"/>
                <a:gd name="T33" fmla="*/ 2177 h 2500"/>
                <a:gd name="T34" fmla="*/ 1620 w 2424"/>
                <a:gd name="T35" fmla="*/ 2314 h 2500"/>
                <a:gd name="T36" fmla="*/ 1614 w 2424"/>
                <a:gd name="T37" fmla="*/ 2412 h 2500"/>
                <a:gd name="T38" fmla="*/ 1441 w 2424"/>
                <a:gd name="T39" fmla="*/ 2468 h 2500"/>
                <a:gd name="T40" fmla="*/ 1263 w 2424"/>
                <a:gd name="T41" fmla="*/ 2497 h 2500"/>
                <a:gd name="T42" fmla="*/ 1081 w 2424"/>
                <a:gd name="T43" fmla="*/ 2497 h 2500"/>
                <a:gd name="T44" fmla="*/ 899 w 2424"/>
                <a:gd name="T45" fmla="*/ 2470 h 2500"/>
                <a:gd name="T46" fmla="*/ 719 w 2424"/>
                <a:gd name="T47" fmla="*/ 2412 h 2500"/>
                <a:gd name="T48" fmla="*/ 549 w 2424"/>
                <a:gd name="T49" fmla="*/ 2323 h 2500"/>
                <a:gd name="T50" fmla="*/ 398 w 2424"/>
                <a:gd name="T51" fmla="*/ 2211 h 2500"/>
                <a:gd name="T52" fmla="*/ 270 w 2424"/>
                <a:gd name="T53" fmla="*/ 2079 h 2500"/>
                <a:gd name="T54" fmla="*/ 166 w 2424"/>
                <a:gd name="T55" fmla="*/ 1931 h 2500"/>
                <a:gd name="T56" fmla="*/ 86 w 2424"/>
                <a:gd name="T57" fmla="*/ 1770 h 2500"/>
                <a:gd name="T58" fmla="*/ 32 w 2424"/>
                <a:gd name="T59" fmla="*/ 1599 h 2500"/>
                <a:gd name="T60" fmla="*/ 5 w 2424"/>
                <a:gd name="T61" fmla="*/ 1422 h 2500"/>
                <a:gd name="T62" fmla="*/ 5 w 2424"/>
                <a:gd name="T63" fmla="*/ 1240 h 2500"/>
                <a:gd name="T64" fmla="*/ 32 w 2424"/>
                <a:gd name="T65" fmla="*/ 1059 h 2500"/>
                <a:gd name="T66" fmla="*/ 92 w 2424"/>
                <a:gd name="T67" fmla="*/ 882 h 2500"/>
                <a:gd name="T68" fmla="*/ 177 w 2424"/>
                <a:gd name="T69" fmla="*/ 715 h 2500"/>
                <a:gd name="T70" fmla="*/ 285 w 2424"/>
                <a:gd name="T71" fmla="*/ 568 h 2500"/>
                <a:gd name="T72" fmla="*/ 411 w 2424"/>
                <a:gd name="T73" fmla="*/ 444 h 2500"/>
                <a:gd name="T74" fmla="*/ 595 w 2424"/>
                <a:gd name="T75" fmla="*/ 319 h 2500"/>
                <a:gd name="T76" fmla="*/ 838 w 2424"/>
                <a:gd name="T77" fmla="*/ 197 h 2500"/>
                <a:gd name="T78" fmla="*/ 1095 w 2424"/>
                <a:gd name="T79" fmla="*/ 103 h 2500"/>
                <a:gd name="T80" fmla="*/ 1364 w 2424"/>
                <a:gd name="T81" fmla="*/ 37 h 2500"/>
                <a:gd name="T82" fmla="*/ 1646 w 2424"/>
                <a:gd name="T83" fmla="*/ 4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4" h="2500">
                  <a:moveTo>
                    <a:pt x="1788" y="0"/>
                  </a:moveTo>
                  <a:lnTo>
                    <a:pt x="1920" y="2"/>
                  </a:lnTo>
                  <a:lnTo>
                    <a:pt x="2050" y="14"/>
                  </a:lnTo>
                  <a:lnTo>
                    <a:pt x="2177" y="31"/>
                  </a:lnTo>
                  <a:lnTo>
                    <a:pt x="2302" y="55"/>
                  </a:lnTo>
                  <a:lnTo>
                    <a:pt x="2424" y="85"/>
                  </a:lnTo>
                  <a:lnTo>
                    <a:pt x="2317" y="91"/>
                  </a:lnTo>
                  <a:lnTo>
                    <a:pt x="2211" y="105"/>
                  </a:lnTo>
                  <a:lnTo>
                    <a:pt x="2109" y="129"/>
                  </a:lnTo>
                  <a:lnTo>
                    <a:pt x="2009" y="161"/>
                  </a:lnTo>
                  <a:lnTo>
                    <a:pt x="1915" y="198"/>
                  </a:lnTo>
                  <a:lnTo>
                    <a:pt x="1823" y="246"/>
                  </a:lnTo>
                  <a:lnTo>
                    <a:pt x="1736" y="299"/>
                  </a:lnTo>
                  <a:lnTo>
                    <a:pt x="1653" y="359"/>
                  </a:lnTo>
                  <a:lnTo>
                    <a:pt x="1576" y="426"/>
                  </a:lnTo>
                  <a:lnTo>
                    <a:pt x="1505" y="497"/>
                  </a:lnTo>
                  <a:lnTo>
                    <a:pt x="1440" y="576"/>
                  </a:lnTo>
                  <a:lnTo>
                    <a:pt x="1380" y="658"/>
                  </a:lnTo>
                  <a:lnTo>
                    <a:pt x="1328" y="746"/>
                  </a:lnTo>
                  <a:lnTo>
                    <a:pt x="1282" y="838"/>
                  </a:lnTo>
                  <a:lnTo>
                    <a:pt x="1244" y="934"/>
                  </a:lnTo>
                  <a:lnTo>
                    <a:pt x="1214" y="1033"/>
                  </a:lnTo>
                  <a:lnTo>
                    <a:pt x="1192" y="1136"/>
                  </a:lnTo>
                  <a:lnTo>
                    <a:pt x="1179" y="1242"/>
                  </a:lnTo>
                  <a:lnTo>
                    <a:pt x="1174" y="1351"/>
                  </a:lnTo>
                  <a:lnTo>
                    <a:pt x="1177" y="1455"/>
                  </a:lnTo>
                  <a:lnTo>
                    <a:pt x="1190" y="1557"/>
                  </a:lnTo>
                  <a:lnTo>
                    <a:pt x="1211" y="1656"/>
                  </a:lnTo>
                  <a:lnTo>
                    <a:pt x="1238" y="1751"/>
                  </a:lnTo>
                  <a:lnTo>
                    <a:pt x="1274" y="1844"/>
                  </a:lnTo>
                  <a:lnTo>
                    <a:pt x="1317" y="1934"/>
                  </a:lnTo>
                  <a:lnTo>
                    <a:pt x="1364" y="2018"/>
                  </a:lnTo>
                  <a:lnTo>
                    <a:pt x="1420" y="2100"/>
                  </a:lnTo>
                  <a:lnTo>
                    <a:pt x="1481" y="2177"/>
                  </a:lnTo>
                  <a:lnTo>
                    <a:pt x="1547" y="2248"/>
                  </a:lnTo>
                  <a:lnTo>
                    <a:pt x="1620" y="2314"/>
                  </a:lnTo>
                  <a:lnTo>
                    <a:pt x="1697" y="2374"/>
                  </a:lnTo>
                  <a:lnTo>
                    <a:pt x="1614" y="2412"/>
                  </a:lnTo>
                  <a:lnTo>
                    <a:pt x="1528" y="2444"/>
                  </a:lnTo>
                  <a:lnTo>
                    <a:pt x="1441" y="2468"/>
                  </a:lnTo>
                  <a:lnTo>
                    <a:pt x="1353" y="2486"/>
                  </a:lnTo>
                  <a:lnTo>
                    <a:pt x="1263" y="2497"/>
                  </a:lnTo>
                  <a:lnTo>
                    <a:pt x="1173" y="2500"/>
                  </a:lnTo>
                  <a:lnTo>
                    <a:pt x="1081" y="2497"/>
                  </a:lnTo>
                  <a:lnTo>
                    <a:pt x="990" y="2487"/>
                  </a:lnTo>
                  <a:lnTo>
                    <a:pt x="899" y="2470"/>
                  </a:lnTo>
                  <a:lnTo>
                    <a:pt x="809" y="2444"/>
                  </a:lnTo>
                  <a:lnTo>
                    <a:pt x="719" y="2412"/>
                  </a:lnTo>
                  <a:lnTo>
                    <a:pt x="632" y="2370"/>
                  </a:lnTo>
                  <a:lnTo>
                    <a:pt x="549" y="2323"/>
                  </a:lnTo>
                  <a:lnTo>
                    <a:pt x="470" y="2269"/>
                  </a:lnTo>
                  <a:lnTo>
                    <a:pt x="398" y="2211"/>
                  </a:lnTo>
                  <a:lnTo>
                    <a:pt x="331" y="2148"/>
                  </a:lnTo>
                  <a:lnTo>
                    <a:pt x="270" y="2079"/>
                  </a:lnTo>
                  <a:lnTo>
                    <a:pt x="215" y="2007"/>
                  </a:lnTo>
                  <a:lnTo>
                    <a:pt x="166" y="1931"/>
                  </a:lnTo>
                  <a:lnTo>
                    <a:pt x="124" y="1853"/>
                  </a:lnTo>
                  <a:lnTo>
                    <a:pt x="86" y="1770"/>
                  </a:lnTo>
                  <a:lnTo>
                    <a:pt x="55" y="1686"/>
                  </a:lnTo>
                  <a:lnTo>
                    <a:pt x="32" y="1599"/>
                  </a:lnTo>
                  <a:lnTo>
                    <a:pt x="15" y="1512"/>
                  </a:lnTo>
                  <a:lnTo>
                    <a:pt x="5" y="1422"/>
                  </a:lnTo>
                  <a:lnTo>
                    <a:pt x="0" y="1332"/>
                  </a:lnTo>
                  <a:lnTo>
                    <a:pt x="5" y="1240"/>
                  </a:lnTo>
                  <a:lnTo>
                    <a:pt x="15" y="1150"/>
                  </a:lnTo>
                  <a:lnTo>
                    <a:pt x="32" y="1059"/>
                  </a:lnTo>
                  <a:lnTo>
                    <a:pt x="58" y="971"/>
                  </a:lnTo>
                  <a:lnTo>
                    <a:pt x="92" y="882"/>
                  </a:lnTo>
                  <a:lnTo>
                    <a:pt x="132" y="795"/>
                  </a:lnTo>
                  <a:lnTo>
                    <a:pt x="177" y="715"/>
                  </a:lnTo>
                  <a:lnTo>
                    <a:pt x="228" y="640"/>
                  </a:lnTo>
                  <a:lnTo>
                    <a:pt x="285" y="568"/>
                  </a:lnTo>
                  <a:lnTo>
                    <a:pt x="346" y="503"/>
                  </a:lnTo>
                  <a:lnTo>
                    <a:pt x="411" y="444"/>
                  </a:lnTo>
                  <a:lnTo>
                    <a:pt x="479" y="390"/>
                  </a:lnTo>
                  <a:lnTo>
                    <a:pt x="595" y="319"/>
                  </a:lnTo>
                  <a:lnTo>
                    <a:pt x="714" y="255"/>
                  </a:lnTo>
                  <a:lnTo>
                    <a:pt x="838" y="197"/>
                  </a:lnTo>
                  <a:lnTo>
                    <a:pt x="964" y="146"/>
                  </a:lnTo>
                  <a:lnTo>
                    <a:pt x="1095" y="103"/>
                  </a:lnTo>
                  <a:lnTo>
                    <a:pt x="1228" y="66"/>
                  </a:lnTo>
                  <a:lnTo>
                    <a:pt x="1364" y="37"/>
                  </a:lnTo>
                  <a:lnTo>
                    <a:pt x="1504" y="17"/>
                  </a:lnTo>
                  <a:lnTo>
                    <a:pt x="1646" y="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6465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78351" y="2353100"/>
            <a:ext cx="241877" cy="233581"/>
            <a:chOff x="5299076" y="4081463"/>
            <a:chExt cx="1804988" cy="1743075"/>
          </a:xfrm>
          <a:solidFill>
            <a:sysClr val="window" lastClr="FFFFFF"/>
          </a:solidFill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061076" y="4810126"/>
              <a:ext cx="280988" cy="285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defRPr/>
              </a:pPr>
              <a:endParaRPr lang="en-IN" kern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6221413" y="4137026"/>
              <a:ext cx="808038" cy="815975"/>
            </a:xfrm>
            <a:custGeom>
              <a:avLst/>
              <a:gdLst>
                <a:gd name="T0" fmla="*/ 365 w 509"/>
                <a:gd name="T1" fmla="*/ 0 h 514"/>
                <a:gd name="T2" fmla="*/ 223 w 509"/>
                <a:gd name="T3" fmla="*/ 126 h 514"/>
                <a:gd name="T4" fmla="*/ 223 w 509"/>
                <a:gd name="T5" fmla="*/ 227 h 514"/>
                <a:gd name="T6" fmla="*/ 0 w 509"/>
                <a:gd name="T7" fmla="*/ 455 h 514"/>
                <a:gd name="T8" fmla="*/ 27 w 509"/>
                <a:gd name="T9" fmla="*/ 514 h 514"/>
                <a:gd name="T10" fmla="*/ 277 w 509"/>
                <a:gd name="T11" fmla="*/ 275 h 514"/>
                <a:gd name="T12" fmla="*/ 365 w 509"/>
                <a:gd name="T13" fmla="*/ 282 h 514"/>
                <a:gd name="T14" fmla="*/ 509 w 509"/>
                <a:gd name="T15" fmla="*/ 147 h 514"/>
                <a:gd name="T16" fmla="*/ 377 w 509"/>
                <a:gd name="T17" fmla="*/ 128 h 514"/>
                <a:gd name="T18" fmla="*/ 365 w 509"/>
                <a:gd name="T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9" h="514">
                  <a:moveTo>
                    <a:pt x="365" y="0"/>
                  </a:moveTo>
                  <a:lnTo>
                    <a:pt x="223" y="126"/>
                  </a:lnTo>
                  <a:lnTo>
                    <a:pt x="223" y="227"/>
                  </a:lnTo>
                  <a:lnTo>
                    <a:pt x="0" y="455"/>
                  </a:lnTo>
                  <a:lnTo>
                    <a:pt x="27" y="514"/>
                  </a:lnTo>
                  <a:lnTo>
                    <a:pt x="277" y="275"/>
                  </a:lnTo>
                  <a:lnTo>
                    <a:pt x="365" y="282"/>
                  </a:lnTo>
                  <a:lnTo>
                    <a:pt x="509" y="147"/>
                  </a:lnTo>
                  <a:lnTo>
                    <a:pt x="377" y="128"/>
                  </a:lnTo>
                  <a:lnTo>
                    <a:pt x="3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defRPr/>
              </a:pPr>
              <a:endParaRPr lang="en-IN" kern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5700713" y="4452938"/>
              <a:ext cx="1001713" cy="1000125"/>
            </a:xfrm>
            <a:custGeom>
              <a:avLst/>
              <a:gdLst>
                <a:gd name="T0" fmla="*/ 0 w 267"/>
                <a:gd name="T1" fmla="*/ 133 h 266"/>
                <a:gd name="T2" fmla="*/ 133 w 267"/>
                <a:gd name="T3" fmla="*/ 266 h 266"/>
                <a:gd name="T4" fmla="*/ 267 w 267"/>
                <a:gd name="T5" fmla="*/ 133 h 266"/>
                <a:gd name="T6" fmla="*/ 249 w 267"/>
                <a:gd name="T7" fmla="*/ 67 h 266"/>
                <a:gd name="T8" fmla="*/ 206 w 267"/>
                <a:gd name="T9" fmla="*/ 107 h 266"/>
                <a:gd name="T10" fmla="*/ 211 w 267"/>
                <a:gd name="T11" fmla="*/ 133 h 266"/>
                <a:gd name="T12" fmla="*/ 133 w 267"/>
                <a:gd name="T13" fmla="*/ 210 h 266"/>
                <a:gd name="T14" fmla="*/ 56 w 267"/>
                <a:gd name="T15" fmla="*/ 133 h 266"/>
                <a:gd name="T16" fmla="*/ 133 w 267"/>
                <a:gd name="T17" fmla="*/ 56 h 266"/>
                <a:gd name="T18" fmla="*/ 158 w 267"/>
                <a:gd name="T19" fmla="*/ 60 h 266"/>
                <a:gd name="T20" fmla="*/ 200 w 267"/>
                <a:gd name="T21" fmla="*/ 18 h 266"/>
                <a:gd name="T22" fmla="*/ 133 w 267"/>
                <a:gd name="T23" fmla="*/ 0 h 266"/>
                <a:gd name="T24" fmla="*/ 0 w 267"/>
                <a:gd name="T25" fmla="*/ 13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266">
                  <a:moveTo>
                    <a:pt x="0" y="133"/>
                  </a:moveTo>
                  <a:cubicBezTo>
                    <a:pt x="0" y="207"/>
                    <a:pt x="60" y="266"/>
                    <a:pt x="133" y="266"/>
                  </a:cubicBezTo>
                  <a:cubicBezTo>
                    <a:pt x="207" y="266"/>
                    <a:pt x="267" y="207"/>
                    <a:pt x="267" y="133"/>
                  </a:cubicBezTo>
                  <a:cubicBezTo>
                    <a:pt x="267" y="109"/>
                    <a:pt x="260" y="86"/>
                    <a:pt x="249" y="67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09" y="115"/>
                    <a:pt x="211" y="124"/>
                    <a:pt x="211" y="133"/>
                  </a:cubicBezTo>
                  <a:cubicBezTo>
                    <a:pt x="211" y="176"/>
                    <a:pt x="176" y="210"/>
                    <a:pt x="133" y="210"/>
                  </a:cubicBezTo>
                  <a:cubicBezTo>
                    <a:pt x="91" y="210"/>
                    <a:pt x="56" y="176"/>
                    <a:pt x="56" y="133"/>
                  </a:cubicBezTo>
                  <a:cubicBezTo>
                    <a:pt x="56" y="91"/>
                    <a:pt x="91" y="56"/>
                    <a:pt x="133" y="56"/>
                  </a:cubicBezTo>
                  <a:cubicBezTo>
                    <a:pt x="142" y="56"/>
                    <a:pt x="150" y="57"/>
                    <a:pt x="158" y="60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180" y="6"/>
                    <a:pt x="158" y="0"/>
                    <a:pt x="133" y="0"/>
                  </a:cubicBezTo>
                  <a:cubicBezTo>
                    <a:pt x="60" y="0"/>
                    <a:pt x="0" y="60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defRPr/>
              </a:pPr>
              <a:endParaRPr lang="en-IN" kern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5299076" y="4081463"/>
              <a:ext cx="1804988" cy="1743075"/>
            </a:xfrm>
            <a:custGeom>
              <a:avLst/>
              <a:gdLst>
                <a:gd name="T0" fmla="*/ 444 w 481"/>
                <a:gd name="T1" fmla="*/ 120 h 464"/>
                <a:gd name="T2" fmla="*/ 408 w 481"/>
                <a:gd name="T3" fmla="*/ 154 h 464"/>
                <a:gd name="T4" fmla="*/ 398 w 481"/>
                <a:gd name="T5" fmla="*/ 154 h 464"/>
                <a:gd name="T6" fmla="*/ 411 w 481"/>
                <a:gd name="T7" fmla="*/ 188 h 464"/>
                <a:gd name="T8" fmla="*/ 392 w 481"/>
                <a:gd name="T9" fmla="*/ 321 h 464"/>
                <a:gd name="T10" fmla="*/ 285 w 481"/>
                <a:gd name="T11" fmla="*/ 403 h 464"/>
                <a:gd name="T12" fmla="*/ 240 w 481"/>
                <a:gd name="T13" fmla="*/ 408 h 464"/>
                <a:gd name="T14" fmla="*/ 70 w 481"/>
                <a:gd name="T15" fmla="*/ 276 h 464"/>
                <a:gd name="T16" fmla="*/ 89 w 481"/>
                <a:gd name="T17" fmla="*/ 143 h 464"/>
                <a:gd name="T18" fmla="*/ 196 w 481"/>
                <a:gd name="T19" fmla="*/ 62 h 464"/>
                <a:gd name="T20" fmla="*/ 241 w 481"/>
                <a:gd name="T21" fmla="*/ 56 h 464"/>
                <a:gd name="T22" fmla="*/ 320 w 481"/>
                <a:gd name="T23" fmla="*/ 75 h 464"/>
                <a:gd name="T24" fmla="*/ 320 w 481"/>
                <a:gd name="T25" fmla="*/ 59 h 464"/>
                <a:gd name="T26" fmla="*/ 354 w 481"/>
                <a:gd name="T27" fmla="*/ 29 h 464"/>
                <a:gd name="T28" fmla="*/ 241 w 481"/>
                <a:gd name="T29" fmla="*/ 0 h 464"/>
                <a:gd name="T30" fmla="*/ 182 w 481"/>
                <a:gd name="T31" fmla="*/ 7 h 464"/>
                <a:gd name="T32" fmla="*/ 40 w 481"/>
                <a:gd name="T33" fmla="*/ 114 h 464"/>
                <a:gd name="T34" fmla="*/ 16 w 481"/>
                <a:gd name="T35" fmla="*/ 290 h 464"/>
                <a:gd name="T36" fmla="*/ 240 w 481"/>
                <a:gd name="T37" fmla="*/ 464 h 464"/>
                <a:gd name="T38" fmla="*/ 299 w 481"/>
                <a:gd name="T39" fmla="*/ 457 h 464"/>
                <a:gd name="T40" fmla="*/ 441 w 481"/>
                <a:gd name="T41" fmla="*/ 350 h 464"/>
                <a:gd name="T42" fmla="*/ 465 w 481"/>
                <a:gd name="T43" fmla="*/ 174 h 464"/>
                <a:gd name="T44" fmla="*/ 444 w 481"/>
                <a:gd name="T45" fmla="*/ 12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1" h="464">
                  <a:moveTo>
                    <a:pt x="444" y="120"/>
                  </a:moveTo>
                  <a:cubicBezTo>
                    <a:pt x="408" y="154"/>
                    <a:pt x="408" y="154"/>
                    <a:pt x="408" y="154"/>
                  </a:cubicBezTo>
                  <a:cubicBezTo>
                    <a:pt x="398" y="154"/>
                    <a:pt x="398" y="154"/>
                    <a:pt x="398" y="154"/>
                  </a:cubicBezTo>
                  <a:cubicBezTo>
                    <a:pt x="404" y="164"/>
                    <a:pt x="408" y="176"/>
                    <a:pt x="411" y="188"/>
                  </a:cubicBezTo>
                  <a:cubicBezTo>
                    <a:pt x="423" y="233"/>
                    <a:pt x="416" y="281"/>
                    <a:pt x="392" y="321"/>
                  </a:cubicBezTo>
                  <a:cubicBezTo>
                    <a:pt x="369" y="362"/>
                    <a:pt x="330" y="391"/>
                    <a:pt x="285" y="403"/>
                  </a:cubicBezTo>
                  <a:cubicBezTo>
                    <a:pt x="270" y="407"/>
                    <a:pt x="255" y="408"/>
                    <a:pt x="240" y="408"/>
                  </a:cubicBezTo>
                  <a:cubicBezTo>
                    <a:pt x="160" y="408"/>
                    <a:pt x="90" y="354"/>
                    <a:pt x="70" y="276"/>
                  </a:cubicBezTo>
                  <a:cubicBezTo>
                    <a:pt x="58" y="231"/>
                    <a:pt x="65" y="183"/>
                    <a:pt x="89" y="143"/>
                  </a:cubicBezTo>
                  <a:cubicBezTo>
                    <a:pt x="112" y="102"/>
                    <a:pt x="151" y="73"/>
                    <a:pt x="196" y="62"/>
                  </a:cubicBezTo>
                  <a:cubicBezTo>
                    <a:pt x="211" y="58"/>
                    <a:pt x="226" y="56"/>
                    <a:pt x="241" y="56"/>
                  </a:cubicBezTo>
                  <a:cubicBezTo>
                    <a:pt x="269" y="56"/>
                    <a:pt x="296" y="63"/>
                    <a:pt x="320" y="75"/>
                  </a:cubicBezTo>
                  <a:cubicBezTo>
                    <a:pt x="320" y="59"/>
                    <a:pt x="320" y="59"/>
                    <a:pt x="320" y="59"/>
                  </a:cubicBezTo>
                  <a:cubicBezTo>
                    <a:pt x="354" y="29"/>
                    <a:pt x="354" y="29"/>
                    <a:pt x="354" y="29"/>
                  </a:cubicBezTo>
                  <a:cubicBezTo>
                    <a:pt x="320" y="10"/>
                    <a:pt x="281" y="0"/>
                    <a:pt x="241" y="0"/>
                  </a:cubicBezTo>
                  <a:cubicBezTo>
                    <a:pt x="221" y="0"/>
                    <a:pt x="201" y="2"/>
                    <a:pt x="182" y="7"/>
                  </a:cubicBezTo>
                  <a:cubicBezTo>
                    <a:pt x="122" y="23"/>
                    <a:pt x="72" y="61"/>
                    <a:pt x="40" y="114"/>
                  </a:cubicBezTo>
                  <a:cubicBezTo>
                    <a:pt x="9" y="168"/>
                    <a:pt x="0" y="230"/>
                    <a:pt x="16" y="290"/>
                  </a:cubicBezTo>
                  <a:cubicBezTo>
                    <a:pt x="42" y="393"/>
                    <a:pt x="135" y="464"/>
                    <a:pt x="240" y="464"/>
                  </a:cubicBezTo>
                  <a:cubicBezTo>
                    <a:pt x="260" y="464"/>
                    <a:pt x="280" y="462"/>
                    <a:pt x="299" y="457"/>
                  </a:cubicBezTo>
                  <a:cubicBezTo>
                    <a:pt x="359" y="441"/>
                    <a:pt x="409" y="403"/>
                    <a:pt x="441" y="350"/>
                  </a:cubicBezTo>
                  <a:cubicBezTo>
                    <a:pt x="472" y="296"/>
                    <a:pt x="481" y="234"/>
                    <a:pt x="465" y="174"/>
                  </a:cubicBezTo>
                  <a:cubicBezTo>
                    <a:pt x="460" y="155"/>
                    <a:pt x="453" y="137"/>
                    <a:pt x="44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defRPr/>
              </a:pPr>
              <a:endParaRPr lang="en-IN" kern="0">
                <a:solidFill>
                  <a:prstClr val="white">
                    <a:lumMod val="65000"/>
                  </a:prstClr>
                </a:solidFill>
                <a:latin typeface="Calibri"/>
              </a:endParaRPr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What We Bring to the 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3304" y="750892"/>
            <a:ext cx="1646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0"/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Best practices from other implementations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3817" y="1632556"/>
            <a:ext cx="1521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0"/>
            <a:r>
              <a:rPr lang="en-US" sz="1400" b="1" kern="0" dirty="0">
                <a:latin typeface="Arial" pitchFamily="34" charset="0"/>
                <a:cs typeface="Arial" pitchFamily="34" charset="0"/>
              </a:rPr>
              <a:t>BPR to leverage TMS capabilities</a:t>
            </a:r>
            <a:endParaRPr lang="en-US" sz="1400" b="1" dirty="0"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4430" y="3159429"/>
            <a:ext cx="1369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0"/>
            <a:r>
              <a:rPr lang="en-US" sz="1400" b="1" kern="0" dirty="0">
                <a:latin typeface="Arial" pitchFamily="34" charset="0"/>
                <a:cs typeface="Arial" pitchFamily="34" charset="0"/>
              </a:rPr>
              <a:t>Partnerships with academia</a:t>
            </a:r>
            <a:endParaRPr lang="en-US" sz="1400" b="1" dirty="0"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0077" y="3710201"/>
            <a:ext cx="1312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0"/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Performance optimization models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0967" y="1163309"/>
            <a:ext cx="1399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0"/>
            <a:r>
              <a:rPr lang="en-US" sz="1400" b="1" kern="0" dirty="0">
                <a:latin typeface="Arial" pitchFamily="34" charset="0"/>
                <a:cs typeface="Arial" pitchFamily="34" charset="0"/>
              </a:rPr>
              <a:t>Advanced benchmarking capabilities</a:t>
            </a:r>
            <a:endParaRPr lang="en-US" sz="1400" b="1" dirty="0"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1887" y="2802569"/>
            <a:ext cx="145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0"/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Network Simulation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61" name="Picture 60" descr="August 2006 | make the logo bigg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449" y="2905713"/>
            <a:ext cx="1726688" cy="223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6" name="Group 28"/>
          <p:cNvGrpSpPr>
            <a:grpSpLocks noChangeAspect="1"/>
          </p:cNvGrpSpPr>
          <p:nvPr/>
        </p:nvGrpSpPr>
        <p:grpSpPr bwMode="auto">
          <a:xfrm>
            <a:off x="549365" y="568986"/>
            <a:ext cx="8045270" cy="4005528"/>
            <a:chOff x="-2508" y="-1001"/>
            <a:chExt cx="12698" cy="6322"/>
          </a:xfrm>
          <a:solidFill>
            <a:srgbClr val="48495E">
              <a:lumMod val="50000"/>
              <a:alpha val="10000"/>
            </a:srgbClr>
          </a:solidFill>
        </p:grpSpPr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35" name="Rectangle 234"/>
          <p:cNvSpPr/>
          <p:nvPr/>
        </p:nvSpPr>
        <p:spPr>
          <a:xfrm>
            <a:off x="3327766" y="1997391"/>
            <a:ext cx="5568854" cy="3630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US" sz="21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Economic Value For Our Customers</a:t>
            </a:r>
          </a:p>
        </p:txBody>
      </p:sp>
      <p:grpSp>
        <p:nvGrpSpPr>
          <p:cNvPr id="236" name="Group 235"/>
          <p:cNvGrpSpPr/>
          <p:nvPr/>
        </p:nvGrpSpPr>
        <p:grpSpPr>
          <a:xfrm>
            <a:off x="1" y="1865779"/>
            <a:ext cx="2622176" cy="728706"/>
            <a:chOff x="0" y="2487705"/>
            <a:chExt cx="3496235" cy="971608"/>
          </a:xfrm>
        </p:grpSpPr>
        <p:sp>
          <p:nvSpPr>
            <p:cNvPr id="237" name="Rectangle 236"/>
            <p:cNvSpPr/>
            <p:nvPr/>
          </p:nvSpPr>
          <p:spPr>
            <a:xfrm>
              <a:off x="0" y="2487705"/>
              <a:ext cx="3496235" cy="797576"/>
            </a:xfrm>
            <a:prstGeom prst="rect">
              <a:avLst/>
            </a:prstGeom>
            <a:gradFill flip="none" rotWithShape="1">
              <a:gsLst>
                <a:gs pos="0">
                  <a:srgbClr val="009DD9">
                    <a:lumMod val="89000"/>
                  </a:srgbClr>
                </a:gs>
                <a:gs pos="23000">
                  <a:srgbClr val="009DD9">
                    <a:lumMod val="89000"/>
                  </a:srgbClr>
                </a:gs>
                <a:gs pos="69000">
                  <a:srgbClr val="009DD9">
                    <a:lumMod val="75000"/>
                  </a:srgbClr>
                </a:gs>
                <a:gs pos="97000">
                  <a:srgbClr val="009DD9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38" name="Picture 2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/>
          </p:blipFill>
          <p:spPr>
            <a:xfrm>
              <a:off x="0" y="2671958"/>
              <a:ext cx="3496235" cy="787355"/>
            </a:xfrm>
            <a:prstGeom prst="rect">
              <a:avLst/>
            </a:prstGeom>
          </p:spPr>
        </p:pic>
      </p:grpSp>
      <p:sp>
        <p:nvSpPr>
          <p:cNvPr id="239" name="Oval 238"/>
          <p:cNvSpPr/>
          <p:nvPr/>
        </p:nvSpPr>
        <p:spPr>
          <a:xfrm>
            <a:off x="2148172" y="1684243"/>
            <a:ext cx="978273" cy="958103"/>
          </a:xfrm>
          <a:prstGeom prst="ellipse">
            <a:avLst/>
          </a:prstGeom>
          <a:gradFill flip="none" rotWithShape="1">
            <a:gsLst>
              <a:gs pos="0">
                <a:srgbClr val="0BD0D9">
                  <a:lumMod val="40000"/>
                  <a:lumOff val="60000"/>
                </a:srgbClr>
              </a:gs>
              <a:gs pos="46000">
                <a:srgbClr val="0BD0D9">
                  <a:lumMod val="95000"/>
                  <a:lumOff val="5000"/>
                </a:srgbClr>
              </a:gs>
              <a:gs pos="100000">
                <a:srgbClr val="0BD0D9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en-US" sz="3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224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Design Solutions Product Offering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8" y="524349"/>
            <a:ext cx="6779340" cy="3895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101" y="524347"/>
            <a:ext cx="2301607" cy="38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3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3892" y="10798"/>
            <a:ext cx="8229600" cy="44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Network Optimization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035" y="741872"/>
            <a:ext cx="4517388" cy="2365535"/>
            <a:chOff x="155857" y="1110569"/>
            <a:chExt cx="5144974" cy="24938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857" y="1110569"/>
              <a:ext cx="5144974" cy="2493867"/>
            </a:xfrm>
            <a:prstGeom prst="rect">
              <a:avLst/>
            </a:prstGeom>
          </p:spPr>
        </p:pic>
        <p:sp>
          <p:nvSpPr>
            <p:cNvPr id="11" name="Content Placeholder 3"/>
            <p:cNvSpPr txBox="1">
              <a:spLocks/>
            </p:cNvSpPr>
            <p:nvPr/>
          </p:nvSpPr>
          <p:spPr>
            <a:xfrm>
              <a:off x="155857" y="3274270"/>
              <a:ext cx="950118" cy="327349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800"/>
                </a:spcBef>
                <a:buNone/>
              </a:pPr>
              <a:r>
                <a:rPr lang="en-US" sz="1333" b="1" dirty="0">
                  <a:latin typeface="Calibri" panose="020F0502020204030204"/>
                  <a:sym typeface="Arial"/>
                  <a:rtl val="0"/>
                </a:rPr>
                <a:t>BEFORE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0439" y="741872"/>
            <a:ext cx="4462544" cy="2430941"/>
            <a:chOff x="99511" y="1139282"/>
            <a:chExt cx="5228432" cy="25652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167" y="1139282"/>
              <a:ext cx="5161776" cy="2503793"/>
            </a:xfrm>
            <a:prstGeom prst="rect">
              <a:avLst/>
            </a:prstGeom>
          </p:spPr>
        </p:pic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99511" y="3363664"/>
              <a:ext cx="1395215" cy="340856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800"/>
                </a:spcBef>
                <a:buNone/>
              </a:pPr>
              <a:r>
                <a:rPr lang="en-US" sz="1333" b="1" dirty="0">
                  <a:latin typeface="Calibri" panose="020F0502020204030204"/>
                  <a:sym typeface="Arial"/>
                  <a:rtl val="0"/>
                </a:rPr>
                <a:t>AFTER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7" y="3223862"/>
            <a:ext cx="7319287" cy="13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331</Words>
  <Application>Microsoft Office PowerPoint</Application>
  <PresentationFormat>On-screen Show (16:9)</PresentationFormat>
  <Paragraphs>62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Bodoni 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Sage Frog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Shelton</dc:creator>
  <cp:lastModifiedBy>Michael Mills</cp:lastModifiedBy>
  <cp:revision>57</cp:revision>
  <dcterms:created xsi:type="dcterms:W3CDTF">2016-06-27T13:49:44Z</dcterms:created>
  <dcterms:modified xsi:type="dcterms:W3CDTF">2017-09-18T19:36:24Z</dcterms:modified>
</cp:coreProperties>
</file>