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24"/>
  </p:notesMasterIdLst>
  <p:sldIdLst>
    <p:sldId id="280" r:id="rId2"/>
    <p:sldId id="281" r:id="rId3"/>
    <p:sldId id="284" r:id="rId4"/>
    <p:sldId id="256" r:id="rId5"/>
    <p:sldId id="257" r:id="rId6"/>
    <p:sldId id="276" r:id="rId7"/>
    <p:sldId id="275" r:id="rId8"/>
    <p:sldId id="258" r:id="rId9"/>
    <p:sldId id="259" r:id="rId10"/>
    <p:sldId id="274" r:id="rId11"/>
    <p:sldId id="265" r:id="rId12"/>
    <p:sldId id="266" r:id="rId13"/>
    <p:sldId id="267" r:id="rId14"/>
    <p:sldId id="268" r:id="rId15"/>
    <p:sldId id="278" r:id="rId16"/>
    <p:sldId id="261" r:id="rId17"/>
    <p:sldId id="260" r:id="rId18"/>
    <p:sldId id="279" r:id="rId19"/>
    <p:sldId id="262" r:id="rId20"/>
    <p:sldId id="272" r:id="rId21"/>
    <p:sldId id="273" r:id="rId22"/>
    <p:sldId id="283" r:id="rId23"/>
  </p:sldIdLst>
  <p:sldSz cx="9144000" cy="6858000" type="screen4x3"/>
  <p:notesSz cx="7010400" cy="9296400"/>
  <p:embeddedFontLst>
    <p:embeddedFont>
      <p:font typeface="Bodoni MT" panose="02070603080606020203" pitchFamily="18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  <p:embeddedFont>
      <p:font typeface="Corbel" panose="020B0503020204020204" pitchFamily="3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EE14FAD8-9A2D-4E8D-8536-8DB6E090AF14}">
  <a:tblStyle styleId="{EE14FAD8-9A2D-4E8D-8536-8DB6E090AF14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970337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2"/>
            <a:ext cx="4648199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3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762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762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762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762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762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76200" algn="l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3063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2"/>
            <a:ext cx="4648199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2"/>
            <a:ext cx="4648199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350" name="Shape 350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6999" cy="418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Shape 351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398" cy="465000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20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2"/>
            <a:ext cx="4648199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Shape 358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3063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Arial"/>
                <a:buNone/>
              </a:p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2"/>
            <a:ext cx="4648199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6999" cy="418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398" cy="465000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5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6999" cy="418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398" cy="465000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8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2"/>
            <a:ext cx="4648199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6999" cy="418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398" cy="465000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9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3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2"/>
            <a:ext cx="4648199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6999" cy="418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398" cy="465000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12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3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2"/>
            <a:ext cx="4648199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"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1" name="Shape 321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2"/>
            <a:ext cx="4648199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48" cy="41830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2"/>
            <a:ext cx="4648199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284162" y="444500"/>
            <a:ext cx="8574000" cy="1468400"/>
          </a:xfrm>
          <a:prstGeom prst="rect">
            <a:avLst/>
          </a:prstGeom>
          <a:solidFill>
            <a:srgbClr val="262626">
              <a:alpha val="84313"/>
            </a:srgbClr>
          </a:solidFill>
          <a:ln>
            <a:noFill/>
          </a:ln>
        </p:spPr>
        <p:txBody>
          <a:bodyPr lIns="91425" tIns="45700" rIns="182875" bIns="3657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1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17" name="Shape 17"/>
          <p:cNvGrpSpPr/>
          <p:nvPr/>
        </p:nvGrpSpPr>
        <p:grpSpPr>
          <a:xfrm>
            <a:off x="284160" y="1906527"/>
            <a:ext cx="8575516" cy="138106"/>
            <a:chOff x="284162" y="1759424"/>
            <a:chExt cx="8576374" cy="137410"/>
          </a:xfrm>
        </p:grpSpPr>
        <p:sp>
          <p:nvSpPr>
            <p:cNvPr id="18" name="Shape 18"/>
            <p:cNvSpPr/>
            <p:nvPr/>
          </p:nvSpPr>
          <p:spPr>
            <a:xfrm>
              <a:off x="284162" y="1759424"/>
              <a:ext cx="2743422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9" name="Shape 19"/>
            <p:cNvSpPr/>
            <p:nvPr/>
          </p:nvSpPr>
          <p:spPr>
            <a:xfrm>
              <a:off x="3025998" y="1759424"/>
              <a:ext cx="1600328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0" name="Shape 20"/>
            <p:cNvSpPr/>
            <p:nvPr/>
          </p:nvSpPr>
          <p:spPr>
            <a:xfrm>
              <a:off x="4626328" y="1759424"/>
              <a:ext cx="4234208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1" name="Shape 21"/>
          <p:cNvSpPr txBox="1"/>
          <p:nvPr/>
        </p:nvSpPr>
        <p:spPr>
          <a:xfrm>
            <a:off x="8231188" y="444500"/>
            <a:ext cx="587400" cy="645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↗</a:t>
            </a:r>
          </a:p>
        </p:txBody>
      </p:sp>
      <p:sp>
        <p:nvSpPr>
          <p:cNvPr id="22" name="Shape 22"/>
          <p:cNvSpPr/>
          <p:nvPr/>
        </p:nvSpPr>
        <p:spPr>
          <a:xfrm>
            <a:off x="284162" y="6227762"/>
            <a:ext cx="8574000" cy="173200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421341" y="449004"/>
            <a:ext cx="7808999" cy="108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952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476204" y="1532426"/>
            <a:ext cx="7754100" cy="48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Shape 122"/>
          <p:cNvGrpSpPr/>
          <p:nvPr/>
        </p:nvGrpSpPr>
        <p:grpSpPr>
          <a:xfrm>
            <a:off x="284160" y="452383"/>
            <a:ext cx="8575516" cy="138106"/>
            <a:chOff x="284162" y="1577845"/>
            <a:chExt cx="8576374" cy="137410"/>
          </a:xfrm>
        </p:grpSpPr>
        <p:sp>
          <p:nvSpPr>
            <p:cNvPr id="123" name="Shape 123"/>
            <p:cNvSpPr/>
            <p:nvPr/>
          </p:nvSpPr>
          <p:spPr>
            <a:xfrm>
              <a:off x="284162" y="1577845"/>
              <a:ext cx="1600328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24" name="Shape 124"/>
            <p:cNvSpPr/>
            <p:nvPr/>
          </p:nvSpPr>
          <p:spPr>
            <a:xfrm>
              <a:off x="1884491" y="1577845"/>
              <a:ext cx="2743422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25" name="Shape 125"/>
            <p:cNvSpPr/>
            <p:nvPr/>
          </p:nvSpPr>
          <p:spPr>
            <a:xfrm>
              <a:off x="4626328" y="1577845"/>
              <a:ext cx="4234208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268939" y="1298761"/>
            <a:ext cx="4069200" cy="11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orbel"/>
              <a:buNone/>
              <a:defRPr sz="3200" b="1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4783567" y="914400"/>
            <a:ext cx="4069200" cy="521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4025" marR="0" lvl="0" indent="-21399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60475" marR="0" lvl="2" indent="-14160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384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39925" marR="0" lvl="4" indent="-13525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2"/>
          </p:nvPr>
        </p:nvSpPr>
        <p:spPr>
          <a:xfrm>
            <a:off x="268939" y="2456330"/>
            <a:ext cx="4069200" cy="318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284162" y="4802187"/>
            <a:ext cx="8574000" cy="1468400"/>
          </a:xfrm>
          <a:prstGeom prst="rect">
            <a:avLst/>
          </a:prstGeom>
          <a:solidFill>
            <a:srgbClr val="262626">
              <a:alpha val="84313"/>
            </a:srgbClr>
          </a:solidFill>
          <a:ln>
            <a:noFill/>
          </a:ln>
        </p:spPr>
        <p:txBody>
          <a:bodyPr lIns="91425" tIns="45700" rIns="182875" bIns="3657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1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134" name="Shape 134"/>
          <p:cNvGrpSpPr/>
          <p:nvPr/>
        </p:nvGrpSpPr>
        <p:grpSpPr>
          <a:xfrm>
            <a:off x="284160" y="6262627"/>
            <a:ext cx="8575516" cy="138106"/>
            <a:chOff x="284162" y="1759424"/>
            <a:chExt cx="8576374" cy="137410"/>
          </a:xfrm>
        </p:grpSpPr>
        <p:sp>
          <p:nvSpPr>
            <p:cNvPr id="135" name="Shape 135"/>
            <p:cNvSpPr/>
            <p:nvPr/>
          </p:nvSpPr>
          <p:spPr>
            <a:xfrm>
              <a:off x="284162" y="1759424"/>
              <a:ext cx="2743422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36" name="Shape 136"/>
            <p:cNvSpPr/>
            <p:nvPr/>
          </p:nvSpPr>
          <p:spPr>
            <a:xfrm>
              <a:off x="3025998" y="1759424"/>
              <a:ext cx="1600328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37" name="Shape 137"/>
            <p:cNvSpPr/>
            <p:nvPr/>
          </p:nvSpPr>
          <p:spPr>
            <a:xfrm>
              <a:off x="4626328" y="1759424"/>
              <a:ext cx="4234208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63069" y="4800600"/>
            <a:ext cx="8360100" cy="5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pic" idx="2"/>
          </p:nvPr>
        </p:nvSpPr>
        <p:spPr>
          <a:xfrm>
            <a:off x="284162" y="457199"/>
            <a:ext cx="8576999" cy="435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419099" y="5367337"/>
            <a:ext cx="8304300" cy="8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, Alt.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Shape 145"/>
          <p:cNvGrpSpPr/>
          <p:nvPr/>
        </p:nvGrpSpPr>
        <p:grpSpPr>
          <a:xfrm>
            <a:off x="284160" y="4279825"/>
            <a:ext cx="8575516" cy="138106"/>
            <a:chOff x="284162" y="1759424"/>
            <a:chExt cx="8576374" cy="137410"/>
          </a:xfrm>
        </p:grpSpPr>
        <p:sp>
          <p:nvSpPr>
            <p:cNvPr id="146" name="Shape 146"/>
            <p:cNvSpPr/>
            <p:nvPr/>
          </p:nvSpPr>
          <p:spPr>
            <a:xfrm>
              <a:off x="284162" y="1759424"/>
              <a:ext cx="2743422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47" name="Shape 147"/>
            <p:cNvSpPr/>
            <p:nvPr/>
          </p:nvSpPr>
          <p:spPr>
            <a:xfrm>
              <a:off x="3025998" y="1759424"/>
              <a:ext cx="1600328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48" name="Shape 148"/>
            <p:cNvSpPr/>
            <p:nvPr/>
          </p:nvSpPr>
          <p:spPr>
            <a:xfrm>
              <a:off x="4626328" y="1759424"/>
              <a:ext cx="4234208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363069" y="4778187"/>
            <a:ext cx="8360100" cy="5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Corbel"/>
              <a:buNone/>
              <a:defRPr sz="2800" b="0" i="0" u="none" strike="noStrike" cap="none">
                <a:solidFill>
                  <a:schemeClr val="accen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pic" idx="2"/>
          </p:nvPr>
        </p:nvSpPr>
        <p:spPr>
          <a:xfrm>
            <a:off x="284162" y="457200"/>
            <a:ext cx="8576999" cy="382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3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419099" y="5344926"/>
            <a:ext cx="8304300" cy="8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, Picture, and Ca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284162" y="4267200"/>
            <a:ext cx="2743199" cy="2120799"/>
          </a:xfrm>
          <a:prstGeom prst="rect">
            <a:avLst/>
          </a:prstGeom>
          <a:solidFill>
            <a:srgbClr val="262626">
              <a:alpha val="84313"/>
            </a:srgbClr>
          </a:solidFill>
          <a:ln>
            <a:noFill/>
          </a:ln>
        </p:spPr>
        <p:txBody>
          <a:bodyPr lIns="91425" tIns="45700" rIns="182875" bIns="3657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1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157" name="Shape 157"/>
          <p:cNvGrpSpPr/>
          <p:nvPr/>
        </p:nvGrpSpPr>
        <p:grpSpPr>
          <a:xfrm>
            <a:off x="284160" y="462048"/>
            <a:ext cx="8575516" cy="136531"/>
            <a:chOff x="284162" y="1759424"/>
            <a:chExt cx="8576374" cy="137410"/>
          </a:xfrm>
        </p:grpSpPr>
        <p:sp>
          <p:nvSpPr>
            <p:cNvPr id="158" name="Shape 158"/>
            <p:cNvSpPr/>
            <p:nvPr/>
          </p:nvSpPr>
          <p:spPr>
            <a:xfrm>
              <a:off x="284162" y="1759424"/>
              <a:ext cx="2743422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3025998" y="1759424"/>
              <a:ext cx="1600328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4626328" y="1759424"/>
              <a:ext cx="4234208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3657600" y="914400"/>
            <a:ext cx="5195099" cy="521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4025" marR="0" lvl="0" indent="-21399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60475" marR="0" lvl="2" indent="-14160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384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39925" marR="0" lvl="4" indent="-13525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2"/>
          </p:nvPr>
        </p:nvSpPr>
        <p:spPr>
          <a:xfrm>
            <a:off x="419100" y="4953000"/>
            <a:ext cx="2472000" cy="124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410764" y="4419600"/>
            <a:ext cx="2475300" cy="51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20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pic" idx="3"/>
          </p:nvPr>
        </p:nvSpPr>
        <p:spPr>
          <a:xfrm>
            <a:off x="284162" y="594360"/>
            <a:ext cx="2743199" cy="3675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4025" marR="0" lvl="0" indent="-45402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171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60475" marR="0" lvl="2" indent="-1174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384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39925" marR="0" lvl="4" indent="-13525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s with 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3021013" y="4802187"/>
            <a:ext cx="5837100" cy="1468400"/>
          </a:xfrm>
          <a:prstGeom prst="rect">
            <a:avLst/>
          </a:prstGeom>
          <a:solidFill>
            <a:srgbClr val="262626">
              <a:alpha val="84313"/>
            </a:srgbClr>
          </a:solidFill>
          <a:ln>
            <a:noFill/>
          </a:ln>
        </p:spPr>
        <p:txBody>
          <a:bodyPr lIns="91425" tIns="45700" rIns="182875" bIns="3657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1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170" name="Shape 170"/>
          <p:cNvGrpSpPr/>
          <p:nvPr/>
        </p:nvGrpSpPr>
        <p:grpSpPr>
          <a:xfrm>
            <a:off x="284160" y="6262627"/>
            <a:ext cx="8575516" cy="138106"/>
            <a:chOff x="284162" y="1759424"/>
            <a:chExt cx="8576374" cy="137410"/>
          </a:xfrm>
        </p:grpSpPr>
        <p:sp>
          <p:nvSpPr>
            <p:cNvPr id="171" name="Shape 171"/>
            <p:cNvSpPr/>
            <p:nvPr/>
          </p:nvSpPr>
          <p:spPr>
            <a:xfrm>
              <a:off x="284162" y="1759424"/>
              <a:ext cx="2743422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3025998" y="1759424"/>
              <a:ext cx="1600328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4626328" y="1759424"/>
              <a:ext cx="4234208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3031659" y="4800600"/>
            <a:ext cx="5691599" cy="5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pic" idx="2"/>
          </p:nvPr>
        </p:nvSpPr>
        <p:spPr>
          <a:xfrm>
            <a:off x="3021014" y="457199"/>
            <a:ext cx="5833799" cy="435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3069805" y="5367337"/>
            <a:ext cx="5653500" cy="80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1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9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Shape 177"/>
          <p:cNvSpPr>
            <a:spLocks noGrp="1"/>
          </p:cNvSpPr>
          <p:nvPr>
            <p:ph type="pic" idx="3"/>
          </p:nvPr>
        </p:nvSpPr>
        <p:spPr>
          <a:xfrm>
            <a:off x="284162" y="457200"/>
            <a:ext cx="2736899" cy="290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pic" idx="4"/>
          </p:nvPr>
        </p:nvSpPr>
        <p:spPr>
          <a:xfrm>
            <a:off x="284162" y="3364994"/>
            <a:ext cx="2736899" cy="289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284162" y="455612"/>
            <a:ext cx="8574000" cy="1133599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84" name="Shape 184"/>
          <p:cNvGrpSpPr/>
          <p:nvPr/>
        </p:nvGrpSpPr>
        <p:grpSpPr>
          <a:xfrm>
            <a:off x="284160" y="1578049"/>
            <a:ext cx="8575516" cy="136531"/>
            <a:chOff x="284162" y="1577845"/>
            <a:chExt cx="8576374" cy="137410"/>
          </a:xfrm>
        </p:grpSpPr>
        <p:sp>
          <p:nvSpPr>
            <p:cNvPr id="185" name="Shape 185"/>
            <p:cNvSpPr/>
            <p:nvPr/>
          </p:nvSpPr>
          <p:spPr>
            <a:xfrm>
              <a:off x="284162" y="1577845"/>
              <a:ext cx="1600328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>
              <a:off x="1884491" y="1577845"/>
              <a:ext cx="2743422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4626328" y="1577845"/>
              <a:ext cx="4234208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284162" y="630239"/>
            <a:ext cx="8574000" cy="968398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 rot="5400000">
            <a:off x="2564649" y="-146799"/>
            <a:ext cx="4013200" cy="857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4025" marR="0" lvl="0" indent="-18986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171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60475" marR="0" lvl="2" indent="-1174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384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39925" marR="0" lvl="4" indent="-13525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/>
        </p:nvSpPr>
        <p:spPr>
          <a:xfrm rot="5400000">
            <a:off x="5314124" y="2856600"/>
            <a:ext cx="5934000" cy="1135199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95" name="Shape 195"/>
          <p:cNvGrpSpPr/>
          <p:nvPr/>
        </p:nvGrpSpPr>
        <p:grpSpPr>
          <a:xfrm rot="5400000">
            <a:off x="4628557" y="3324825"/>
            <a:ext cx="5933705" cy="138110"/>
            <a:chOff x="240569" y="1607857"/>
            <a:chExt cx="8576372" cy="137410"/>
          </a:xfrm>
        </p:grpSpPr>
        <p:sp>
          <p:nvSpPr>
            <p:cNvPr id="196" name="Shape 196"/>
            <p:cNvSpPr/>
            <p:nvPr/>
          </p:nvSpPr>
          <p:spPr>
            <a:xfrm>
              <a:off x="240569" y="1607857"/>
              <a:ext cx="1599178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97" name="Shape 197"/>
            <p:cNvSpPr/>
            <p:nvPr/>
          </p:nvSpPr>
          <p:spPr>
            <a:xfrm>
              <a:off x="1842042" y="1607857"/>
              <a:ext cx="2741776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98" name="Shape 198"/>
            <p:cNvSpPr/>
            <p:nvPr/>
          </p:nvSpPr>
          <p:spPr>
            <a:xfrm>
              <a:off x="4583821" y="1607857"/>
              <a:ext cx="4233120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 rot="5400000">
            <a:off x="5219138" y="2949024"/>
            <a:ext cx="5921199" cy="969300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3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 rot="5400000">
            <a:off x="564350" y="176949"/>
            <a:ext cx="5937199" cy="649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4025" marR="0" lvl="0" indent="-18986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171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60475" marR="0" lvl="2" indent="-1174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384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39925" marR="0" lvl="4" indent="-13525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284162" y="455612"/>
            <a:ext cx="8574000" cy="1133599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0" name="Shape 30"/>
          <p:cNvGrpSpPr/>
          <p:nvPr/>
        </p:nvGrpSpPr>
        <p:grpSpPr>
          <a:xfrm>
            <a:off x="284160" y="1578049"/>
            <a:ext cx="8575516" cy="136531"/>
            <a:chOff x="284162" y="1577845"/>
            <a:chExt cx="8576374" cy="137410"/>
          </a:xfrm>
        </p:grpSpPr>
        <p:sp>
          <p:nvSpPr>
            <p:cNvPr id="31" name="Shape 31"/>
            <p:cNvSpPr/>
            <p:nvPr/>
          </p:nvSpPr>
          <p:spPr>
            <a:xfrm>
              <a:off x="284162" y="1577845"/>
              <a:ext cx="1600328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2" name="Shape 32"/>
            <p:cNvSpPr/>
            <p:nvPr/>
          </p:nvSpPr>
          <p:spPr>
            <a:xfrm>
              <a:off x="1884491" y="1577845"/>
              <a:ext cx="2743422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>
              <a:off x="4626328" y="1577845"/>
              <a:ext cx="4234208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284162" y="630239"/>
            <a:ext cx="8574000" cy="968398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781175" y="2133600"/>
            <a:ext cx="7076999" cy="399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4025" marR="0" lvl="0" indent="-18986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171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60475" marR="0" lvl="2" indent="-1174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384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39925" marR="0" lvl="4" indent="-13525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 Pictur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284162" y="444500"/>
            <a:ext cx="8574000" cy="1468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91425" tIns="45700" rIns="182875" bIns="3657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1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41" name="Shape 41"/>
          <p:cNvGrpSpPr/>
          <p:nvPr/>
        </p:nvGrpSpPr>
        <p:grpSpPr>
          <a:xfrm>
            <a:off x="284160" y="1906527"/>
            <a:ext cx="8575516" cy="138106"/>
            <a:chOff x="284162" y="1759424"/>
            <a:chExt cx="8576374" cy="137410"/>
          </a:xfrm>
        </p:grpSpPr>
        <p:sp>
          <p:nvSpPr>
            <p:cNvPr id="42" name="Shape 42"/>
            <p:cNvSpPr/>
            <p:nvPr/>
          </p:nvSpPr>
          <p:spPr>
            <a:xfrm>
              <a:off x="284162" y="1759424"/>
              <a:ext cx="2743422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3" name="Shape 43"/>
            <p:cNvSpPr/>
            <p:nvPr/>
          </p:nvSpPr>
          <p:spPr>
            <a:xfrm>
              <a:off x="3025998" y="1759424"/>
              <a:ext cx="1600328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>
              <a:off x="4626328" y="1759424"/>
              <a:ext cx="4234208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45" name="Shape 45"/>
          <p:cNvSpPr txBox="1"/>
          <p:nvPr/>
        </p:nvSpPr>
        <p:spPr>
          <a:xfrm>
            <a:off x="8231188" y="444500"/>
            <a:ext cx="587400" cy="645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↗</a:t>
            </a:r>
          </a:p>
        </p:txBody>
      </p:sp>
      <p:sp>
        <p:nvSpPr>
          <p:cNvPr id="46" name="Shape 46"/>
          <p:cNvSpPr>
            <a:spLocks noGrp="1"/>
          </p:cNvSpPr>
          <p:nvPr>
            <p:ph type="pic" idx="2"/>
          </p:nvPr>
        </p:nvSpPr>
        <p:spPr>
          <a:xfrm>
            <a:off x="284162" y="2017057"/>
            <a:ext cx="8574000" cy="437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4025" marR="0" lvl="0" indent="-45402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171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60475" marR="0" lvl="2" indent="-1174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384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39925" marR="0" lvl="4" indent="-13525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ubTitle" idx="1"/>
          </p:nvPr>
        </p:nvSpPr>
        <p:spPr>
          <a:xfrm>
            <a:off x="472420" y="1532963"/>
            <a:ext cx="7754400" cy="48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2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ctrTitle"/>
          </p:nvPr>
        </p:nvSpPr>
        <p:spPr>
          <a:xfrm>
            <a:off x="418633" y="444729"/>
            <a:ext cx="7811099" cy="1088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952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284162" y="4802187"/>
            <a:ext cx="8574000" cy="1468400"/>
          </a:xfrm>
          <a:prstGeom prst="rect">
            <a:avLst/>
          </a:prstGeom>
          <a:solidFill>
            <a:srgbClr val="262626">
              <a:alpha val="84313"/>
            </a:srgbClr>
          </a:solidFill>
          <a:ln>
            <a:noFill/>
          </a:ln>
        </p:spPr>
        <p:txBody>
          <a:bodyPr lIns="91425" tIns="45700" rIns="182875" bIns="3657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1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54" name="Shape 54"/>
          <p:cNvGrpSpPr/>
          <p:nvPr/>
        </p:nvGrpSpPr>
        <p:grpSpPr>
          <a:xfrm>
            <a:off x="284160" y="6262627"/>
            <a:ext cx="8575516" cy="138106"/>
            <a:chOff x="284162" y="1759424"/>
            <a:chExt cx="8576374" cy="137410"/>
          </a:xfrm>
        </p:grpSpPr>
        <p:sp>
          <p:nvSpPr>
            <p:cNvPr id="55" name="Shape 55"/>
            <p:cNvSpPr/>
            <p:nvPr/>
          </p:nvSpPr>
          <p:spPr>
            <a:xfrm>
              <a:off x="284162" y="1759424"/>
              <a:ext cx="2743422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3025998" y="1759424"/>
              <a:ext cx="1600328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57" name="Shape 57"/>
            <p:cNvSpPr/>
            <p:nvPr/>
          </p:nvSpPr>
          <p:spPr>
            <a:xfrm>
              <a:off x="4626328" y="1759424"/>
              <a:ext cx="4234208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58" name="Shape 58"/>
          <p:cNvSpPr txBox="1"/>
          <p:nvPr/>
        </p:nvSpPr>
        <p:spPr>
          <a:xfrm>
            <a:off x="8231188" y="4802187"/>
            <a:ext cx="587400" cy="645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↗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29768" y="4814123"/>
            <a:ext cx="7772400" cy="105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75487" y="5861303"/>
            <a:ext cx="7735799" cy="40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with Pictur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284162" y="4802187"/>
            <a:ext cx="8574000" cy="1468400"/>
          </a:xfrm>
          <a:prstGeom prst="rect">
            <a:avLst/>
          </a:prstGeom>
          <a:solidFill>
            <a:srgbClr val="262626">
              <a:alpha val="84313"/>
            </a:srgbClr>
          </a:solidFill>
          <a:ln>
            <a:noFill/>
          </a:ln>
        </p:spPr>
        <p:txBody>
          <a:bodyPr lIns="91425" tIns="45700" rIns="182875" bIns="36575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4200" b="1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66" name="Shape 66"/>
          <p:cNvGrpSpPr/>
          <p:nvPr/>
        </p:nvGrpSpPr>
        <p:grpSpPr>
          <a:xfrm>
            <a:off x="284160" y="6262627"/>
            <a:ext cx="8575516" cy="138106"/>
            <a:chOff x="284162" y="1759424"/>
            <a:chExt cx="8576374" cy="137410"/>
          </a:xfrm>
        </p:grpSpPr>
        <p:sp>
          <p:nvSpPr>
            <p:cNvPr id="67" name="Shape 67"/>
            <p:cNvSpPr/>
            <p:nvPr/>
          </p:nvSpPr>
          <p:spPr>
            <a:xfrm>
              <a:off x="284162" y="1759424"/>
              <a:ext cx="2743422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x="3025998" y="1759424"/>
              <a:ext cx="1600328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4626328" y="1759424"/>
              <a:ext cx="4234208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70" name="Shape 70"/>
          <p:cNvSpPr txBox="1"/>
          <p:nvPr/>
        </p:nvSpPr>
        <p:spPr>
          <a:xfrm>
            <a:off x="8231188" y="4802187"/>
            <a:ext cx="587400" cy="645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Verdana"/>
              <a:buNone/>
            </a:pPr>
            <a:r>
              <a:rPr lang="en-US" sz="3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↗</a:t>
            </a:r>
          </a:p>
        </p:txBody>
      </p:sp>
      <p:sp>
        <p:nvSpPr>
          <p:cNvPr id="71" name="Shape 71"/>
          <p:cNvSpPr>
            <a:spLocks noGrp="1"/>
          </p:cNvSpPr>
          <p:nvPr>
            <p:ph type="pic" idx="2"/>
          </p:nvPr>
        </p:nvSpPr>
        <p:spPr>
          <a:xfrm>
            <a:off x="284162" y="443752"/>
            <a:ext cx="8574000" cy="437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4025" marR="0" lvl="0" indent="-45402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171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60475" marR="0" lvl="2" indent="-1174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384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39925" marR="0" lvl="4" indent="-13525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30306" y="4814046"/>
            <a:ext cx="7772400" cy="1048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470647" y="5862917"/>
            <a:ext cx="7732199" cy="403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284162" y="455612"/>
            <a:ext cx="8574000" cy="1133599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79" name="Shape 79"/>
          <p:cNvGrpSpPr/>
          <p:nvPr/>
        </p:nvGrpSpPr>
        <p:grpSpPr>
          <a:xfrm>
            <a:off x="284160" y="1578049"/>
            <a:ext cx="8575516" cy="136531"/>
            <a:chOff x="284162" y="1577845"/>
            <a:chExt cx="8576374" cy="137410"/>
          </a:xfrm>
        </p:grpSpPr>
        <p:sp>
          <p:nvSpPr>
            <p:cNvPr id="80" name="Shape 80"/>
            <p:cNvSpPr/>
            <p:nvPr/>
          </p:nvSpPr>
          <p:spPr>
            <a:xfrm>
              <a:off x="284162" y="1577845"/>
              <a:ext cx="1600328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1" name="Shape 81"/>
            <p:cNvSpPr/>
            <p:nvPr/>
          </p:nvSpPr>
          <p:spPr>
            <a:xfrm>
              <a:off x="1884491" y="1577845"/>
              <a:ext cx="2743422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82" name="Shape 82"/>
            <p:cNvSpPr/>
            <p:nvPr/>
          </p:nvSpPr>
          <p:spPr>
            <a:xfrm>
              <a:off x="4626328" y="1577845"/>
              <a:ext cx="4234208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284162" y="630239"/>
            <a:ext cx="8574000" cy="968398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403412" y="2151063"/>
            <a:ext cx="3931800" cy="397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4025" marR="0" lvl="0" indent="-21399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60475" marR="0" lvl="2" indent="-14160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384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39925" marR="0" lvl="4" indent="-13525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4778187" y="2151063"/>
            <a:ext cx="3931800" cy="397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4025" marR="0" lvl="0" indent="-21399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60475" marR="0" lvl="2" indent="-14160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384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39925" marR="0" lvl="4" indent="-13525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284162" y="455612"/>
            <a:ext cx="8574000" cy="1133599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91" name="Shape 91"/>
          <p:cNvGrpSpPr/>
          <p:nvPr/>
        </p:nvGrpSpPr>
        <p:grpSpPr>
          <a:xfrm>
            <a:off x="284160" y="1578049"/>
            <a:ext cx="8575516" cy="136531"/>
            <a:chOff x="284162" y="1577845"/>
            <a:chExt cx="8576374" cy="137410"/>
          </a:xfrm>
        </p:grpSpPr>
        <p:sp>
          <p:nvSpPr>
            <p:cNvPr id="92" name="Shape 92"/>
            <p:cNvSpPr/>
            <p:nvPr/>
          </p:nvSpPr>
          <p:spPr>
            <a:xfrm>
              <a:off x="284162" y="1577845"/>
              <a:ext cx="1600328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1884491" y="1577845"/>
              <a:ext cx="2743422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4626328" y="1577845"/>
              <a:ext cx="4234208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284162" y="630239"/>
            <a:ext cx="8574000" cy="968398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403412" y="1735139"/>
            <a:ext cx="3931800" cy="833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6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20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8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16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6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2"/>
          </p:nvPr>
        </p:nvSpPr>
        <p:spPr>
          <a:xfrm>
            <a:off x="403412" y="2590800"/>
            <a:ext cx="3931800" cy="353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4025" marR="0" lvl="0" indent="-21399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60475" marR="0" lvl="2" indent="-14160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384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39925" marR="0" lvl="4" indent="-13525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3"/>
          </p:nvPr>
        </p:nvSpPr>
        <p:spPr>
          <a:xfrm>
            <a:off x="4779496" y="1735139"/>
            <a:ext cx="3931799" cy="833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26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20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8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Font typeface="Noto Sans Symbols"/>
              <a:buNone/>
              <a:defRPr sz="16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Font typeface="Noto Sans Symbols"/>
              <a:buNone/>
              <a:defRPr sz="1600" b="1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4"/>
          </p:nvPr>
        </p:nvSpPr>
        <p:spPr>
          <a:xfrm>
            <a:off x="4779496" y="2590800"/>
            <a:ext cx="3931799" cy="353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4025" marR="0" lvl="0" indent="-21399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60475" marR="0" lvl="2" indent="-14160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384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39925" marR="0" lvl="4" indent="-13525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254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284162" y="455612"/>
            <a:ext cx="8574000" cy="1133599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05" name="Shape 105"/>
          <p:cNvGrpSpPr/>
          <p:nvPr/>
        </p:nvGrpSpPr>
        <p:grpSpPr>
          <a:xfrm>
            <a:off x="284160" y="1578049"/>
            <a:ext cx="8575516" cy="136531"/>
            <a:chOff x="284162" y="1577845"/>
            <a:chExt cx="8576374" cy="137410"/>
          </a:xfrm>
        </p:grpSpPr>
        <p:sp>
          <p:nvSpPr>
            <p:cNvPr id="106" name="Shape 106"/>
            <p:cNvSpPr/>
            <p:nvPr/>
          </p:nvSpPr>
          <p:spPr>
            <a:xfrm>
              <a:off x="284162" y="1577845"/>
              <a:ext cx="1600328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07" name="Shape 107"/>
            <p:cNvSpPr/>
            <p:nvPr/>
          </p:nvSpPr>
          <p:spPr>
            <a:xfrm>
              <a:off x="1884491" y="1577845"/>
              <a:ext cx="2743422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08" name="Shape 108"/>
            <p:cNvSpPr/>
            <p:nvPr/>
          </p:nvSpPr>
          <p:spPr>
            <a:xfrm>
              <a:off x="4626328" y="1577845"/>
              <a:ext cx="4234208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284162" y="630239"/>
            <a:ext cx="8574000" cy="968398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Shape 114"/>
          <p:cNvGrpSpPr/>
          <p:nvPr/>
        </p:nvGrpSpPr>
        <p:grpSpPr>
          <a:xfrm>
            <a:off x="284160" y="452383"/>
            <a:ext cx="8575516" cy="138106"/>
            <a:chOff x="284162" y="1577845"/>
            <a:chExt cx="8576374" cy="137410"/>
          </a:xfrm>
        </p:grpSpPr>
        <p:sp>
          <p:nvSpPr>
            <p:cNvPr id="115" name="Shape 115"/>
            <p:cNvSpPr/>
            <p:nvPr/>
          </p:nvSpPr>
          <p:spPr>
            <a:xfrm>
              <a:off x="284162" y="1577845"/>
              <a:ext cx="1600328" cy="1374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6" name="Shape 116"/>
            <p:cNvSpPr/>
            <p:nvPr/>
          </p:nvSpPr>
          <p:spPr>
            <a:xfrm>
              <a:off x="1884491" y="1577845"/>
              <a:ext cx="2743422" cy="13741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117" name="Shape 117"/>
            <p:cNvSpPr/>
            <p:nvPr/>
          </p:nvSpPr>
          <p:spPr>
            <a:xfrm>
              <a:off x="4626328" y="1577845"/>
              <a:ext cx="4234208" cy="13741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24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1781175" y="2133600"/>
            <a:ext cx="7076999" cy="399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54025" marR="0" lvl="0" indent="-18986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1716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22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60475" marR="0" lvl="2" indent="-11747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2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3843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404040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939925" marR="0" lvl="4" indent="-13525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  <a:def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6794500" y="6437312"/>
            <a:ext cx="2133599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200025" y="6437312"/>
            <a:ext cx="6124500" cy="36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Font typeface="Verdana"/>
              <a:buNone/>
              <a:defRPr sz="1100" b="1" i="0" u="none" strike="noStrike" cap="none">
                <a:solidFill>
                  <a:srgbClr val="A5A5A5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53A3"/>
              </a:buClr>
              <a:buFont typeface="Verdana"/>
              <a:buNone/>
              <a:defRPr sz="2400" b="1" i="0" u="none" strike="noStrike" cap="none">
                <a:solidFill>
                  <a:srgbClr val="2053A3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305800" y="166686"/>
            <a:ext cx="631800" cy="36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ct val="25000"/>
              <a:buFont typeface="Verdana"/>
              <a:buNone/>
            </a:pPr>
            <a:fld id="{00000000-1234-1234-1234-123412341234}" type="slidenum">
              <a:rPr lang="en-US" sz="1400" b="1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ct val="25000"/>
                <a:buFont typeface="Verdana"/>
                <a:buNone/>
              </a:pPr>
              <a:t>‹#›</a:t>
            </a:fld>
            <a:endParaRPr lang="en-US" sz="1400" b="1" i="0" u="none" strike="noStrike" cap="none">
              <a:solidFill>
                <a:srgbClr val="26262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84162" y="630239"/>
            <a:ext cx="8574000" cy="968398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457200" marR="0" lvl="5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914400" marR="0" lvl="6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1371600" marR="0" lvl="7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1828800" marR="0" lvl="8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orbel"/>
              <a:buNone/>
              <a:defRPr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2876550"/>
            <a:ext cx="50927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93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50"/>
          <p:cNvSpPr txBox="1">
            <a:spLocks noGrp="1"/>
          </p:cNvSpPr>
          <p:nvPr>
            <p:ph type="title"/>
          </p:nvPr>
        </p:nvSpPr>
        <p:spPr>
          <a:xfrm>
            <a:off x="284162" y="423283"/>
            <a:ext cx="8574000" cy="117535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Here Comes the</a:t>
            </a:r>
            <a:br>
              <a:rPr lang="en-US" dirty="0"/>
            </a:br>
            <a:r>
              <a:rPr lang="en-US" dirty="0"/>
              <a:t>Chief Network Effects Officer</a:t>
            </a:r>
          </a:p>
        </p:txBody>
      </p:sp>
      <p:pic>
        <p:nvPicPr>
          <p:cNvPr id="5" name="Shape 3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4175" y="3913800"/>
            <a:ext cx="3508824" cy="20181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352"/>
          <p:cNvSpPr txBox="1">
            <a:spLocks noGrp="1"/>
          </p:cNvSpPr>
          <p:nvPr>
            <p:ph type="body" idx="1"/>
          </p:nvPr>
        </p:nvSpPr>
        <p:spPr>
          <a:xfrm>
            <a:off x="4210400" y="2086900"/>
            <a:ext cx="4647600" cy="423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4025" marR="0" lvl="0" indent="-443865" algn="l" rtl="0"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100000"/>
              <a:buFont typeface="Noto Sans Symbols"/>
              <a:buChar char="↗"/>
            </a:pPr>
            <a:r>
              <a:rPr lang="en-US" sz="2000"/>
              <a:t>How do we make it easier for our users to participate and create 'connections' they see as valuable?</a:t>
            </a:r>
          </a:p>
          <a:p>
            <a:pPr marL="454025" marR="0" lvl="0" indent="-443865" algn="l" rtl="0"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100000"/>
              <a:buFont typeface="Noto Sans Symbols"/>
              <a:buChar char="↗"/>
            </a:pPr>
            <a:r>
              <a:rPr lang="en-US" sz="2000"/>
              <a:t>How do we make it easier for ourselves to identify value from user participation, contributions, and links?</a:t>
            </a:r>
          </a:p>
          <a:p>
            <a:pPr marL="454025" marR="0" lvl="0" indent="-443865" algn="l" rtl="0"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100000"/>
              <a:buFont typeface="Noto Sans Symbols"/>
              <a:buChar char="↗"/>
            </a:pPr>
            <a:r>
              <a:rPr lang="en-US" sz="2000"/>
              <a:t>How should we (re)organize ourselves to best harvest the value of 'network effects' to measurably boost the quality, opportunity, and 'user experiences' of our offerings?</a:t>
            </a:r>
            <a:br>
              <a:rPr lang="en-US" sz="2000"/>
            </a:br>
            <a:endParaRPr lang="en-US" sz="2000"/>
          </a:p>
        </p:txBody>
      </p:sp>
      <p:pic>
        <p:nvPicPr>
          <p:cNvPr id="7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77" y="2479677"/>
            <a:ext cx="3508824" cy="1123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284162" y="630239"/>
            <a:ext cx="8574000" cy="968398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rbel"/>
              <a:buNone/>
            </a:pPr>
            <a:r>
              <a:rPr lang="en-US" sz="38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2. Stop Shoveling Snow with a Dustpan</a:t>
            </a:r>
          </a:p>
        </p:txBody>
      </p:sp>
      <p:pic>
        <p:nvPicPr>
          <p:cNvPr id="292" name="Shape 2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9075" y="2625375"/>
            <a:ext cx="2354399" cy="313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429" y="2687927"/>
            <a:ext cx="3548287" cy="313917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Shape 294"/>
          <p:cNvSpPr txBox="1"/>
          <p:nvPr/>
        </p:nvSpPr>
        <p:spPr>
          <a:xfrm>
            <a:off x="435425" y="5983767"/>
            <a:ext cx="3548400" cy="5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21 inches of snow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5924250" y="5976867"/>
            <a:ext cx="2302799" cy="5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My “shovel”</a:t>
            </a:r>
          </a:p>
        </p:txBody>
      </p:sp>
      <p:sp>
        <p:nvSpPr>
          <p:cNvPr id="296" name="Shape 296"/>
          <p:cNvSpPr txBox="1"/>
          <p:nvPr/>
        </p:nvSpPr>
        <p:spPr>
          <a:xfrm>
            <a:off x="284175" y="1946466"/>
            <a:ext cx="8574000" cy="58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0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April Fools Day Blizzard (Boston, 1997)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title"/>
          </p:nvPr>
        </p:nvSpPr>
        <p:spPr>
          <a:xfrm>
            <a:off x="284175" y="459652"/>
            <a:ext cx="8574000" cy="1139199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rbe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Yesterday’s Supply Chain Tools &amp; Processes...</a:t>
            </a:r>
          </a:p>
        </p:txBody>
      </p:sp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5412775" y="2860544"/>
            <a:ext cx="3379200" cy="220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4025" marR="0" lvl="0" indent="-441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100000"/>
              <a:buFont typeface="Verdana"/>
              <a:buChar char="↗"/>
            </a:pPr>
            <a:r>
              <a:rPr lang="en-US" sz="2000" b="0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Takes more time</a:t>
            </a:r>
          </a:p>
          <a:p>
            <a:pPr marL="454025" marR="0" lvl="0" indent="-44132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100000"/>
              <a:buFont typeface="Verdana"/>
              <a:buChar char="↗"/>
            </a:pPr>
            <a:r>
              <a:rPr lang="en-US" sz="2000" b="0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Takes more effort</a:t>
            </a:r>
          </a:p>
          <a:p>
            <a:pPr marL="454025" marR="0" lvl="0" indent="-44132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100000"/>
              <a:buFont typeface="Verdana"/>
              <a:buChar char="↗"/>
            </a:pPr>
            <a:r>
              <a:rPr lang="en-US" sz="2000" b="0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Not as effective</a:t>
            </a:r>
          </a:p>
          <a:p>
            <a:pPr marL="454025" marR="0" lvl="0" indent="-44132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100000"/>
              <a:buFont typeface="Verdana"/>
              <a:buChar char="↗"/>
            </a:pPr>
            <a:r>
              <a:rPr lang="en-US" sz="2000" b="0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Not as user friendly</a:t>
            </a:r>
          </a:p>
        </p:txBody>
      </p:sp>
      <p:pic>
        <p:nvPicPr>
          <p:cNvPr id="304" name="Shape 3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449" y="3138698"/>
            <a:ext cx="1468200" cy="195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61548" y="2743475"/>
            <a:ext cx="1211400" cy="24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Shape 306"/>
          <p:cNvSpPr txBox="1"/>
          <p:nvPr/>
        </p:nvSpPr>
        <p:spPr>
          <a:xfrm>
            <a:off x="276783" y="6039923"/>
            <a:ext cx="8515199" cy="58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sz="240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…are becoming today’s dustpans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2555651" y="3672423"/>
            <a:ext cx="1158299" cy="584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sz="6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≠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284162" y="455843"/>
            <a:ext cx="8574000" cy="1142800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rbe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Where to Find Supply Chain Innovation</a:t>
            </a:r>
          </a:p>
        </p:txBody>
      </p:sp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25" y="2276300"/>
            <a:ext cx="4827300" cy="38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8751" y="4919500"/>
            <a:ext cx="1654023" cy="1654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7775" y="2815876"/>
            <a:ext cx="2335214" cy="16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9737" y="3872937"/>
            <a:ext cx="2073701" cy="1046566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/>
          <p:nvPr/>
        </p:nvSpPr>
        <p:spPr>
          <a:xfrm>
            <a:off x="7387550" y="4919500"/>
            <a:ext cx="1470600" cy="706500"/>
          </a:xfrm>
          <a:prstGeom prst="wedgeRoundRectCallout">
            <a:avLst>
              <a:gd name="adj1" fmla="val -34749"/>
              <a:gd name="adj2" fmla="val 73439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Alexa, where’s my shipment?</a:t>
            </a:r>
          </a:p>
        </p:txBody>
      </p:sp>
      <p:pic>
        <p:nvPicPr>
          <p:cNvPr id="318" name="Shape 3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3526" y="2126562"/>
            <a:ext cx="1721328" cy="121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>
            <a:spLocks noGrp="1"/>
          </p:cNvSpPr>
          <p:nvPr>
            <p:ph type="title"/>
          </p:nvPr>
        </p:nvSpPr>
        <p:spPr>
          <a:xfrm>
            <a:off x="284162" y="630237"/>
            <a:ext cx="8574000" cy="968400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rbel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Are you still using a dustpan?</a:t>
            </a:r>
          </a:p>
        </p:txBody>
      </p:sp>
      <p:graphicFrame>
        <p:nvGraphicFramePr>
          <p:cNvPr id="324" name="Shape 324"/>
          <p:cNvGraphicFramePr/>
          <p:nvPr/>
        </p:nvGraphicFramePr>
        <p:xfrm>
          <a:off x="272225" y="1992300"/>
          <a:ext cx="8599550" cy="4758600"/>
        </p:xfrm>
        <a:graphic>
          <a:graphicData uri="http://schemas.openxmlformats.org/drawingml/2006/table">
            <a:tbl>
              <a:tblPr>
                <a:noFill/>
                <a:tableStyleId>{EE14FAD8-9A2D-4E8D-8536-8DB6E090AF14}</a:tableStyleId>
              </a:tblPr>
              <a:tblGrid>
                <a:gridCol w="3838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/>
                        <a:t>Connect and manage thousands of individual trading partner connections (EDI heavy)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/>
                        <a:t>Connect to a single network to manage and discover new trading partner relationships (APIs, mobile)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6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/>
                        <a:t>Dependent on IT department and consultants to adapt systems and enable new capabilities, which often takes weeks or months or years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/>
                        <a:t>Front-line users able to configure solutions and enable new capabilities themselves, in minutes, hours, or days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6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/>
                        <a:t>Analytics based on Excel macros 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/>
                        <a:t>Analytics based on sophisticated algorithms, leveraging cloud computing for speed and scalability, and moving toward machine learning and predictive analytics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/>
                        <a:t>Nobody owns data quality management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/>
                        <a:t>Everybody owns data quality management  and understands importance and financial impact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/>
                        <a:t>Focus on Data Integration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/>
                        <a:t>Focus on Intelligence Sharing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/>
                        <a:t>Decision-making process very hierarchical, analysis paralysis and CYA ("cover your ass")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/>
                        <a:t>Empowered employees make fast &amp; informed decisions, leveraging social tools for communication &amp; collaboration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/>
                        <a:t>Cooperation - "What's in it for Me?" approach to business relationships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400" u="none" strike="noStrike" cap="none"/>
                        <a:t>Collaboration - "What's in it for We?" approach to business relationships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25" name="Shape 325"/>
          <p:cNvSpPr txBox="1"/>
          <p:nvPr/>
        </p:nvSpPr>
        <p:spPr>
          <a:xfrm>
            <a:off x="284175" y="1621079"/>
            <a:ext cx="3815999" cy="3712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Companies of Yesterday</a:t>
            </a:r>
          </a:p>
        </p:txBody>
      </p:sp>
      <p:sp>
        <p:nvSpPr>
          <p:cNvPr id="326" name="Shape 326"/>
          <p:cNvSpPr txBox="1"/>
          <p:nvPr/>
        </p:nvSpPr>
        <p:spPr>
          <a:xfrm>
            <a:off x="4100175" y="1621079"/>
            <a:ext cx="4771499" cy="3712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Companies of Tomorrow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3. View Supply Chain as Your Business Plan</a:t>
            </a:r>
          </a:p>
        </p:txBody>
      </p:sp>
      <p:sp>
        <p:nvSpPr>
          <p:cNvPr id="8" name="Shape 259"/>
          <p:cNvSpPr txBox="1"/>
          <p:nvPr/>
        </p:nvSpPr>
        <p:spPr>
          <a:xfrm>
            <a:off x="830348" y="2209991"/>
            <a:ext cx="8010300" cy="350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400" b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“We’re seeing a dynamic shift in the relationship between business plans and logistics, a shift from the perception of our industry as a back-end process to a front-end strategy that informs and supports the entire business plan.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supply chain strategy in effect becomes your business plan</a:t>
            </a:r>
            <a:r>
              <a:rPr lang="en" sz="2400" b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.”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b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2400" b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		           </a:t>
            </a:r>
            <a:r>
              <a:rPr lang="en" sz="2000" b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– Michael Eskew, former Chairman &amp; CEO,</a:t>
            </a:r>
            <a:r>
              <a:rPr lang="en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000" b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UPS</a:t>
            </a:r>
            <a:br>
              <a:rPr lang="en" sz="2000" b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000" b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		at CSCMP Annual Conference 2002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284162" y="630237"/>
            <a:ext cx="8574000" cy="968400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378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Cost Management remains important…</a:t>
            </a: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4965805" y="2035917"/>
            <a:ext cx="3387599" cy="3580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4025" marR="0" lvl="0" indent="-454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</a:p>
          <a:p>
            <a:pPr marL="454025" marR="0" lvl="0" indent="-45402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Efficiency</a:t>
            </a:r>
          </a:p>
          <a:p>
            <a:pPr marL="454025" marR="0" lvl="0" indent="-45402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Safety</a:t>
            </a:r>
          </a:p>
          <a:p>
            <a:pPr marL="454025" marR="0" lvl="0" indent="-45402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Customer Satisfaction</a:t>
            </a:r>
          </a:p>
          <a:p>
            <a:pPr marL="454025" marR="0" lvl="0" indent="-45402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Employee Satisfaction</a:t>
            </a:r>
          </a:p>
          <a:p>
            <a:pPr marL="454025" marR="0" lvl="0" indent="-45402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90000"/>
              <a:buFont typeface="Noto Sans Symbols"/>
              <a:buChar char="↗"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Innovation</a:t>
            </a:r>
          </a:p>
          <a:p>
            <a:pPr marL="454025" marR="0" lvl="0" indent="-45402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25000"/>
              <a:buFont typeface="Noto Sans Symbols"/>
              <a:buNone/>
            </a:pPr>
            <a:endParaRPr sz="24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3270" y="1921051"/>
            <a:ext cx="2598300" cy="38093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/>
          <p:nvPr/>
        </p:nvSpPr>
        <p:spPr>
          <a:xfrm>
            <a:off x="227937" y="6052980"/>
            <a:ext cx="8915999" cy="46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… but it’s not a GROWTH strategy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360"/>
          <p:cNvSpPr txBox="1">
            <a:spLocks noGrp="1"/>
          </p:cNvSpPr>
          <p:nvPr>
            <p:ph type="title"/>
          </p:nvPr>
        </p:nvSpPr>
        <p:spPr>
          <a:xfrm>
            <a:off x="284162" y="630237"/>
            <a:ext cx="8574000" cy="968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How to Cross the Chasm?</a:t>
            </a:r>
          </a:p>
        </p:txBody>
      </p:sp>
      <p:pic>
        <p:nvPicPr>
          <p:cNvPr id="12" name="Shape 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174" y="2177224"/>
            <a:ext cx="8573999" cy="3977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362"/>
          <p:cNvSpPr txBox="1"/>
          <p:nvPr/>
        </p:nvSpPr>
        <p:spPr>
          <a:xfrm>
            <a:off x="1496600" y="2794175"/>
            <a:ext cx="2466900" cy="110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Logistics as a Cost Center</a:t>
            </a:r>
          </a:p>
        </p:txBody>
      </p:sp>
      <p:sp>
        <p:nvSpPr>
          <p:cNvPr id="14" name="Shape 363"/>
          <p:cNvSpPr txBox="1"/>
          <p:nvPr/>
        </p:nvSpPr>
        <p:spPr>
          <a:xfrm>
            <a:off x="5509425" y="2794175"/>
            <a:ext cx="3141300" cy="110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Logistics as a Competitive Weapon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68"/>
          <p:cNvSpPr txBox="1">
            <a:spLocks noGrp="1"/>
          </p:cNvSpPr>
          <p:nvPr>
            <p:ph type="title"/>
          </p:nvPr>
        </p:nvSpPr>
        <p:spPr>
          <a:xfrm>
            <a:off x="284162" y="630237"/>
            <a:ext cx="8574000" cy="968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 dirty="0"/>
              <a:t>Provide a Seat for SCM at the C-Suite</a:t>
            </a:r>
          </a:p>
        </p:txBody>
      </p:sp>
      <p:sp>
        <p:nvSpPr>
          <p:cNvPr id="5" name="Shape 369"/>
          <p:cNvSpPr txBox="1"/>
          <p:nvPr/>
        </p:nvSpPr>
        <p:spPr>
          <a:xfrm>
            <a:off x="0" y="6529200"/>
            <a:ext cx="9472800" cy="32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8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Source: “State of the Global Supply Chain: A Research Report on the Top Issues Facing Industry Executives,” GT Nexus, February 2016</a:t>
            </a:r>
          </a:p>
        </p:txBody>
      </p:sp>
      <p:sp>
        <p:nvSpPr>
          <p:cNvPr id="6" name="Shape 370"/>
          <p:cNvSpPr txBox="1"/>
          <p:nvPr/>
        </p:nvSpPr>
        <p:spPr>
          <a:xfrm>
            <a:off x="5323250" y="3258125"/>
            <a:ext cx="3452700" cy="161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Does your company have a Chief Supply Chain Officer?</a:t>
            </a:r>
          </a:p>
        </p:txBody>
      </p:sp>
      <p:pic>
        <p:nvPicPr>
          <p:cNvPr id="7" name="Shape 3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4175" y="2292275"/>
            <a:ext cx="4933950" cy="35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372"/>
          <p:cNvSpPr txBox="1"/>
          <p:nvPr/>
        </p:nvSpPr>
        <p:spPr>
          <a:xfrm>
            <a:off x="2203725" y="3108250"/>
            <a:ext cx="937500" cy="46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24%</a:t>
            </a:r>
          </a:p>
        </p:txBody>
      </p:sp>
      <p:sp>
        <p:nvSpPr>
          <p:cNvPr id="9" name="Shape 373"/>
          <p:cNvSpPr txBox="1"/>
          <p:nvPr/>
        </p:nvSpPr>
        <p:spPr>
          <a:xfrm>
            <a:off x="1168450" y="4493875"/>
            <a:ext cx="937500" cy="46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76%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284175" y="542725"/>
            <a:ext cx="8574000" cy="1055999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rbe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SC@Intel: Supply Chain as Expert Resource for Customers &amp; R&amp;D</a:t>
            </a:r>
          </a:p>
        </p:txBody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5495775" y="2407500"/>
            <a:ext cx="3362400" cy="3661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4025" marR="0" lvl="0" indent="-4540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100000"/>
              <a:buFont typeface="Noto Sans Symbols"/>
              <a:buChar char="↗"/>
            </a:pPr>
            <a:r>
              <a:rPr lang="en-US" sz="24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50+ customer engagements</a:t>
            </a:r>
          </a:p>
          <a:p>
            <a:pPr marL="454025" marR="0" lvl="0" indent="-45402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100000"/>
              <a:buFont typeface="Noto Sans Symbols"/>
              <a:buChar char="↗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 deal wins</a:t>
            </a:r>
          </a:p>
          <a:p>
            <a:pPr marL="454025" marR="0" lvl="0" indent="-45402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Noto Sans Symbols"/>
              <a:buChar char="↗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 proof-of-concepts launched</a:t>
            </a:r>
          </a:p>
          <a:p>
            <a:pPr marL="454025" marR="0" lvl="0" indent="-45402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100000"/>
              <a:buFont typeface="Noto Sans Symbols"/>
              <a:buChar char="↗"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$30 million in new revenue</a:t>
            </a:r>
          </a:p>
        </p:txBody>
      </p:sp>
      <p:pic>
        <p:nvPicPr>
          <p:cNvPr id="272" name="Shape 2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175" y="2022868"/>
            <a:ext cx="4443423" cy="295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73543" y="4199728"/>
            <a:ext cx="3362398" cy="2428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395" y="1558238"/>
            <a:ext cx="3730522" cy="354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27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284162" y="630239"/>
            <a:ext cx="8574000" cy="968398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rbel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The Bottom Line</a:t>
            </a:r>
          </a:p>
        </p:txBody>
      </p:sp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9350" y="2308875"/>
            <a:ext cx="5598799" cy="37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284150" y="2831525"/>
            <a:ext cx="5203200" cy="2889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4025" marR="0" lvl="0" indent="-4413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ct val="100000"/>
              <a:buFont typeface="Verdana"/>
              <a:buChar char="↗"/>
            </a:pPr>
            <a:r>
              <a:rPr lang="en-US" sz="1800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The Clockspeeds of every industry are accelerating and what got you </a:t>
            </a: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here</a:t>
            </a:r>
            <a:r>
              <a:rPr lang="en-US" sz="1800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 won’t get you</a:t>
            </a: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1800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where you need to be.</a:t>
            </a:r>
          </a:p>
          <a:p>
            <a:pPr marL="454025" marR="0" lvl="0" indent="-44132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A6A6A6"/>
              </a:buClr>
              <a:buSzPct val="100000"/>
              <a:buFont typeface="Verdana"/>
              <a:buChar char="↗"/>
            </a:pPr>
            <a:r>
              <a:rPr lang="en-US" sz="1800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To become a Company of Tomorrow, you have to unlearn “the way we’ve always done things” with respect to yesterday’s processes</a:t>
            </a: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en-US" sz="1800" i="0" u="none" strike="noStrike" cap="none">
                <a:solidFill>
                  <a:srgbClr val="262626"/>
                </a:solidFill>
                <a:latin typeface="Verdana"/>
                <a:ea typeface="Verdana"/>
                <a:cs typeface="Verdana"/>
                <a:sym typeface="Verdana"/>
              </a:rPr>
              <a:t>technologies</a:t>
            </a:r>
            <a:r>
              <a:rPr lang="en-US" sz="1800">
                <a:latin typeface="Verdana"/>
                <a:ea typeface="Verdana"/>
                <a:cs typeface="Verdana"/>
                <a:sym typeface="Verdana"/>
              </a:rPr>
              <a:t>, and business models.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title"/>
          </p:nvPr>
        </p:nvSpPr>
        <p:spPr>
          <a:xfrm>
            <a:off x="284162" y="630239"/>
            <a:ext cx="8574000" cy="968398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rbel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Thank You!</a:t>
            </a:r>
          </a:p>
        </p:txBody>
      </p:sp>
      <p:sp>
        <p:nvSpPr>
          <p:cNvPr id="362" name="Shape 362"/>
          <p:cNvSpPr/>
          <p:nvPr/>
        </p:nvSpPr>
        <p:spPr>
          <a:xfrm>
            <a:off x="4486275" y="2598736"/>
            <a:ext cx="3525900" cy="187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25000"/>
              <a:buFont typeface="Noto Sans Symbols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Adrian Gonzalez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President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Adelante SCM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adrian@adelantescm.com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3" name="Shape 363"/>
          <p:cNvSpPr txBox="1"/>
          <p:nvPr/>
        </p:nvSpPr>
        <p:spPr>
          <a:xfrm>
            <a:off x="2843213" y="5721348"/>
            <a:ext cx="3875100" cy="277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Verdana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www.talkinglogistics.com</a:t>
            </a:r>
          </a:p>
        </p:txBody>
      </p:sp>
      <p:pic>
        <p:nvPicPr>
          <p:cNvPr id="364" name="Shape 3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17825" y="4591857"/>
            <a:ext cx="3525900" cy="1129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6825" y="2022633"/>
            <a:ext cx="2185923" cy="2145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449" y="4435381"/>
            <a:ext cx="2536658" cy="5440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3C2844-CB57-4AF5-9A81-4211695EEE3B}"/>
              </a:ext>
            </a:extLst>
          </p:cNvPr>
          <p:cNvSpPr txBox="1"/>
          <p:nvPr/>
        </p:nvSpPr>
        <p:spPr>
          <a:xfrm>
            <a:off x="1835218" y="2747010"/>
            <a:ext cx="4957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odoni MT" panose="02070603080606020203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59963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5B931A-A7E6-452E-9239-8825AB50CCA3}"/>
              </a:ext>
            </a:extLst>
          </p:cNvPr>
          <p:cNvSpPr txBox="1"/>
          <p:nvPr/>
        </p:nvSpPr>
        <p:spPr>
          <a:xfrm>
            <a:off x="949693" y="1611230"/>
            <a:ext cx="7411452" cy="19082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Unlearning Supply Chain Management:</a:t>
            </a:r>
            <a:br>
              <a:rPr lang="en-US" sz="2800" dirty="0"/>
            </a:br>
            <a:r>
              <a:rPr lang="en-US" sz="1800" dirty="0"/>
              <a:t>The First Step to Becoming a Successful Company of Tomorrow</a:t>
            </a:r>
          </a:p>
          <a:p>
            <a:r>
              <a:rPr lang="en-US" sz="1800" dirty="0"/>
              <a:t>With Adrian Gonzalez</a:t>
            </a:r>
          </a:p>
          <a:p>
            <a:endParaRPr lang="en-US" sz="1800" dirty="0"/>
          </a:p>
          <a:p>
            <a:r>
              <a:rPr lang="en-US" sz="1800" dirty="0"/>
              <a:t>September 13, 2017</a:t>
            </a:r>
          </a:p>
          <a:p>
            <a:r>
              <a:rPr lang="en-US" sz="1800" dirty="0"/>
              <a:t>11:00 AM</a:t>
            </a:r>
          </a:p>
        </p:txBody>
      </p:sp>
    </p:spTree>
    <p:extLst>
      <p:ext uri="{BB962C8B-B14F-4D97-AF65-F5344CB8AC3E}">
        <p14:creationId xmlns:p14="http://schemas.microsoft.com/office/powerpoint/2010/main" val="263854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260350" y="5262562"/>
            <a:ext cx="8582099" cy="73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Adrian Gonzalez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President, Adelante SCM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adrian@adelantescm.com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303225" y="569804"/>
            <a:ext cx="8434500" cy="12176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4375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rbel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Unlearning Supply Chain </a:t>
            </a:r>
            <a:r>
              <a:rPr lang="en-US" sz="36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Management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287337" y="3365500"/>
            <a:ext cx="8518499" cy="1015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CLX Customer Conference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September 13, 2017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284162" y="630239"/>
            <a:ext cx="8574000" cy="968398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rbel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Supply Chain Blizzard</a:t>
            </a:r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4175" y="2265875"/>
            <a:ext cx="8574000" cy="369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360375" y="2543586"/>
            <a:ext cx="2666699" cy="46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“The Amazon Effect”</a:t>
            </a:r>
          </a:p>
        </p:txBody>
      </p:sp>
      <p:sp>
        <p:nvSpPr>
          <p:cNvPr id="221" name="Shape 221"/>
          <p:cNvSpPr txBox="1"/>
          <p:nvPr/>
        </p:nvSpPr>
        <p:spPr>
          <a:xfrm>
            <a:off x="6594674" y="2543586"/>
            <a:ext cx="1636499" cy="46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Drones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6293323" y="3103086"/>
            <a:ext cx="2239199" cy="46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Driverless Trucks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6293323" y="3662575"/>
            <a:ext cx="2239199" cy="46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3D Printing</a:t>
            </a:r>
          </a:p>
        </p:txBody>
      </p:sp>
      <p:sp>
        <p:nvSpPr>
          <p:cNvPr id="224" name="Shape 224"/>
          <p:cNvSpPr txBox="1"/>
          <p:nvPr/>
        </p:nvSpPr>
        <p:spPr>
          <a:xfrm>
            <a:off x="6293325" y="4298260"/>
            <a:ext cx="2239199" cy="46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IoT &amp; Mobile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6494925" y="4838512"/>
            <a:ext cx="2140799" cy="46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Blockchain</a:t>
            </a:r>
          </a:p>
        </p:txBody>
      </p:sp>
      <p:sp>
        <p:nvSpPr>
          <p:cNvPr id="226" name="Shape 226"/>
          <p:cNvSpPr txBox="1"/>
          <p:nvPr/>
        </p:nvSpPr>
        <p:spPr>
          <a:xfrm>
            <a:off x="247575" y="3689500"/>
            <a:ext cx="2892300" cy="46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Changing Regulations</a:t>
            </a:r>
          </a:p>
        </p:txBody>
      </p:sp>
      <p:sp>
        <p:nvSpPr>
          <p:cNvPr id="227" name="Shape 227"/>
          <p:cNvSpPr txBox="1"/>
          <p:nvPr/>
        </p:nvSpPr>
        <p:spPr>
          <a:xfrm>
            <a:off x="5966775" y="5378775"/>
            <a:ext cx="2892300" cy="46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AI / Machine Learning</a:t>
            </a:r>
          </a:p>
        </p:txBody>
      </p:sp>
      <p:sp>
        <p:nvSpPr>
          <p:cNvPr id="228" name="Shape 228"/>
          <p:cNvSpPr txBox="1"/>
          <p:nvPr/>
        </p:nvSpPr>
        <p:spPr>
          <a:xfrm>
            <a:off x="360375" y="5378748"/>
            <a:ext cx="3075900" cy="46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Mergers &amp; Acquisitions</a:t>
            </a:r>
          </a:p>
        </p:txBody>
      </p:sp>
      <p:sp>
        <p:nvSpPr>
          <p:cNvPr id="229" name="Shape 229"/>
          <p:cNvSpPr txBox="1"/>
          <p:nvPr/>
        </p:nvSpPr>
        <p:spPr>
          <a:xfrm>
            <a:off x="705825" y="3080749"/>
            <a:ext cx="1975799" cy="46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Cyber Security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x="518625" y="4298275"/>
            <a:ext cx="2350199" cy="46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New Competitors</a:t>
            </a:r>
          </a:p>
        </p:txBody>
      </p:sp>
      <p:sp>
        <p:nvSpPr>
          <p:cNvPr id="231" name="Shape 231"/>
          <p:cNvSpPr txBox="1"/>
          <p:nvPr/>
        </p:nvSpPr>
        <p:spPr>
          <a:xfrm>
            <a:off x="3264075" y="3373223"/>
            <a:ext cx="2710200" cy="104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Keeping Up with The Rapid Pace of Change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271725" y="4838512"/>
            <a:ext cx="3253200" cy="46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Infrastructure Constraints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2" y="423283"/>
            <a:ext cx="8574000" cy="1175354"/>
          </a:xfrm>
        </p:spPr>
        <p:txBody>
          <a:bodyPr/>
          <a:lstStyle/>
          <a:p>
            <a:r>
              <a:rPr lang="en-US" sz="3600" dirty="0"/>
              <a:t>“Past Performance is No Guarantee of Future Results”</a:t>
            </a:r>
          </a:p>
        </p:txBody>
      </p:sp>
      <p:pic>
        <p:nvPicPr>
          <p:cNvPr id="5" name="Shape 2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81601" y="2112125"/>
            <a:ext cx="7043066" cy="43673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75"/>
          <p:cNvSpPr txBox="1">
            <a:spLocks noGrp="1"/>
          </p:cNvSpPr>
          <p:nvPr>
            <p:ph type="title"/>
          </p:nvPr>
        </p:nvSpPr>
        <p:spPr>
          <a:xfrm>
            <a:off x="284175" y="459652"/>
            <a:ext cx="8574000" cy="113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Are You Working for Company of Yesterday or Company of Tomorrow?</a:t>
            </a:r>
          </a:p>
        </p:txBody>
      </p:sp>
      <p:pic>
        <p:nvPicPr>
          <p:cNvPr id="5" name="Shape 2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4175" y="2211325"/>
            <a:ext cx="4054149" cy="34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277"/>
          <p:cNvSpPr txBox="1"/>
          <p:nvPr/>
        </p:nvSpPr>
        <p:spPr>
          <a:xfrm>
            <a:off x="4522175" y="3420425"/>
            <a:ext cx="4207500" cy="996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How do you become a Company of Tomorrow?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284162" y="630239"/>
            <a:ext cx="8574000" cy="968398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rbe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1. Unlearn “The Way We’ve Always Done It”</a:t>
            </a:r>
          </a:p>
        </p:txBody>
      </p:sp>
      <p:pic>
        <p:nvPicPr>
          <p:cNvPr id="239" name="Shape 2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12296" y="2064869"/>
            <a:ext cx="3645864" cy="3378798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/>
          <p:nvPr/>
        </p:nvSpPr>
        <p:spPr>
          <a:xfrm>
            <a:off x="284162" y="2542044"/>
            <a:ext cx="4989825" cy="2569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We have to unlearn “supply chain management” — that is, unlearn the terminology and concepts we continue to use.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The term “chain” implies fixed, linear, rigid — things that are the exact opposite of today’s operating reality, where trading partner networks, business processes, and customer expectations (among many other things) are more fluid and constantly changing.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5335650" y="5443667"/>
            <a:ext cx="3194700" cy="4334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400" b="0" i="1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From Chains to Network Effects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title"/>
          </p:nvPr>
        </p:nvSpPr>
        <p:spPr>
          <a:xfrm>
            <a:off x="284162" y="630239"/>
            <a:ext cx="8574000" cy="968398"/>
          </a:xfrm>
          <a:prstGeom prst="rect">
            <a:avLst/>
          </a:prstGeom>
          <a:solidFill>
            <a:srgbClr val="262626">
              <a:alpha val="69411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orbel"/>
              <a:buNone/>
            </a:pPr>
            <a:r>
              <a:rPr lang="en-US"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Take a </a:t>
            </a:r>
            <a:r>
              <a:rPr lang="en-US"/>
              <a:t>‘Network Effects’</a:t>
            </a:r>
            <a:r>
              <a:rPr lang="en-US" sz="42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Perspective</a:t>
            </a:r>
          </a:p>
        </p:txBody>
      </p:sp>
      <p:pic>
        <p:nvPicPr>
          <p:cNvPr id="248" name="Shape 2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520" y="2030961"/>
            <a:ext cx="4109285" cy="1460249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49" name="Shape 249"/>
          <p:cNvSpPr txBox="1"/>
          <p:nvPr/>
        </p:nvSpPr>
        <p:spPr>
          <a:xfrm>
            <a:off x="284175" y="3923532"/>
            <a:ext cx="8574000" cy="256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“Commercial graphs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depict relationships between businesses, based on their actual interactions </a:t>
            </a:r>
            <a: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as they are captured digitally…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Verdana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...will help businesses</a:t>
            </a:r>
            <a:r>
              <a:rPr lang="en-US" sz="16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manage their own partner relationships better</a:t>
            </a:r>
            <a: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...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b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...can help companies</a:t>
            </a:r>
            <a:r>
              <a:rPr lang="en-US" sz="16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assess the performance of their business relationships</a:t>
            </a:r>
            <a: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…can help managers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identify new partners and suppliers</a:t>
            </a:r>
            <a: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who are likely to outperform current ones. And they help companies</a:t>
            </a:r>
            <a:r>
              <a:rPr lang="en-US" sz="1600" b="1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benchmark their performance against peers</a:t>
            </a:r>
            <a: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.”</a:t>
            </a:r>
            <a:br>
              <a:rPr lang="en-US" sz="16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16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50" name="Shape 2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4355" y="2030961"/>
            <a:ext cx="3379120" cy="146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pectrum">
  <a:themeElements>
    <a:clrScheme name="Spectrum">
      <a:dk1>
        <a:srgbClr val="000000"/>
      </a:dk1>
      <a:lt1>
        <a:srgbClr val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801</Words>
  <Application>Microsoft Office PowerPoint</Application>
  <PresentationFormat>On-screen Show (4:3)</PresentationFormat>
  <Paragraphs>113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Noto Sans Symbols</vt:lpstr>
      <vt:lpstr>Arial</vt:lpstr>
      <vt:lpstr>Bodoni MT</vt:lpstr>
      <vt:lpstr>Verdana</vt:lpstr>
      <vt:lpstr>Corbel</vt:lpstr>
      <vt:lpstr>Calibri</vt:lpstr>
      <vt:lpstr>Spectrum</vt:lpstr>
      <vt:lpstr>PowerPoint Presentation</vt:lpstr>
      <vt:lpstr>PowerPoint Presentation</vt:lpstr>
      <vt:lpstr>PowerPoint Presentation</vt:lpstr>
      <vt:lpstr>PowerPoint Presentation</vt:lpstr>
      <vt:lpstr>Supply Chain Blizzard</vt:lpstr>
      <vt:lpstr>“Past Performance is No Guarantee of Future Results”</vt:lpstr>
      <vt:lpstr>Are You Working for Company of Yesterday or Company of Tomorrow?</vt:lpstr>
      <vt:lpstr>1. Unlearn “The Way We’ve Always Done It”</vt:lpstr>
      <vt:lpstr>Take a ‘Network Effects’ Perspective</vt:lpstr>
      <vt:lpstr>Here Comes the Chief Network Effects Officer</vt:lpstr>
      <vt:lpstr>2. Stop Shoveling Snow with a Dustpan</vt:lpstr>
      <vt:lpstr>Yesterday’s Supply Chain Tools &amp; Processes...</vt:lpstr>
      <vt:lpstr>Where to Find Supply Chain Innovation</vt:lpstr>
      <vt:lpstr>Are you still using a dustpan?</vt:lpstr>
      <vt:lpstr>3. View Supply Chain as Your Business Plan</vt:lpstr>
      <vt:lpstr>Cost Management remains important…</vt:lpstr>
      <vt:lpstr>How to Cross the Chasm?</vt:lpstr>
      <vt:lpstr>Provide a Seat for SCM at the C-Suite</vt:lpstr>
      <vt:lpstr>SC@Intel: Supply Chain as Expert Resource for Customers &amp; R&amp;D</vt:lpstr>
      <vt:lpstr>The Bottom Line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Michael Mills</cp:lastModifiedBy>
  <cp:revision>4</cp:revision>
  <dcterms:created xsi:type="dcterms:W3CDTF">2017-09-08T20:37:11Z</dcterms:created>
  <dcterms:modified xsi:type="dcterms:W3CDTF">2017-09-18T19:31:06Z</dcterms:modified>
</cp:coreProperties>
</file>