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9"/>
  </p:handoutMasterIdLst>
  <p:sldIdLst>
    <p:sldId id="328" r:id="rId2"/>
    <p:sldId id="329" r:id="rId3"/>
    <p:sldId id="330" r:id="rId4"/>
    <p:sldId id="256" r:id="rId5"/>
    <p:sldId id="320" r:id="rId6"/>
    <p:sldId id="262" r:id="rId7"/>
    <p:sldId id="280" r:id="rId8"/>
    <p:sldId id="282" r:id="rId9"/>
    <p:sldId id="303" r:id="rId10"/>
    <p:sldId id="304" r:id="rId11"/>
    <p:sldId id="286" r:id="rId12"/>
    <p:sldId id="306" r:id="rId13"/>
    <p:sldId id="307" r:id="rId14"/>
    <p:sldId id="308" r:id="rId15"/>
    <p:sldId id="305" r:id="rId16"/>
    <p:sldId id="309" r:id="rId17"/>
    <p:sldId id="310" r:id="rId18"/>
    <p:sldId id="311" r:id="rId19"/>
    <p:sldId id="266" r:id="rId20"/>
    <p:sldId id="313" r:id="rId21"/>
    <p:sldId id="314" r:id="rId22"/>
    <p:sldId id="315" r:id="rId23"/>
    <p:sldId id="317" r:id="rId24"/>
    <p:sldId id="316" r:id="rId25"/>
    <p:sldId id="279" r:id="rId26"/>
    <p:sldId id="267" r:id="rId27"/>
    <p:sldId id="321" r:id="rId28"/>
    <p:sldId id="327" r:id="rId29"/>
    <p:sldId id="326" r:id="rId30"/>
    <p:sldId id="322" r:id="rId31"/>
    <p:sldId id="296" r:id="rId32"/>
    <p:sldId id="324" r:id="rId33"/>
    <p:sldId id="323" r:id="rId34"/>
    <p:sldId id="297" r:id="rId35"/>
    <p:sldId id="325" r:id="rId36"/>
    <p:sldId id="290" r:id="rId37"/>
    <p:sldId id="318" r:id="rId3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96ED5-3DF8-4319-B3E0-624BE4BA5CE8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B28F5-3356-4E6A-96D5-D4F52F522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8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67E784-24B6-4665-BF67-D173B508697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96CC65-E6E0-423E-AA3F-66D0C57A7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784-24B6-4665-BF67-D173B508697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CC65-E6E0-423E-AA3F-66D0C57A7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784-24B6-4665-BF67-D173B508697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CC65-E6E0-423E-AA3F-66D0C57A7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784-24B6-4665-BF67-D173B508697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CC65-E6E0-423E-AA3F-66D0C57A7E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784-24B6-4665-BF67-D173B508697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CC65-E6E0-423E-AA3F-66D0C57A7E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784-24B6-4665-BF67-D173B508697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CC65-E6E0-423E-AA3F-66D0C57A7E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784-24B6-4665-BF67-D173B508697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CC65-E6E0-423E-AA3F-66D0C57A7E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784-24B6-4665-BF67-D173B508697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CC65-E6E0-423E-AA3F-66D0C57A7E5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784-24B6-4665-BF67-D173B508697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CC65-E6E0-423E-AA3F-66D0C57A7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D67E784-24B6-4665-BF67-D173B508697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CC65-E6E0-423E-AA3F-66D0C57A7E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67E784-24B6-4665-BF67-D173B508697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96CC65-E6E0-423E-AA3F-66D0C57A7E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67E784-24B6-4665-BF67-D173B508697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96CC65-E6E0-423E-AA3F-66D0C57A7E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files.clickdimensions.com/americanchemistrycom-avo5d/files/cabfooter_updated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2876550"/>
            <a:ext cx="50927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5/5d/Three_paths_from_A_to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876618"/>
            <a:ext cx="5619750" cy="4310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What We Do – </a:t>
            </a:r>
            <a:r>
              <a:rPr lang="en-US" sz="4000" i="1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In Reality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160" y="487680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What Could Possibly Go Wrong?</a:t>
            </a:r>
          </a:p>
        </p:txBody>
      </p:sp>
    </p:spTree>
    <p:extLst>
      <p:ext uri="{BB962C8B-B14F-4D97-AF65-F5344CB8AC3E}">
        <p14:creationId xmlns:p14="http://schemas.microsoft.com/office/powerpoint/2010/main" val="379999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boyshome.ro/photos/donke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76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2836278"/>
            <a:ext cx="5029200" cy="402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ml00440k\AppData\Local\Microsoft\Windows\Temporary Internet Files\Content.Outlook\S9M91ZSX\13fda109 (2).jpg"/>
          <p:cNvPicPr>
            <a:picLocks noChangeAspect="1" noChangeArrowheads="1"/>
          </p:cNvPicPr>
          <p:nvPr/>
        </p:nvPicPr>
        <p:blipFill rotWithShape="1">
          <a:blip r:embed="rId3" cstate="print"/>
          <a:srcRect l="11073" r="10030"/>
          <a:stretch/>
        </p:blipFill>
        <p:spPr bwMode="auto">
          <a:xfrm>
            <a:off x="-10161" y="0"/>
            <a:ext cx="5038345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98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9" y="0"/>
            <a:ext cx="914908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980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"/>
            <a:ext cx="9118627" cy="68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603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"/>
            <a:ext cx="627164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22651"/>
            <a:ext cx="6019800" cy="403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925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1600200"/>
            <a:ext cx="5410200" cy="4407091"/>
          </a:xfrm>
        </p:spPr>
        <p:txBody>
          <a:bodyPr>
            <a:normAutofit/>
          </a:bodyPr>
          <a:lstStyle/>
          <a:p>
            <a:r>
              <a:rPr lang="en-US" sz="2800" dirty="0"/>
              <a:t>Tank Cleaning</a:t>
            </a:r>
          </a:p>
          <a:p>
            <a:r>
              <a:rPr lang="en-US" sz="2800" dirty="0"/>
              <a:t>Maintenance Services</a:t>
            </a:r>
          </a:p>
          <a:p>
            <a:r>
              <a:rPr lang="en-US" sz="2800" dirty="0"/>
              <a:t>Depot Services</a:t>
            </a:r>
          </a:p>
          <a:p>
            <a:r>
              <a:rPr lang="en-US" sz="2800" dirty="0"/>
              <a:t>Equipment Leasing</a:t>
            </a:r>
          </a:p>
          <a:p>
            <a:r>
              <a:rPr lang="en-US" sz="2800" dirty="0"/>
              <a:t>Logistics Services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4326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Solutions: Other Services</a:t>
            </a:r>
          </a:p>
        </p:txBody>
      </p:sp>
    </p:spTree>
    <p:extLst>
      <p:ext uri="{BB962C8B-B14F-4D97-AF65-F5344CB8AC3E}">
        <p14:creationId xmlns:p14="http://schemas.microsoft.com/office/powerpoint/2010/main" val="957341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17638"/>
            <a:ext cx="8153400" cy="4437253"/>
          </a:xfrm>
        </p:spPr>
        <p:txBody>
          <a:bodyPr>
            <a:normAutofit/>
          </a:bodyPr>
          <a:lstStyle/>
          <a:p>
            <a:r>
              <a:rPr lang="en-US" sz="2800" dirty="0"/>
              <a:t>Current Chairman of National Tank Truck Carriers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r>
              <a:rPr lang="en-US" sz="2800" dirty="0"/>
              <a:t>Previous Chairman of American Chemistry Council’s Partner Initiative</a:t>
            </a:r>
          </a:p>
          <a:p>
            <a:endParaRPr lang="en-US" sz="2800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88" y="2057400"/>
            <a:ext cx="2454024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About Me…</a:t>
            </a:r>
          </a:p>
        </p:txBody>
      </p:sp>
      <p:pic>
        <p:nvPicPr>
          <p:cNvPr id="1027" name="Picture 3" descr="http://files.clickdimensions.com/americanchemistrycom-avo5d/files/cabfooter_updated.jpg"/>
          <p:cNvPicPr>
            <a:picLocks noChangeAspect="1" noChangeArrowheads="1"/>
          </p:cNvPicPr>
          <p:nvPr/>
        </p:nvPicPr>
        <p:blipFill rotWithShape="1"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3" t="27155" r="17819" b="17672"/>
          <a:stretch/>
        </p:blipFill>
        <p:spPr bwMode="auto">
          <a:xfrm>
            <a:off x="3463194" y="4419600"/>
            <a:ext cx="2217612" cy="12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88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76400"/>
            <a:ext cx="8572500" cy="2667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2965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rPr>
              <a:t>30,000 foot view</a:t>
            </a:r>
          </a:p>
        </p:txBody>
      </p:sp>
    </p:spTree>
    <p:extLst>
      <p:ext uri="{BB962C8B-B14F-4D97-AF65-F5344CB8AC3E}">
        <p14:creationId xmlns:p14="http://schemas.microsoft.com/office/powerpoint/2010/main" val="375389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762000"/>
            <a:ext cx="5486400" cy="5791200"/>
          </a:xfrm>
        </p:spPr>
        <p:txBody>
          <a:bodyPr vert="horz">
            <a:noAutofit/>
          </a:bodyPr>
          <a:lstStyle/>
          <a:p>
            <a:pPr marL="109728" algn="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</a:pPr>
            <a:r>
              <a:rPr lang="en-US" sz="4800" dirty="0"/>
              <a:t>Economy</a:t>
            </a:r>
            <a:br>
              <a:rPr lang="en-US" sz="4800" dirty="0"/>
            </a:br>
            <a:r>
              <a:rPr lang="en-US" sz="4800" dirty="0"/>
              <a:t>Chemical Industry</a:t>
            </a:r>
            <a:br>
              <a:rPr lang="en-US" sz="4800" dirty="0"/>
            </a:br>
            <a:r>
              <a:rPr lang="en-US" sz="4800" dirty="0"/>
              <a:t>Trucking</a:t>
            </a:r>
            <a:br>
              <a:rPr lang="en-US" sz="4800" dirty="0"/>
            </a:br>
            <a:r>
              <a:rPr lang="en-US" sz="4800" dirty="0"/>
              <a:t>Game Changers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Let’s talk About:</a:t>
            </a:r>
          </a:p>
        </p:txBody>
      </p:sp>
    </p:spTree>
    <p:extLst>
      <p:ext uri="{BB962C8B-B14F-4D97-AF65-F5344CB8AC3E}">
        <p14:creationId xmlns:p14="http://schemas.microsoft.com/office/powerpoint/2010/main" val="103545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95" y="1558238"/>
            <a:ext cx="3730522" cy="35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2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57200" y="2081648"/>
            <a:ext cx="5029200" cy="68243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" y="5257800"/>
            <a:ext cx="82296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Economy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1371600"/>
            <a:ext cx="6477000" cy="5410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lnSpc>
                <a:spcPct val="150000"/>
              </a:lnSpc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GDP Growth</a:t>
            </a:r>
          </a:p>
          <a:p>
            <a:pPr marL="109728" indent="0" algn="r">
              <a:lnSpc>
                <a:spcPct val="150000"/>
              </a:lnSpc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Unemployment</a:t>
            </a:r>
          </a:p>
          <a:p>
            <a:pPr marL="109728" indent="0" algn="r">
              <a:lnSpc>
                <a:spcPct val="150000"/>
              </a:lnSpc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Interest Rates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38200" y="51816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853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57200" y="2081648"/>
            <a:ext cx="5029200" cy="68243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" y="5257800"/>
            <a:ext cx="82296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Chemical Industry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1371600"/>
            <a:ext cx="6477000" cy="2362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lnSpc>
                <a:spcPct val="150000"/>
              </a:lnSpc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Expanding</a:t>
            </a:r>
          </a:p>
          <a:p>
            <a:pPr marL="109728" indent="0" algn="r">
              <a:lnSpc>
                <a:spcPct val="150000"/>
              </a:lnSpc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Various Reports: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38200" y="51816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752600" y="3429000"/>
            <a:ext cx="6477000" cy="175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PWC</a:t>
            </a:r>
          </a:p>
          <a:p>
            <a:pPr marL="109728" indent="0" algn="r"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</a:t>
            </a:r>
          </a:p>
          <a:p>
            <a:pPr marL="109728" indent="0" algn="r"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 Petro</a:t>
            </a:r>
          </a:p>
          <a:p>
            <a:pPr marL="109728" indent="0" algn="r">
              <a:buNone/>
            </a:pPr>
            <a:r>
              <a:rPr lang="en-US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Freightwaves</a:t>
            </a: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445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57200" y="2081648"/>
            <a:ext cx="5029200" cy="68243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" y="5257800"/>
            <a:ext cx="82296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Trucking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71600"/>
            <a:ext cx="7848600" cy="5410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lnSpc>
                <a:spcPct val="150000"/>
              </a:lnSpc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driver shortage is REAL.</a:t>
            </a:r>
          </a:p>
          <a:p>
            <a:pPr marL="109728" indent="0" algn="r">
              <a:lnSpc>
                <a:spcPct val="150000"/>
              </a:lnSpc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Capacity is tight.</a:t>
            </a:r>
          </a:p>
          <a:p>
            <a:pPr marL="109728" indent="0" algn="r">
              <a:lnSpc>
                <a:spcPct val="150000"/>
              </a:lnSpc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trends will continue.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38200" y="51816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256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57200" y="2081648"/>
            <a:ext cx="5029200" cy="68243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533400"/>
            <a:ext cx="7391400" cy="480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But wait…there’s </a:t>
            </a:r>
            <a:r>
              <a:rPr lang="en-US" sz="48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MORE!!!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t="2894" r="11417" b="23307"/>
          <a:stretch/>
        </p:blipFill>
        <p:spPr>
          <a:xfrm>
            <a:off x="1945340" y="1219199"/>
            <a:ext cx="5293659" cy="5093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26051"/>
            <a:ext cx="2605765" cy="21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78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57200" y="2081648"/>
            <a:ext cx="5029200" cy="68243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6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" y="5257800"/>
            <a:ext cx="82296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Game Changers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1219200"/>
            <a:ext cx="6477000" cy="4114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ELD</a:t>
            </a:r>
          </a:p>
          <a:p>
            <a:pPr marL="109728" indent="0" algn="r"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CSX</a:t>
            </a:r>
          </a:p>
          <a:p>
            <a:pPr marL="109728" indent="0" algn="r"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Harvey</a:t>
            </a:r>
          </a:p>
          <a:p>
            <a:pPr marL="109728" indent="0" algn="r"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Irma</a:t>
            </a:r>
          </a:p>
          <a:p>
            <a:pPr marL="109728" indent="0" algn="r"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Next?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38200" y="51816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59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CLX + MTI + YOU = What to do?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3162300"/>
            <a:ext cx="27432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>
                <a:solidFill>
                  <a:schemeClr val="tx1"/>
                </a:solidFill>
              </a:rPr>
              <a:t>(Your Provider)</a:t>
            </a:r>
          </a:p>
        </p:txBody>
      </p:sp>
    </p:spTree>
    <p:extLst>
      <p:ext uri="{BB962C8B-B14F-4D97-AF65-F5344CB8AC3E}">
        <p14:creationId xmlns:p14="http://schemas.microsoft.com/office/powerpoint/2010/main" val="4041900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38200" y="685800"/>
            <a:ext cx="81534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Collaborate</a:t>
            </a:r>
          </a:p>
        </p:txBody>
      </p:sp>
    </p:spTree>
    <p:extLst>
      <p:ext uri="{BB962C8B-B14F-4D97-AF65-F5344CB8AC3E}">
        <p14:creationId xmlns:p14="http://schemas.microsoft.com/office/powerpoint/2010/main" val="108865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38200" y="685800"/>
            <a:ext cx="81534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Collaborate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47800" y="2057400"/>
            <a:ext cx="6477000" cy="1905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lnSpc>
                <a:spcPct val="150000"/>
              </a:lnSpc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But How?</a:t>
            </a:r>
          </a:p>
        </p:txBody>
      </p:sp>
    </p:spTree>
    <p:extLst>
      <p:ext uri="{BB962C8B-B14F-4D97-AF65-F5344CB8AC3E}">
        <p14:creationId xmlns:p14="http://schemas.microsoft.com/office/powerpoint/2010/main" val="41134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" y="685800"/>
            <a:ext cx="9144000" cy="47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81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13333" r="37060" b="45012"/>
          <a:stretch/>
        </p:blipFill>
        <p:spPr>
          <a:xfrm>
            <a:off x="1752600" y="152400"/>
            <a:ext cx="6629400" cy="60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949693" y="1611230"/>
            <a:ext cx="741145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Miller Transporters Inc.</a:t>
            </a:r>
          </a:p>
          <a:p>
            <a:r>
              <a:rPr lang="en-US" dirty="0"/>
              <a:t>With Lee Miller</a:t>
            </a:r>
          </a:p>
          <a:p>
            <a:endParaRPr lang="en-US" dirty="0"/>
          </a:p>
          <a:p>
            <a:r>
              <a:rPr lang="en-US" dirty="0"/>
              <a:t>September 14, 2017</a:t>
            </a:r>
          </a:p>
          <a:p>
            <a:r>
              <a:rPr lang="en-US" dirty="0"/>
              <a:t>8:45 AM</a:t>
            </a:r>
          </a:p>
        </p:txBody>
      </p:sp>
    </p:spTree>
    <p:extLst>
      <p:ext uri="{BB962C8B-B14F-4D97-AF65-F5344CB8AC3E}">
        <p14:creationId xmlns:p14="http://schemas.microsoft.com/office/powerpoint/2010/main" val="2004092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447800" y="1752600"/>
            <a:ext cx="6477000" cy="2667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lnSpc>
                <a:spcPct val="150000"/>
              </a:lnSpc>
              <a:buNone/>
            </a:pP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stellar" panose="020A0402060406010301" pitchFamily="18" charset="0"/>
                <a:ea typeface="+mj-ea"/>
                <a:cs typeface="+mj-cs"/>
              </a:rPr>
              <a:t>What can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en-US" sz="48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stellar" panose="020A0402060406010301" pitchFamily="18" charset="0"/>
                <a:ea typeface="+mj-ea"/>
                <a:cs typeface="+mj-cs"/>
              </a:rPr>
              <a:t>we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stellar" panose="020A0402060406010301" pitchFamily="18" charset="0"/>
                <a:ea typeface="+mj-ea"/>
                <a:cs typeface="+mj-cs"/>
              </a:rPr>
              <a:t> affect?</a:t>
            </a:r>
          </a:p>
        </p:txBody>
      </p:sp>
    </p:spTree>
    <p:extLst>
      <p:ext uri="{BB962C8B-B14F-4D97-AF65-F5344CB8AC3E}">
        <p14:creationId xmlns:p14="http://schemas.microsoft.com/office/powerpoint/2010/main" val="23000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Castellar" panose="020A0402060406010301" pitchFamily="18" charset="0"/>
              </a:rPr>
              <a:t>The most critical component: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33500" y="2438400"/>
            <a:ext cx="6477000" cy="2667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US" sz="96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Drivers</a:t>
            </a:r>
          </a:p>
        </p:txBody>
      </p:sp>
    </p:spTree>
    <p:extLst>
      <p:ext uri="{BB962C8B-B14F-4D97-AF65-F5344CB8AC3E}">
        <p14:creationId xmlns:p14="http://schemas.microsoft.com/office/powerpoint/2010/main" val="45499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op 7 answers on the bo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t="6584" r="4161" b="6172"/>
          <a:stretch/>
        </p:blipFill>
        <p:spPr bwMode="auto">
          <a:xfrm>
            <a:off x="0" y="76200"/>
            <a:ext cx="9108056" cy="67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3089606"/>
            <a:ext cx="6934200" cy="3048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US" sz="5400" b="1" dirty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What is the one thing you dislike most about your job today?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7642" y="1524000"/>
            <a:ext cx="8686800" cy="838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Top 7 Answers are on the Board:</a:t>
            </a:r>
          </a:p>
        </p:txBody>
      </p:sp>
    </p:spTree>
    <p:extLst>
      <p:ext uri="{BB962C8B-B14F-4D97-AF65-F5344CB8AC3E}">
        <p14:creationId xmlns:p14="http://schemas.microsoft.com/office/powerpoint/2010/main" val="4074246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stellar" pitchFamily="18" charset="0"/>
              </a:rPr>
              <a:t>What Drivers Dislike Most</a:t>
            </a:r>
          </a:p>
          <a:p>
            <a:r>
              <a:rPr lang="en-US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stellar" pitchFamily="18" charset="0"/>
              </a:rPr>
              <a:t>2016 Survey by Overdrive &amp; Trucker News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5949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Regulations </a:t>
            </a:r>
            <a:r>
              <a:rPr lang="en-US" sz="3200" dirty="0"/>
              <a:t>(45.0%)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It’s a thankless job </a:t>
            </a:r>
            <a:r>
              <a:rPr lang="en-US" sz="3200" dirty="0"/>
              <a:t>(19.5%)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Not making enough money </a:t>
            </a:r>
            <a:r>
              <a:rPr lang="en-US" sz="3200" dirty="0"/>
              <a:t>(13.3%)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Nothing </a:t>
            </a:r>
            <a:r>
              <a:rPr lang="en-US" sz="3200" dirty="0"/>
              <a:t>(9.1%)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Not enough home time </a:t>
            </a:r>
            <a:r>
              <a:rPr lang="en-US" sz="3200" dirty="0"/>
              <a:t>(6.2%)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Bad for my health </a:t>
            </a:r>
            <a:r>
              <a:rPr lang="en-US" sz="3200" dirty="0"/>
              <a:t>(5.0%)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Not enough miles/loads </a:t>
            </a:r>
            <a:r>
              <a:rPr lang="en-US" sz="3200" dirty="0"/>
              <a:t>(1.9%)</a:t>
            </a:r>
          </a:p>
        </p:txBody>
      </p:sp>
    </p:spTree>
    <p:extLst>
      <p:ext uri="{BB962C8B-B14F-4D97-AF65-F5344CB8AC3E}">
        <p14:creationId xmlns:p14="http://schemas.microsoft.com/office/powerpoint/2010/main" val="6205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ATRI’s Top 10 Trucking Concerns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52" t="9524" r="57326" b="37619"/>
          <a:stretch/>
        </p:blipFill>
        <p:spPr>
          <a:xfrm>
            <a:off x="5670891" y="1676400"/>
            <a:ext cx="2985429" cy="399256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67360" y="1524000"/>
            <a:ext cx="5203531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/>
              <a:t>ELD Mandate</a:t>
            </a:r>
          </a:p>
          <a:p>
            <a:r>
              <a:rPr lang="en-US" sz="2000" dirty="0"/>
              <a:t>Hours-of-Service (HOS)</a:t>
            </a:r>
          </a:p>
          <a:p>
            <a:r>
              <a:rPr lang="en-US" sz="2000" dirty="0"/>
              <a:t>Cumulative Impact of Regulations</a:t>
            </a:r>
          </a:p>
          <a:p>
            <a:r>
              <a:rPr lang="en-US" sz="2000" dirty="0"/>
              <a:t>Truck Parking</a:t>
            </a:r>
          </a:p>
          <a:p>
            <a:r>
              <a:rPr lang="en-US" sz="2000" dirty="0"/>
              <a:t>Economy</a:t>
            </a:r>
          </a:p>
          <a:p>
            <a:r>
              <a:rPr lang="en-US" sz="2000" dirty="0"/>
              <a:t>CSA</a:t>
            </a:r>
          </a:p>
          <a:p>
            <a:r>
              <a:rPr lang="en-US" sz="2000" dirty="0"/>
              <a:t>Driver Shortage</a:t>
            </a:r>
          </a:p>
          <a:p>
            <a:r>
              <a:rPr lang="en-US" sz="2000" dirty="0"/>
              <a:t>Driver Retention</a:t>
            </a:r>
          </a:p>
          <a:p>
            <a:r>
              <a:rPr lang="en-US" sz="2000" dirty="0"/>
              <a:t>Infrastructure/Congestion/Funding</a:t>
            </a:r>
          </a:p>
          <a:p>
            <a:r>
              <a:rPr lang="en-US" sz="2000" dirty="0"/>
              <a:t>Driver Distraction</a:t>
            </a:r>
          </a:p>
        </p:txBody>
      </p:sp>
    </p:spTree>
    <p:extLst>
      <p:ext uri="{BB962C8B-B14F-4D97-AF65-F5344CB8AC3E}">
        <p14:creationId xmlns:p14="http://schemas.microsoft.com/office/powerpoint/2010/main" val="341099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295400" y="1447800"/>
            <a:ext cx="7391400" cy="455949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Regulations </a:t>
            </a:r>
            <a:r>
              <a:rPr lang="en-US" sz="3200" dirty="0"/>
              <a:t>(45.0%)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It’s a thankless job </a:t>
            </a:r>
            <a:r>
              <a:rPr lang="en-US" sz="3200" dirty="0"/>
              <a:t>(19.5%)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Not making enough money </a:t>
            </a:r>
            <a:r>
              <a:rPr lang="en-US" sz="3200" dirty="0"/>
              <a:t>(13.3%)</a:t>
            </a: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4000" dirty="0"/>
              <a:t>2 + 3 = 32.8% of drivers polled</a:t>
            </a:r>
          </a:p>
        </p:txBody>
      </p:sp>
    </p:spTree>
    <p:extLst>
      <p:ext uri="{BB962C8B-B14F-4D97-AF65-F5344CB8AC3E}">
        <p14:creationId xmlns:p14="http://schemas.microsoft.com/office/powerpoint/2010/main" val="501315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Do what you can</a:t>
            </a:r>
            <a:br>
              <a:rPr lang="en-US" sz="6000" dirty="0"/>
            </a:br>
            <a:r>
              <a:rPr lang="en-US" sz="6000" dirty="0"/>
              <a:t>about what you can.</a:t>
            </a:r>
          </a:p>
        </p:txBody>
      </p:sp>
    </p:spTree>
    <p:extLst>
      <p:ext uri="{BB962C8B-B14F-4D97-AF65-F5344CB8AC3E}">
        <p14:creationId xmlns:p14="http://schemas.microsoft.com/office/powerpoint/2010/main" val="1987731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3500" y="990600"/>
            <a:ext cx="64770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astellar" panose="020A0402060406010301" pitchFamily="18" charset="0"/>
              </a:rPr>
              <a:t>Thank You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303020" y="2971800"/>
            <a:ext cx="6477000" cy="2590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000" dirty="0">
                <a:latin typeface="Memphis Medium" panose="02060604040205020404" pitchFamily="18" charset="0"/>
              </a:rPr>
              <a:t>Lee Miller</a:t>
            </a:r>
          </a:p>
          <a:p>
            <a:pPr algn="ctr"/>
            <a:r>
              <a:rPr lang="en-US" dirty="0">
                <a:latin typeface="Memphis Medium" panose="02060604040205020404" pitchFamily="18" charset="0"/>
              </a:rPr>
              <a:t>lmiller@millert.com</a:t>
            </a:r>
          </a:p>
        </p:txBody>
      </p:sp>
    </p:spTree>
    <p:extLst>
      <p:ext uri="{BB962C8B-B14F-4D97-AF65-F5344CB8AC3E}">
        <p14:creationId xmlns:p14="http://schemas.microsoft.com/office/powerpoint/2010/main" val="298314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astellar" pitchFamily="18" charset="0"/>
              </a:rPr>
              <a:t>09.11.17 | Philadelphia, PA</a:t>
            </a:r>
          </a:p>
        </p:txBody>
      </p:sp>
      <p:pic>
        <p:nvPicPr>
          <p:cNvPr id="7" name="Picture 2" descr="CLX Logistics, LL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" y="685800"/>
            <a:ext cx="756761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08" y="2273273"/>
            <a:ext cx="3503292" cy="123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0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7999" y="5029200"/>
            <a:ext cx="5257801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800" dirty="0">
                <a:solidFill>
                  <a:schemeClr val="tx1"/>
                </a:solidFill>
              </a:rPr>
              <a:t>www.millert.com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t="10000" r="39436" b="62222"/>
          <a:stretch/>
        </p:blipFill>
        <p:spPr>
          <a:xfrm>
            <a:off x="3733800" y="1373840"/>
            <a:ext cx="4556760" cy="33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548129"/>
            <a:ext cx="8229600" cy="880871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R="64008" indent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>
                <a:solidFill>
                  <a:schemeClr val="tx2"/>
                </a:solidFill>
                <a:latin typeface="Castellar" pitchFamily="18" charset="0"/>
              </a:defRPr>
            </a:lvl1pPr>
            <a:lvl2pPr indent="0" algn="ctr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/>
            </a:lvl2pPr>
            <a:lvl3pPr indent="0" algn="ctr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/>
            </a:lvl3pPr>
            <a:lvl4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/>
            </a:lvl4pPr>
            <a:lvl5pPr indent="0" algn="ctr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/>
            </a:lvl5pPr>
            <a:lvl6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/>
            </a:lvl6pPr>
            <a:lvl7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7pPr>
            <a:lvl8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/>
            </a:lvl8pPr>
            <a:lvl9pPr indent="0" algn="ctr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baseline="0"/>
            </a:lvl9pPr>
            <a:extLst/>
          </a:lstStyle>
          <a:p>
            <a:pPr algn="l"/>
            <a:r>
              <a:rPr lang="en-US" sz="4800" dirty="0"/>
              <a:t>Mission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32138"/>
            <a:ext cx="8229600" cy="156846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/>
              <a:t>Provide our customers with reliable transportation solutions by investing in our people, in our processes, and encouraging innovative thinking.</a:t>
            </a:r>
          </a:p>
        </p:txBody>
      </p:sp>
    </p:spTree>
    <p:extLst>
      <p:ext uri="{BB962C8B-B14F-4D97-AF65-F5344CB8AC3E}">
        <p14:creationId xmlns:p14="http://schemas.microsoft.com/office/powerpoint/2010/main" val="70377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3809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100" dirty="0"/>
              <a:t>SAFETY</a:t>
            </a:r>
          </a:p>
          <a:p>
            <a:pPr>
              <a:lnSpc>
                <a:spcPct val="150000"/>
              </a:lnSpc>
            </a:pPr>
            <a:r>
              <a:rPr lang="en-US" sz="4100" dirty="0"/>
              <a:t>INTEGRITY</a:t>
            </a:r>
          </a:p>
          <a:p>
            <a:pPr>
              <a:lnSpc>
                <a:spcPct val="150000"/>
              </a:lnSpc>
            </a:pPr>
            <a:r>
              <a:rPr lang="en-US" sz="4100" dirty="0"/>
              <a:t>PEOPLE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pPr marR="6400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4800" dirty="0">
                <a:latin typeface="Castellar" pitchFamily="18" charset="0"/>
                <a:ea typeface="+mn-ea"/>
                <a:cs typeface="+mn-cs"/>
              </a:rPr>
              <a:t>Core Values</a:t>
            </a:r>
          </a:p>
        </p:txBody>
      </p:sp>
    </p:spTree>
    <p:extLst>
      <p:ext uri="{BB962C8B-B14F-4D97-AF65-F5344CB8AC3E}">
        <p14:creationId xmlns:p14="http://schemas.microsoft.com/office/powerpoint/2010/main" val="309014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53" y="152400"/>
            <a:ext cx="52725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4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What We Do – </a:t>
            </a:r>
            <a:r>
              <a:rPr lang="en-US" sz="4000" i="1" dirty="0">
                <a:solidFill>
                  <a:schemeClr val="accent1"/>
                </a:solidFill>
                <a:latin typeface="Castellar" pitchFamily="18" charset="0"/>
                <a:ea typeface="+mn-ea"/>
                <a:cs typeface="+mn-cs"/>
              </a:rPr>
              <a:t>In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340" y="5499828"/>
            <a:ext cx="7185660" cy="6096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800" cap="small" dirty="0">
                <a:latin typeface="Univers" pitchFamily="34" charset="0"/>
                <a:cs typeface="Lao UI" pitchFamily="34" charset="0"/>
              </a:rPr>
              <a:t>Point A to Point 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0"/>
          <a:stretch/>
        </p:blipFill>
        <p:spPr>
          <a:xfrm>
            <a:off x="770742" y="1156428"/>
            <a:ext cx="757569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4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3">
      <a:dk1>
        <a:sysClr val="windowText" lastClr="000000"/>
      </a:dk1>
      <a:lt1>
        <a:sysClr val="window" lastClr="FFFFFF"/>
      </a:lt1>
      <a:dk2>
        <a:srgbClr val="103A1A"/>
      </a:dk2>
      <a:lt2>
        <a:srgbClr val="DEF5E4"/>
      </a:lt2>
      <a:accent1>
        <a:srgbClr val="103A1A"/>
      </a:accent1>
      <a:accent2>
        <a:srgbClr val="185727"/>
      </a:accent2>
      <a:accent3>
        <a:srgbClr val="103A1A"/>
      </a:accent3>
      <a:accent4>
        <a:srgbClr val="A6E703"/>
      </a:accent4>
      <a:accent5>
        <a:srgbClr val="FFCC00"/>
      </a:accent5>
      <a:accent6>
        <a:srgbClr val="F6910A"/>
      </a:accent6>
      <a:hlink>
        <a:srgbClr val="0B2B13"/>
      </a:hlink>
      <a:folHlink>
        <a:srgbClr val="57C539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1534</TotalTime>
  <Words>338</Words>
  <Application>Microsoft Office PowerPoint</Application>
  <PresentationFormat>On-screen Show (4:3)</PresentationFormat>
  <Paragraphs>94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Calibri</vt:lpstr>
      <vt:lpstr>Castellar</vt:lpstr>
      <vt:lpstr>Franklin Gothic Book</vt:lpstr>
      <vt:lpstr>Franklin Gothic Medium</vt:lpstr>
      <vt:lpstr>Lao UI</vt:lpstr>
      <vt:lpstr>Memphis Medium</vt:lpstr>
      <vt:lpstr>Univers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 Values</vt:lpstr>
      <vt:lpstr>PowerPoint Presentation</vt:lpstr>
      <vt:lpstr>What We Do – In Theory</vt:lpstr>
      <vt:lpstr>What We Do – In Reality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Solutions: Other Services</vt:lpstr>
      <vt:lpstr>About Me…</vt:lpstr>
      <vt:lpstr>30,000 foot view</vt:lpstr>
      <vt:lpstr>Economy Chemical Industry Trucking Game Changers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CLX + MTI + YOU = What to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most critical component:</vt:lpstr>
      <vt:lpstr>PowerPoint Presentation</vt:lpstr>
      <vt:lpstr>PowerPoint Presentation</vt:lpstr>
      <vt:lpstr>ATRI’s Top 10 Trucking Concerns</vt:lpstr>
      <vt:lpstr>PowerPoint Presentation</vt:lpstr>
      <vt:lpstr>Do what you can about what you can.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ml00440k</dc:creator>
  <cp:lastModifiedBy>Michael Mills</cp:lastModifiedBy>
  <cp:revision>219</cp:revision>
  <cp:lastPrinted>2017-09-08T21:21:42Z</cp:lastPrinted>
  <dcterms:created xsi:type="dcterms:W3CDTF">2015-06-02T17:32:24Z</dcterms:created>
  <dcterms:modified xsi:type="dcterms:W3CDTF">2017-09-18T19:45:54Z</dcterms:modified>
</cp:coreProperties>
</file>