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0"/>
  </p:notesMasterIdLst>
  <p:handoutMasterIdLst>
    <p:handoutMasterId r:id="rId21"/>
  </p:handoutMasterIdLst>
  <p:sldIdLst>
    <p:sldId id="258" r:id="rId3"/>
    <p:sldId id="278" r:id="rId4"/>
    <p:sldId id="283" r:id="rId5"/>
    <p:sldId id="270" r:id="rId6"/>
    <p:sldId id="279" r:id="rId7"/>
    <p:sldId id="273" r:id="rId8"/>
    <p:sldId id="282" r:id="rId9"/>
    <p:sldId id="275" r:id="rId10"/>
    <p:sldId id="266" r:id="rId11"/>
    <p:sldId id="276" r:id="rId12"/>
    <p:sldId id="280" r:id="rId13"/>
    <p:sldId id="268" r:id="rId14"/>
    <p:sldId id="277" r:id="rId15"/>
    <p:sldId id="281" r:id="rId16"/>
    <p:sldId id="269" r:id="rId17"/>
    <p:sldId id="274" r:id="rId18"/>
    <p:sldId id="262" r:id="rId19"/>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221" autoAdjust="0"/>
  </p:normalViewPr>
  <p:slideViewPr>
    <p:cSldViewPr snapToGrid="0" snapToObjects="1">
      <p:cViewPr varScale="1">
        <p:scale>
          <a:sx n="50" d="100"/>
          <a:sy n="50" d="100"/>
        </p:scale>
        <p:origin x="1002" y="3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767519A-71DC-465A-A8D3-719E155383E7}" type="datetimeFigureOut">
              <a:rPr lang="en-US" smtClean="0"/>
              <a:t>9/18/2017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EAAF0911-5837-4B7B-ABEB-DA585ACBEEBD}" type="slidenum">
              <a:rPr lang="en-US" smtClean="0"/>
              <a:t>‹#›</a:t>
            </a:fld>
            <a:endParaRPr lang="en-US"/>
          </a:p>
        </p:txBody>
      </p:sp>
    </p:spTree>
    <p:extLst>
      <p:ext uri="{BB962C8B-B14F-4D97-AF65-F5344CB8AC3E}">
        <p14:creationId xmlns:p14="http://schemas.microsoft.com/office/powerpoint/2010/main" val="4142564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271621B-A5F5-42CD-BC15-9CA3D2758DBB}" type="datetimeFigureOut">
              <a:rPr lang="en-US" smtClean="0"/>
              <a:t>9/18/2017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F98D45B-5FED-41D4-AA97-D72E47580A69}" type="slidenum">
              <a:rPr lang="en-US" smtClean="0"/>
              <a:t>‹#›</a:t>
            </a:fld>
            <a:endParaRPr lang="en-US"/>
          </a:p>
        </p:txBody>
      </p:sp>
    </p:spTree>
    <p:extLst>
      <p:ext uri="{BB962C8B-B14F-4D97-AF65-F5344CB8AC3E}">
        <p14:creationId xmlns:p14="http://schemas.microsoft.com/office/powerpoint/2010/main" val="2087764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98D45B-5FED-41D4-AA97-D72E47580A69}" type="slidenum">
              <a:rPr lang="en-US" smtClean="0"/>
              <a:t>1</a:t>
            </a:fld>
            <a:endParaRPr lang="en-US"/>
          </a:p>
        </p:txBody>
      </p:sp>
    </p:spTree>
    <p:extLst>
      <p:ext uri="{BB962C8B-B14F-4D97-AF65-F5344CB8AC3E}">
        <p14:creationId xmlns:p14="http://schemas.microsoft.com/office/powerpoint/2010/main" val="1020339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see in</a:t>
            </a:r>
            <a:r>
              <a:rPr lang="en-US" baseline="0" dirty="0"/>
              <a:t> the blue 2014 line vs other years a large increase that has really become the new norm.</a:t>
            </a:r>
          </a:p>
          <a:p>
            <a:r>
              <a:rPr lang="en-US" baseline="0" dirty="0"/>
              <a:t>Noel Perry shows another 3-4% increase in rates</a:t>
            </a:r>
            <a:endParaRPr lang="en-US" dirty="0"/>
          </a:p>
        </p:txBody>
      </p:sp>
      <p:sp>
        <p:nvSpPr>
          <p:cNvPr id="4" name="Slide Number Placeholder 3"/>
          <p:cNvSpPr>
            <a:spLocks noGrp="1"/>
          </p:cNvSpPr>
          <p:nvPr>
            <p:ph type="sldNum" sz="quarter" idx="10"/>
          </p:nvPr>
        </p:nvSpPr>
        <p:spPr/>
        <p:txBody>
          <a:bodyPr/>
          <a:lstStyle/>
          <a:p>
            <a:fld id="{CF98D45B-5FED-41D4-AA97-D72E47580A69}" type="slidenum">
              <a:rPr lang="en-US" smtClean="0"/>
              <a:t>11</a:t>
            </a:fld>
            <a:endParaRPr lang="en-US"/>
          </a:p>
        </p:txBody>
      </p:sp>
    </p:spTree>
    <p:extLst>
      <p:ext uri="{BB962C8B-B14F-4D97-AF65-F5344CB8AC3E}">
        <p14:creationId xmlns:p14="http://schemas.microsoft.com/office/powerpoint/2010/main" val="33740696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ELD</a:t>
            </a:r>
            <a:r>
              <a:rPr lang="en-US" baseline="0" dirty="0"/>
              <a:t> Enforcement begins 4/1/18 – JOC – drivers will not be able to drive away from roadside inspections</a:t>
            </a:r>
            <a:endParaRPr lang="en-US" dirty="0"/>
          </a:p>
        </p:txBody>
      </p:sp>
      <p:sp>
        <p:nvSpPr>
          <p:cNvPr id="4" name="Slide Number Placeholder 3"/>
          <p:cNvSpPr>
            <a:spLocks noGrp="1"/>
          </p:cNvSpPr>
          <p:nvPr>
            <p:ph type="sldNum" sz="quarter" idx="10"/>
          </p:nvPr>
        </p:nvSpPr>
        <p:spPr/>
        <p:txBody>
          <a:bodyPr/>
          <a:lstStyle/>
          <a:p>
            <a:fld id="{CF98D45B-5FED-41D4-AA97-D72E47580A69}" type="slidenum">
              <a:rPr lang="en-US" smtClean="0"/>
              <a:t>12</a:t>
            </a:fld>
            <a:endParaRPr lang="en-US"/>
          </a:p>
        </p:txBody>
      </p:sp>
    </p:spTree>
    <p:extLst>
      <p:ext uri="{BB962C8B-B14F-4D97-AF65-F5344CB8AC3E}">
        <p14:creationId xmlns:p14="http://schemas.microsoft.com/office/powerpoint/2010/main" val="21144986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Irma was not a materially</a:t>
            </a:r>
            <a:r>
              <a:rPr lang="en-US" baseline="0" dirty="0"/>
              <a:t> large impact, we can expect to see rate increases from carriers.</a:t>
            </a:r>
            <a:endParaRPr lang="en-US" dirty="0"/>
          </a:p>
        </p:txBody>
      </p:sp>
      <p:sp>
        <p:nvSpPr>
          <p:cNvPr id="4" name="Slide Number Placeholder 3"/>
          <p:cNvSpPr>
            <a:spLocks noGrp="1"/>
          </p:cNvSpPr>
          <p:nvPr>
            <p:ph type="sldNum" sz="quarter" idx="10"/>
          </p:nvPr>
        </p:nvSpPr>
        <p:spPr/>
        <p:txBody>
          <a:bodyPr/>
          <a:lstStyle/>
          <a:p>
            <a:fld id="{1D7A5D63-C6A6-46DC-84C1-427583222DB5}" type="slidenum">
              <a:rPr lang="en-US" smtClean="0"/>
              <a:t>13</a:t>
            </a:fld>
            <a:endParaRPr lang="en-US"/>
          </a:p>
        </p:txBody>
      </p:sp>
    </p:spTree>
    <p:extLst>
      <p:ext uri="{BB962C8B-B14F-4D97-AF65-F5344CB8AC3E}">
        <p14:creationId xmlns:p14="http://schemas.microsoft.com/office/powerpoint/2010/main" val="26110021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98D45B-5FED-41D4-AA97-D72E47580A69}" type="slidenum">
              <a:rPr lang="en-US" smtClean="0"/>
              <a:t>14</a:t>
            </a:fld>
            <a:endParaRPr lang="en-US"/>
          </a:p>
        </p:txBody>
      </p:sp>
    </p:spTree>
    <p:extLst>
      <p:ext uri="{BB962C8B-B14F-4D97-AF65-F5344CB8AC3E}">
        <p14:creationId xmlns:p14="http://schemas.microsoft.com/office/powerpoint/2010/main" val="29456724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FUEL – this is a</a:t>
            </a:r>
            <a:r>
              <a:rPr lang="en-US" baseline="0" dirty="0"/>
              <a:t> % change in fuel rates, NOT the FSC which is typically mitigated to ½ via fuel programs.</a:t>
            </a:r>
            <a:endParaRPr lang="en-US" dirty="0"/>
          </a:p>
        </p:txBody>
      </p:sp>
      <p:sp>
        <p:nvSpPr>
          <p:cNvPr id="4" name="Slide Number Placeholder 3"/>
          <p:cNvSpPr>
            <a:spLocks noGrp="1"/>
          </p:cNvSpPr>
          <p:nvPr>
            <p:ph type="sldNum" sz="quarter" idx="10"/>
          </p:nvPr>
        </p:nvSpPr>
        <p:spPr/>
        <p:txBody>
          <a:bodyPr/>
          <a:lstStyle/>
          <a:p>
            <a:fld id="{CF98D45B-5FED-41D4-AA97-D72E47580A69}" type="slidenum">
              <a:rPr lang="en-US" smtClean="0"/>
              <a:t>15</a:t>
            </a:fld>
            <a:endParaRPr lang="en-US"/>
          </a:p>
        </p:txBody>
      </p:sp>
    </p:spTree>
    <p:extLst>
      <p:ext uri="{BB962C8B-B14F-4D97-AF65-F5344CB8AC3E}">
        <p14:creationId xmlns:p14="http://schemas.microsoft.com/office/powerpoint/2010/main" val="26782374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98D45B-5FED-41D4-AA97-D72E47580A69}" type="slidenum">
              <a:rPr lang="en-US" smtClean="0"/>
              <a:t>16</a:t>
            </a:fld>
            <a:endParaRPr lang="en-US"/>
          </a:p>
        </p:txBody>
      </p:sp>
    </p:spTree>
    <p:extLst>
      <p:ext uri="{BB962C8B-B14F-4D97-AF65-F5344CB8AC3E}">
        <p14:creationId xmlns:p14="http://schemas.microsoft.com/office/powerpoint/2010/main" val="13787719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98D45B-5FED-41D4-AA97-D72E47580A69}" type="slidenum">
              <a:rPr lang="en-US" smtClean="0"/>
              <a:t>17</a:t>
            </a:fld>
            <a:endParaRPr lang="en-US"/>
          </a:p>
        </p:txBody>
      </p:sp>
    </p:spTree>
    <p:extLst>
      <p:ext uri="{BB962C8B-B14F-4D97-AF65-F5344CB8AC3E}">
        <p14:creationId xmlns:p14="http://schemas.microsoft.com/office/powerpoint/2010/main" val="1711316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7A5D63-C6A6-46DC-84C1-427583222DB5}" type="slidenum">
              <a:rPr lang="en-US" smtClean="0"/>
              <a:t>2</a:t>
            </a:fld>
            <a:endParaRPr lang="en-US"/>
          </a:p>
        </p:txBody>
      </p:sp>
    </p:spTree>
    <p:extLst>
      <p:ext uri="{BB962C8B-B14F-4D97-AF65-F5344CB8AC3E}">
        <p14:creationId xmlns:p14="http://schemas.microsoft.com/office/powerpoint/2010/main" val="3639780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98D45B-5FED-41D4-AA97-D72E47580A69}" type="slidenum">
              <a:rPr lang="en-US" smtClean="0"/>
              <a:t>4</a:t>
            </a:fld>
            <a:endParaRPr lang="en-US"/>
          </a:p>
        </p:txBody>
      </p:sp>
    </p:spTree>
    <p:extLst>
      <p:ext uri="{BB962C8B-B14F-4D97-AF65-F5344CB8AC3E}">
        <p14:creationId xmlns:p14="http://schemas.microsoft.com/office/powerpoint/2010/main" val="2441878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98D45B-5FED-41D4-AA97-D72E47580A69}" type="slidenum">
              <a:rPr lang="en-US" smtClean="0"/>
              <a:t>5</a:t>
            </a:fld>
            <a:endParaRPr lang="en-US"/>
          </a:p>
        </p:txBody>
      </p:sp>
    </p:spTree>
    <p:extLst>
      <p:ext uri="{BB962C8B-B14F-4D97-AF65-F5344CB8AC3E}">
        <p14:creationId xmlns:p14="http://schemas.microsoft.com/office/powerpoint/2010/main" val="2639996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EIA</a:t>
            </a:r>
            <a:r>
              <a:rPr lang="en-US" baseline="0" dirty="0"/>
              <a:t> was projecting more aggressively for $3 fuel.  Not like to see now until late 18 / early 19.</a:t>
            </a:r>
            <a:endParaRPr lang="en-US" dirty="0"/>
          </a:p>
        </p:txBody>
      </p:sp>
      <p:sp>
        <p:nvSpPr>
          <p:cNvPr id="4" name="Slide Number Placeholder 3"/>
          <p:cNvSpPr>
            <a:spLocks noGrp="1"/>
          </p:cNvSpPr>
          <p:nvPr>
            <p:ph type="sldNum" sz="quarter" idx="10"/>
          </p:nvPr>
        </p:nvSpPr>
        <p:spPr/>
        <p:txBody>
          <a:bodyPr/>
          <a:lstStyle/>
          <a:p>
            <a:fld id="{CF98D45B-5FED-41D4-AA97-D72E47580A69}" type="slidenum">
              <a:rPr lang="en-US" smtClean="0"/>
              <a:t>6</a:t>
            </a:fld>
            <a:endParaRPr lang="en-US"/>
          </a:p>
        </p:txBody>
      </p:sp>
    </p:spTree>
    <p:extLst>
      <p:ext uri="{BB962C8B-B14F-4D97-AF65-F5344CB8AC3E}">
        <p14:creationId xmlns:p14="http://schemas.microsoft.com/office/powerpoint/2010/main" val="3040463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7A5D63-C6A6-46DC-84C1-427583222DB5}" type="slidenum">
              <a:rPr lang="en-US" smtClean="0"/>
              <a:t>7</a:t>
            </a:fld>
            <a:endParaRPr lang="en-US"/>
          </a:p>
        </p:txBody>
      </p:sp>
    </p:spTree>
    <p:extLst>
      <p:ext uri="{BB962C8B-B14F-4D97-AF65-F5344CB8AC3E}">
        <p14:creationId xmlns:p14="http://schemas.microsoft.com/office/powerpoint/2010/main" val="365515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Industrial</a:t>
            </a:r>
            <a:r>
              <a:rPr lang="en-US" baseline="0" dirty="0"/>
              <a:t> Production Index – economic indicator that measures real output for all facilities located in the US manufacturing, mining, electric and gas utilities. Index measures movements in production output and highlights structural developments in the economy. </a:t>
            </a:r>
          </a:p>
          <a:p>
            <a:endParaRPr lang="en-US" dirty="0"/>
          </a:p>
        </p:txBody>
      </p:sp>
      <p:sp>
        <p:nvSpPr>
          <p:cNvPr id="4" name="Slide Number Placeholder 3"/>
          <p:cNvSpPr>
            <a:spLocks noGrp="1"/>
          </p:cNvSpPr>
          <p:nvPr>
            <p:ph type="sldNum" sz="quarter" idx="10"/>
          </p:nvPr>
        </p:nvSpPr>
        <p:spPr/>
        <p:txBody>
          <a:bodyPr/>
          <a:lstStyle/>
          <a:p>
            <a:fld id="{1D7A5D63-C6A6-46DC-84C1-427583222DB5}" type="slidenum">
              <a:rPr lang="en-US" smtClean="0"/>
              <a:t>8</a:t>
            </a:fld>
            <a:endParaRPr lang="en-US"/>
          </a:p>
        </p:txBody>
      </p:sp>
    </p:spTree>
    <p:extLst>
      <p:ext uri="{BB962C8B-B14F-4D97-AF65-F5344CB8AC3E}">
        <p14:creationId xmlns:p14="http://schemas.microsoft.com/office/powerpoint/2010/main" val="2629308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Carriers are following the growth</a:t>
            </a:r>
            <a:r>
              <a:rPr lang="en-US" baseline="0" dirty="0"/>
              <a:t> only after it’s real</a:t>
            </a:r>
          </a:p>
          <a:p>
            <a:r>
              <a:rPr lang="en-US" baseline="0" dirty="0"/>
              <a:t>Top graph, same but longer view</a:t>
            </a:r>
          </a:p>
          <a:p>
            <a:r>
              <a:rPr lang="en-US" baseline="0" dirty="0"/>
              <a:t>Bottom graph </a:t>
            </a:r>
            <a:r>
              <a:rPr lang="en-US" baseline="0" dirty="0" err="1"/>
              <a:t>nonwupervisory</a:t>
            </a:r>
            <a:r>
              <a:rPr lang="en-US" baseline="0" dirty="0"/>
              <a:t> employees including drivers and warehouse workers</a:t>
            </a:r>
            <a:endParaRPr lang="en-US" dirty="0"/>
          </a:p>
        </p:txBody>
      </p:sp>
      <p:sp>
        <p:nvSpPr>
          <p:cNvPr id="4" name="Slide Number Placeholder 3"/>
          <p:cNvSpPr>
            <a:spLocks noGrp="1"/>
          </p:cNvSpPr>
          <p:nvPr>
            <p:ph type="sldNum" sz="quarter" idx="10"/>
          </p:nvPr>
        </p:nvSpPr>
        <p:spPr/>
        <p:txBody>
          <a:bodyPr/>
          <a:lstStyle/>
          <a:p>
            <a:fld id="{CF98D45B-5FED-41D4-AA97-D72E47580A69}" type="slidenum">
              <a:rPr lang="en-US" smtClean="0"/>
              <a:t>9</a:t>
            </a:fld>
            <a:endParaRPr lang="en-US"/>
          </a:p>
        </p:txBody>
      </p:sp>
    </p:spTree>
    <p:extLst>
      <p:ext uri="{BB962C8B-B14F-4D97-AF65-F5344CB8AC3E}">
        <p14:creationId xmlns:p14="http://schemas.microsoft.com/office/powerpoint/2010/main" val="2865749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FTR</a:t>
            </a:r>
            <a:r>
              <a:rPr lang="en-US" baseline="0" dirty="0"/>
              <a:t> Driver supply and Truck Demand.  </a:t>
            </a:r>
          </a:p>
          <a:p>
            <a:pPr defTabSz="931774"/>
            <a:r>
              <a:rPr lang="en-US" baseline="0" dirty="0"/>
              <a:t>Noel Perry – widely regarded transportation economist looking at many economic factors and predicts less of a shortage or an increase in drivers from a potential recession/economic slow down in 18/19 – Which will be good for shippers.</a:t>
            </a:r>
          </a:p>
          <a:p>
            <a:pPr defTabSz="931774"/>
            <a:r>
              <a:rPr lang="en-US" dirty="0"/>
              <a:t>Just</a:t>
            </a:r>
            <a:r>
              <a:rPr lang="en-US" baseline="0" dirty="0"/>
              <a:t> over 200K drivers short and will continue through most of next year. </a:t>
            </a:r>
          </a:p>
          <a:p>
            <a:endParaRPr lang="en-US" dirty="0"/>
          </a:p>
        </p:txBody>
      </p:sp>
      <p:sp>
        <p:nvSpPr>
          <p:cNvPr id="4" name="Slide Number Placeholder 3"/>
          <p:cNvSpPr>
            <a:spLocks noGrp="1"/>
          </p:cNvSpPr>
          <p:nvPr>
            <p:ph type="sldNum" sz="quarter" idx="10"/>
          </p:nvPr>
        </p:nvSpPr>
        <p:spPr/>
        <p:txBody>
          <a:bodyPr/>
          <a:lstStyle/>
          <a:p>
            <a:fld id="{1D7A5D63-C6A6-46DC-84C1-427583222DB5}" type="slidenum">
              <a:rPr lang="en-US" smtClean="0"/>
              <a:t>10</a:t>
            </a:fld>
            <a:endParaRPr lang="en-US"/>
          </a:p>
        </p:txBody>
      </p:sp>
    </p:spTree>
    <p:extLst>
      <p:ext uri="{BB962C8B-B14F-4D97-AF65-F5344CB8AC3E}">
        <p14:creationId xmlns:p14="http://schemas.microsoft.com/office/powerpoint/2010/main" val="623012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hyperlink" Target="http://www.google.com/url?sa=i&amp;rct=j&amp;q=&amp;esrc=s&amp;frm=1&amp;source=images&amp;cd=&amp;cad=rja&amp;docid=nvisRGN9NI1kTM&amp;tbnid=nAREb7CraaEAYM:&amp;ved=0CAUQjRw&amp;url=http://www.aslgl.com/&amp;ei=xDfxUp_iB-exsQSp0oDgDw&amp;v6u=https://s-v6exp1-ds.metric.gstatic.com/gen_204?ip=71.224.121.17&amp;ts=1391540121459637&amp;auth=ymh3aywffospp2io7ldwncctavvnmlhw&amp;rndm=0.04711454678172056&amp;v6s=2&amp;v6t=48146&amp;bvm=bv.60444564,d.aWc&amp;psig=AFQjCNG7eahsKfcC8uDNVFP67Vc5ZEHs0Q&amp;ust=1391626521485680" TargetMode="Externa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CF5C42C-EA5B-7C4A-B1D4-6EA8F9611319}" type="datetimeFigureOut">
              <a:rPr lang="en-US" smtClean="0"/>
              <a:t>9/18/2017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6A9C6B-3F48-5244-8E1D-BC78BD05CF06}" type="slidenum">
              <a:rPr lang="en-US" smtClean="0"/>
              <a:t>‹#›</a:t>
            </a:fld>
            <a:endParaRPr lang="en-US"/>
          </a:p>
        </p:txBody>
      </p:sp>
    </p:spTree>
    <p:extLst>
      <p:ext uri="{BB962C8B-B14F-4D97-AF65-F5344CB8AC3E}">
        <p14:creationId xmlns:p14="http://schemas.microsoft.com/office/powerpoint/2010/main" val="455594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F5C42C-EA5B-7C4A-B1D4-6EA8F9611319}" type="datetimeFigureOut">
              <a:rPr lang="en-US" smtClean="0"/>
              <a:t>9/18/2017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6A9C6B-3F48-5244-8E1D-BC78BD05CF06}" type="slidenum">
              <a:rPr lang="en-US" smtClean="0"/>
              <a:t>‹#›</a:t>
            </a:fld>
            <a:endParaRPr lang="en-US"/>
          </a:p>
        </p:txBody>
      </p:sp>
    </p:spTree>
    <p:extLst>
      <p:ext uri="{BB962C8B-B14F-4D97-AF65-F5344CB8AC3E}">
        <p14:creationId xmlns:p14="http://schemas.microsoft.com/office/powerpoint/2010/main" val="1777421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F5C42C-EA5B-7C4A-B1D4-6EA8F9611319}" type="datetimeFigureOut">
              <a:rPr lang="en-US" smtClean="0"/>
              <a:t>9/18/2017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6A9C6B-3F48-5244-8E1D-BC78BD05CF06}" type="slidenum">
              <a:rPr lang="en-US" smtClean="0"/>
              <a:t>‹#›</a:t>
            </a:fld>
            <a:endParaRPr lang="en-US"/>
          </a:p>
        </p:txBody>
      </p:sp>
    </p:spTree>
    <p:extLst>
      <p:ext uri="{BB962C8B-B14F-4D97-AF65-F5344CB8AC3E}">
        <p14:creationId xmlns:p14="http://schemas.microsoft.com/office/powerpoint/2010/main" val="16732472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2250630" y="550751"/>
            <a:ext cx="4642741" cy="4041998"/>
          </a:xfrm>
          <a:prstGeom prst="rect">
            <a:avLst/>
          </a:prstGeom>
        </p:spPr>
      </p:pic>
      <p:sp>
        <p:nvSpPr>
          <p:cNvPr id="15" name="Text Placeholder 14"/>
          <p:cNvSpPr>
            <a:spLocks noGrp="1"/>
          </p:cNvSpPr>
          <p:nvPr>
            <p:ph type="body" sz="quarter" idx="12" hasCustomPrompt="1"/>
          </p:nvPr>
        </p:nvSpPr>
        <p:spPr>
          <a:xfrm>
            <a:off x="2474477" y="4634542"/>
            <a:ext cx="4187428" cy="199076"/>
          </a:xfrm>
        </p:spPr>
        <p:txBody>
          <a:bodyPr lIns="0"/>
          <a:lstStyle>
            <a:lvl1pPr algn="ctr">
              <a:defRPr sz="1200" b="0">
                <a:solidFill>
                  <a:srgbClr val="003E7C"/>
                </a:solidFill>
              </a:defRPr>
            </a:lvl1pPr>
          </a:lstStyle>
          <a:p>
            <a:pPr lvl="0"/>
            <a:r>
              <a:rPr lang="en-US" dirty="0"/>
              <a:t>Click to add place and date</a:t>
            </a:r>
            <a:endParaRPr lang="nl-NL" dirty="0"/>
          </a:p>
        </p:txBody>
      </p:sp>
      <p:sp>
        <p:nvSpPr>
          <p:cNvPr id="18" name="Text Placeholder 14"/>
          <p:cNvSpPr>
            <a:spLocks noGrp="1"/>
          </p:cNvSpPr>
          <p:nvPr>
            <p:ph type="body" sz="quarter" idx="13" hasCustomPrompt="1"/>
          </p:nvPr>
        </p:nvSpPr>
        <p:spPr>
          <a:xfrm>
            <a:off x="2474477" y="4827705"/>
            <a:ext cx="4187428" cy="228321"/>
          </a:xfrm>
        </p:spPr>
        <p:txBody>
          <a:bodyPr lIns="0"/>
          <a:lstStyle>
            <a:lvl1pPr algn="ctr">
              <a:defRPr sz="1200" b="0" baseline="0">
                <a:solidFill>
                  <a:srgbClr val="003E7C"/>
                </a:solidFill>
              </a:defRPr>
            </a:lvl1pPr>
          </a:lstStyle>
          <a:p>
            <a:pPr lvl="0"/>
            <a:r>
              <a:rPr lang="en-US" dirty="0"/>
              <a:t>Click to add Company name</a:t>
            </a:r>
            <a:endParaRPr lang="nl-NL" dirty="0"/>
          </a:p>
        </p:txBody>
      </p:sp>
      <p:sp>
        <p:nvSpPr>
          <p:cNvPr id="9" name="AutoShape 10"/>
          <p:cNvSpPr>
            <a:spLocks noChangeArrowheads="1"/>
          </p:cNvSpPr>
          <p:nvPr userDrawn="1"/>
        </p:nvSpPr>
        <p:spPr bwMode="auto">
          <a:xfrm>
            <a:off x="0" y="1250509"/>
            <a:ext cx="9144000" cy="1429253"/>
          </a:xfrm>
          <a:prstGeom prst="rect">
            <a:avLst/>
          </a:prstGeom>
          <a:gradFill flip="none" rotWithShape="1">
            <a:gsLst>
              <a:gs pos="0">
                <a:srgbClr val="003E7C"/>
              </a:gs>
              <a:gs pos="60000">
                <a:schemeClr val="accent1">
                  <a:lumMod val="75000"/>
                  <a:alpha val="90000"/>
                </a:schemeClr>
              </a:gs>
              <a:gs pos="100000">
                <a:schemeClr val="accent1">
                  <a:lumMod val="60000"/>
                  <a:lumOff val="40000"/>
                  <a:alpha val="85000"/>
                </a:schemeClr>
              </a:gs>
            </a:gsLst>
            <a:lin ang="0" scaled="0"/>
            <a:tileRect/>
          </a:gradFill>
          <a:ln w="9525">
            <a:noFill/>
            <a:round/>
            <a:headEnd/>
            <a:tailEnd/>
          </a:ln>
          <a:effectLst/>
        </p:spPr>
        <p:txBody>
          <a:bodyPr wrap="none" anchor="ctr"/>
          <a:lstStyle/>
          <a:p>
            <a:pPr>
              <a:defRPr/>
            </a:pPr>
            <a:endParaRPr lang="nl-NL" sz="1350" dirty="0">
              <a:solidFill>
                <a:prstClr val="black"/>
              </a:solidFill>
              <a:cs typeface="Calibri" pitchFamily="34" charset="0"/>
            </a:endParaRPr>
          </a:p>
        </p:txBody>
      </p:sp>
      <p:sp>
        <p:nvSpPr>
          <p:cNvPr id="8" name="Text Placeholder 7"/>
          <p:cNvSpPr>
            <a:spLocks noGrp="1"/>
          </p:cNvSpPr>
          <p:nvPr>
            <p:ph type="body" sz="quarter" idx="10" hasCustomPrompt="1"/>
          </p:nvPr>
        </p:nvSpPr>
        <p:spPr>
          <a:xfrm>
            <a:off x="517510" y="1503395"/>
            <a:ext cx="8109094" cy="207199"/>
          </a:xfrm>
        </p:spPr>
        <p:txBody>
          <a:bodyPr lIns="0"/>
          <a:lstStyle>
            <a:lvl1pPr algn="ctr">
              <a:defRPr sz="1350" b="0">
                <a:solidFill>
                  <a:schemeClr val="bg1"/>
                </a:solidFill>
              </a:defRPr>
            </a:lvl1pPr>
          </a:lstStyle>
          <a:p>
            <a:pPr lvl="0"/>
            <a:r>
              <a:rPr lang="nl-NL" dirty="0"/>
              <a:t>Click </a:t>
            </a:r>
            <a:r>
              <a:rPr lang="nl-NL" dirty="0" err="1"/>
              <a:t>to</a:t>
            </a:r>
            <a:r>
              <a:rPr lang="nl-NL" dirty="0"/>
              <a:t> </a:t>
            </a:r>
            <a:r>
              <a:rPr lang="nl-NL" dirty="0" err="1"/>
              <a:t>add</a:t>
            </a:r>
            <a:r>
              <a:rPr lang="nl-NL" dirty="0"/>
              <a:t> </a:t>
            </a:r>
            <a:r>
              <a:rPr lang="nl-NL" dirty="0" err="1"/>
              <a:t>title</a:t>
            </a:r>
            <a:endParaRPr lang="nl-NL" dirty="0"/>
          </a:p>
        </p:txBody>
      </p:sp>
      <p:sp>
        <p:nvSpPr>
          <p:cNvPr id="13" name="Text Placeholder 12"/>
          <p:cNvSpPr>
            <a:spLocks noGrp="1"/>
          </p:cNvSpPr>
          <p:nvPr>
            <p:ph type="body" sz="quarter" idx="11" hasCustomPrompt="1"/>
          </p:nvPr>
        </p:nvSpPr>
        <p:spPr>
          <a:xfrm>
            <a:off x="517510" y="1736564"/>
            <a:ext cx="8109094" cy="685800"/>
          </a:xfrm>
        </p:spPr>
        <p:txBody>
          <a:bodyPr lIns="0"/>
          <a:lstStyle>
            <a:lvl1pPr algn="ctr">
              <a:defRPr sz="2400">
                <a:solidFill>
                  <a:schemeClr val="bg1"/>
                </a:solidFill>
              </a:defRPr>
            </a:lvl1pPr>
          </a:lstStyle>
          <a:p>
            <a:pPr lvl="0"/>
            <a:r>
              <a:rPr lang="en-US" dirty="0"/>
              <a:t>Click to add title</a:t>
            </a:r>
            <a:endParaRPr lang="nl-NL" dirty="0"/>
          </a:p>
        </p:txBody>
      </p:sp>
      <p:pic>
        <p:nvPicPr>
          <p:cNvPr id="3074" name="Picture 2" descr="H:\Marketing Files\ChemLogix\Marketing\Images\Logo\CLX Logistics\CLXLogistics_logo-Final.jpg"/>
          <p:cNvPicPr>
            <a:picLocks noChangeAspect="1" noChangeArrowheads="1"/>
          </p:cNvPicPr>
          <p:nvPr userDrawn="1"/>
        </p:nvPicPr>
        <p:blipFill>
          <a:blip r:embed="rId3" cstate="print"/>
          <a:srcRect/>
          <a:stretch>
            <a:fillRect/>
          </a:stretch>
        </p:blipFill>
        <p:spPr bwMode="auto">
          <a:xfrm>
            <a:off x="5103752" y="44463"/>
            <a:ext cx="3981450" cy="475060"/>
          </a:xfrm>
          <a:prstGeom prst="rect">
            <a:avLst/>
          </a:prstGeom>
          <a:noFill/>
        </p:spPr>
      </p:pic>
    </p:spTree>
    <p:extLst>
      <p:ext uri="{BB962C8B-B14F-4D97-AF65-F5344CB8AC3E}">
        <p14:creationId xmlns:p14="http://schemas.microsoft.com/office/powerpoint/2010/main" val="23206755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26377" y="0"/>
            <a:ext cx="9117623" cy="5164039"/>
          </a:xfrm>
          <a:prstGeom prst="rect">
            <a:avLst/>
          </a:prstGeom>
        </p:spPr>
      </p:pic>
      <p:sp>
        <p:nvSpPr>
          <p:cNvPr id="14" name="Rectangle 13"/>
          <p:cNvSpPr/>
          <p:nvPr userDrawn="1"/>
        </p:nvSpPr>
        <p:spPr>
          <a:xfrm>
            <a:off x="0" y="0"/>
            <a:ext cx="9155724" cy="516403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12" name="AutoShape 10"/>
          <p:cNvSpPr>
            <a:spLocks noChangeArrowheads="1"/>
          </p:cNvSpPr>
          <p:nvPr userDrawn="1"/>
        </p:nvSpPr>
        <p:spPr bwMode="auto">
          <a:xfrm rot="5400000">
            <a:off x="109028" y="-109027"/>
            <a:ext cx="4353948" cy="4572001"/>
          </a:xfrm>
          <a:prstGeom prst="round1Rect">
            <a:avLst>
              <a:gd name="adj" fmla="val 13514"/>
            </a:avLst>
          </a:prstGeom>
          <a:gradFill flip="none" rotWithShape="1">
            <a:gsLst>
              <a:gs pos="0">
                <a:srgbClr val="003E7C"/>
              </a:gs>
              <a:gs pos="60000">
                <a:schemeClr val="accent1">
                  <a:lumMod val="75000"/>
                  <a:alpha val="90000"/>
                </a:schemeClr>
              </a:gs>
              <a:gs pos="100000">
                <a:schemeClr val="accent1">
                  <a:lumMod val="60000"/>
                  <a:lumOff val="40000"/>
                  <a:alpha val="85000"/>
                </a:schemeClr>
              </a:gs>
            </a:gsLst>
            <a:lin ang="18900000" scaled="1"/>
            <a:tileRect/>
          </a:gradFill>
          <a:ln w="9525">
            <a:noFill/>
            <a:round/>
            <a:headEnd/>
            <a:tailEnd/>
          </a:ln>
          <a:effectLst/>
        </p:spPr>
        <p:txBody>
          <a:bodyPr wrap="none" anchor="ctr"/>
          <a:lstStyle/>
          <a:p>
            <a:pPr>
              <a:defRPr/>
            </a:pPr>
            <a:endParaRPr lang="nl-NL" sz="1350" dirty="0">
              <a:solidFill>
                <a:prstClr val="black"/>
              </a:solidFill>
              <a:cs typeface="Calibri" pitchFamily="34" charset="0"/>
            </a:endParaRPr>
          </a:p>
        </p:txBody>
      </p:sp>
      <p:sp>
        <p:nvSpPr>
          <p:cNvPr id="8" name="Text Placeholder 7"/>
          <p:cNvSpPr>
            <a:spLocks noGrp="1"/>
          </p:cNvSpPr>
          <p:nvPr>
            <p:ph type="body" sz="quarter" idx="10" hasCustomPrompt="1"/>
          </p:nvPr>
        </p:nvSpPr>
        <p:spPr>
          <a:xfrm>
            <a:off x="106974" y="1258461"/>
            <a:ext cx="4386834" cy="207199"/>
          </a:xfrm>
        </p:spPr>
        <p:txBody>
          <a:bodyPr lIns="0"/>
          <a:lstStyle>
            <a:lvl1pPr>
              <a:defRPr sz="1350" b="0">
                <a:solidFill>
                  <a:schemeClr val="bg1"/>
                </a:solidFill>
              </a:defRPr>
            </a:lvl1pPr>
          </a:lstStyle>
          <a:p>
            <a:pPr lvl="0"/>
            <a:r>
              <a:rPr lang="nl-NL" dirty="0"/>
              <a:t>Click </a:t>
            </a:r>
            <a:r>
              <a:rPr lang="nl-NL" dirty="0" err="1"/>
              <a:t>to</a:t>
            </a:r>
            <a:r>
              <a:rPr lang="nl-NL" dirty="0"/>
              <a:t> </a:t>
            </a:r>
            <a:r>
              <a:rPr lang="nl-NL" dirty="0" err="1"/>
              <a:t>add</a:t>
            </a:r>
            <a:r>
              <a:rPr lang="nl-NL" dirty="0"/>
              <a:t> </a:t>
            </a:r>
            <a:r>
              <a:rPr lang="nl-NL" dirty="0" err="1"/>
              <a:t>title</a:t>
            </a:r>
            <a:endParaRPr lang="nl-NL" dirty="0"/>
          </a:p>
        </p:txBody>
      </p:sp>
      <p:sp>
        <p:nvSpPr>
          <p:cNvPr id="13" name="Text Placeholder 12"/>
          <p:cNvSpPr>
            <a:spLocks noGrp="1"/>
          </p:cNvSpPr>
          <p:nvPr>
            <p:ph type="body" sz="quarter" idx="11" hasCustomPrompt="1"/>
          </p:nvPr>
        </p:nvSpPr>
        <p:spPr>
          <a:xfrm>
            <a:off x="106974" y="1491630"/>
            <a:ext cx="4386834" cy="685800"/>
          </a:xfrm>
        </p:spPr>
        <p:txBody>
          <a:bodyPr lIns="0"/>
          <a:lstStyle>
            <a:lvl1pPr>
              <a:defRPr sz="2400">
                <a:solidFill>
                  <a:schemeClr val="bg1"/>
                </a:solidFill>
              </a:defRPr>
            </a:lvl1pPr>
          </a:lstStyle>
          <a:p>
            <a:pPr lvl="0"/>
            <a:r>
              <a:rPr lang="en-US" dirty="0"/>
              <a:t>Click to add title</a:t>
            </a:r>
            <a:endParaRPr lang="nl-NL" dirty="0"/>
          </a:p>
        </p:txBody>
      </p:sp>
      <p:sp>
        <p:nvSpPr>
          <p:cNvPr id="15" name="Text Placeholder 14"/>
          <p:cNvSpPr>
            <a:spLocks noGrp="1"/>
          </p:cNvSpPr>
          <p:nvPr>
            <p:ph type="body" sz="quarter" idx="12" hasCustomPrompt="1"/>
          </p:nvPr>
        </p:nvSpPr>
        <p:spPr>
          <a:xfrm>
            <a:off x="106973" y="4046860"/>
            <a:ext cx="4187428" cy="199076"/>
          </a:xfrm>
        </p:spPr>
        <p:txBody>
          <a:bodyPr lIns="0"/>
          <a:lstStyle>
            <a:lvl1pPr>
              <a:defRPr sz="1200" b="0">
                <a:solidFill>
                  <a:schemeClr val="bg1"/>
                </a:solidFill>
              </a:defRPr>
            </a:lvl1pPr>
          </a:lstStyle>
          <a:p>
            <a:pPr lvl="0"/>
            <a:r>
              <a:rPr lang="en-US" dirty="0"/>
              <a:t>Click to add place and date</a:t>
            </a:r>
            <a:endParaRPr lang="nl-NL" dirty="0"/>
          </a:p>
        </p:txBody>
      </p:sp>
      <p:pic>
        <p:nvPicPr>
          <p:cNvPr id="2" name="Picture 1"/>
          <p:cNvPicPr>
            <a:picLocks noChangeAspect="1"/>
          </p:cNvPicPr>
          <p:nvPr userDrawn="1"/>
        </p:nvPicPr>
        <p:blipFill rotWithShape="1">
          <a:blip r:embed="rId3" cstate="print">
            <a:extLst>
              <a:ext uri="{28A0092B-C50C-407E-A947-70E740481C1C}">
                <a14:useLocalDpi xmlns:a14="http://schemas.microsoft.com/office/drawing/2010/main" val="0"/>
              </a:ext>
            </a:extLst>
          </a:blip>
          <a:srcRect b="24919"/>
          <a:stretch/>
        </p:blipFill>
        <p:spPr>
          <a:xfrm>
            <a:off x="16944" y="37295"/>
            <a:ext cx="3067194" cy="374216"/>
          </a:xfrm>
          <a:prstGeom prst="rect">
            <a:avLst/>
          </a:prstGeom>
        </p:spPr>
      </p:pic>
      <p:sp>
        <p:nvSpPr>
          <p:cNvPr id="28674" name="AutoShape 2" descr="data:image/jpeg;base64,/9j/4AAQSkZJRgABAQAAAQABAAD/2wCEAAkGBxMTEhUUEhQUFhUWGRUYGRgYGRwaGhscGBwYFxocHCAZIiggHBomIBoUITEhJSkrLi8uHB8zODMsNygtLisBCgoKDg0OGxAQGjElICQ0NCwsNDI0NDYsLCwsLCwsLCwsLyw0LCwsLCwsLCwsLCwsLCwsLCwsLCwsLCwsLCwsLP/AABEIANIA8AMBIgACEQEDEQH/xAAcAAACAgMBAQAAAAAAAAAAAAAABQQGAQMHAgj/xABIEAACAQIEAwUFBQUECAYDAAABAhEAAwQSITEFBkETIlFhcQcygZGhI0JSsdEUcsHh8DNTYpIVFkRUgpOy0hckQ4Oi8TRjc//EABoBAAIDAQEAAAAAAAAAAAAAAAADAQIEBQb/xAAvEQACAgEEAQMCBQQDAQAAAAAAAQIRAwQSITFBBRMiUWEUcYGhsTLB0eEjQpEG/9oADAMBAAIRAxEAPwDuFFFFQAUUUUAYorNFBFAKxWa8tQBmaK8isO8CpCz21YqIcev3Zf8Ad1+ugqHiOJuB3bfpJH8P1q0YuXQOSQ4miaonF+Zcav8AZJYHQZpJPpLCfgDSX/WfjcyLVmB0Nsifk81rx6HJNWmv1aM71WNOmzq1Brkae0ziFtovYSw37rXLZHkZDAGmeG9rVkQMTYuWjpJQrdUajXSGjUfdon6bqY/9b/Kn/A2GWEumdHrINV7hXOWCxGUWsTaLNshOVz6K8N+dPlascouLqSoYbKKwDWaqAUUUUAFFFFABRRRQAUUUUAFFFFABRRRQAUUViakDNFYmsFqKAyTWq9iFUEsQB4kgDXTrXi9djz8qUY/BPckl9ge70G+n86vGG503QqeTarStmviXMgWRaUsR1I0HwkSNDr6b1u4bfe7bDMSCdwco/Wq2tgFspHz9fyqx46+mGwz3CBFtGd400UE1ry48eKKow6bJlzTbl19Cr+0Tj+Kwb4drT2OzuEhka2SWKxnlg+gjaBOm52q0cH4iMRYt3UBAYag7qw0Ybbgz0r5m5u5vxWOupcvsJQEIqjKEDGWEdegk7xXX/Ypx9r9h7TAhrcN5axMeuhI8TWNSVfc3ZIP9DHM1+9aulkLiLgDNlnukwBOp+QirDZcsoJ0lQSD0Oh8KY4/hGdy6kAkidB08a2Y/AfZ5Uksy+956GY+BrpvURlGK8nOnpm22mUfmcWlLFroDQNIk+E93XTpPjWixwK1fRSMpnoGOnoDUHmjlu/cuB5EiIkEbbGr9yhg27JBdbM43MxpHSDXQyZfYwRlCdsyR0ilNUVWzytYU/a2UdfBtTPkanWeKX8K+W3czJutm5qCPw22PeDeTE1auO92CCCR5DSKqmMm4MpYGZ3Ag+MR6Gsu96ipZORuVywcRbLXwHnCzfADzac6AN7rHqEbr6GD5bE2MPXHeG8OYu1vIey2BY6AjWI1BGuxHWrDwzj17CkLcLXbI02l18Cpklxrsday6jQ7X/wAb/Qfp/ULe3Kq+50OiouAx1u8guW3V0bUMDIqVXN+x1QooooAKKKKACiiigAooooAKKKKAMNS/F4ll2TN6ET9aYNUO4alK+CGVXj/P9jBhDiLWIXOSB3PATOsBhsNCd6x/4k8P0BvG2WiO0t3EAkA6llyjfxpZ7UOUTjktFby2jZLjvglWFzJ+HqChPx9KW2/ZXw0KkvfVwkF1cgkwAGgghTMtAPWoUZvpEvYuy0rz1w4f7ZhzudLimkg9sHDZib4PUG0flofWlaezWyly09jHX81t1f7b7Tb8IUpr467dDVZxvs4xGFs3GtdjirrFLaKFRsiAl3eL0iZVFAHR2OsVasifKKr235L6vtQ4WzZi5H71tgfllLGoHMHtK4dew9+yGY57boB2VyXzAiAWChT4E1xvHcuY1Pew10EnXLb0EfuDKPhXngnAruIxFqwBla5oCdtpnTpH60Shka5ui0fbTpCa60geU/wn+oq2+zznluG3HPZC6lxQCubKZEQQ0Hw2iq1xPAXLLm3dRkdWZWUjqIBHnG2lS+G8GuXrV65atmMPbL3GJ0Gqr84aY/wmqF6tnb7PtlwRto727yszEFFAcqBHeJOUFSTAjXQ6Cpdr2vcM/FfH/st/CvnRbj9J8R3fqNNNulMcJwbFXAWTC37k9RauN8sulSpSRXZE7vi/aVwm6JN9wek2runyU1vwftF4Uix+1anws35A/wCXXMuGeyXGshZ2s2T+ByWkESNVBCmTEU4w/sevKO/jLayNlt5oOkjVlB3Amme7OqKPHC7LnjvaTwpwB+0iDuTbvA9dh2cEUibm7AFyFxKNMiAlz4EDLIOk6fiaqpzB7ML9pEazd7Ztc47tuPwkTcgjedZEda6FwuwbGEs23YF0tqrGZUsuhA2mNIMGfHwdhy5LqjPnw43y2Y4TxC0+ULn1J1Nq4oPmSygfWpePuW1AF0gBtBImevhqdjS6WPeDwBOg0nyJiR6zVOx/Gx+03EMZQQveE6QCZmSTJ338xXa0+mnkff3OPOLk2orof4HG4nhuKBRC+GvuS1qQMuk6Se48AkdGAjfWuwYDH27yK9s5lYSD9DPUEGRHiDXA8VxS4ECqWCiGUzmysskEZp030M0x5C577DF9ndlMPdgN1C3ZChx1ynRTHr0NV1vpmWcHmiuV39/9nS0eeUkotcHdaK8I89RXuvOWdAKKKKkAooooAKKKKACiiigDDVrNsVsNVznzj/7Fg7t1SBcgJbmI7R9F36DU/CpUXKSS7fBJzT2gc5XLmN7CwfsrJZDsQ9waMTroFPcHx8q9tx5z3Zg/y1iue8uFrl8ZmnUsZiWIlp8yTVl4niRatl2G0epJ0gV7iGhx4IRxVbS5/NnB9QyzlkUIPsbHirzuak2+M3KoljmPQ5lAIggTM+Xkab4TjVtrbuA02xJGkyfd1HSY1q88EEujFLSauA/vcUcAszHLBOunQ1SE5suW3+zlUDBsoABOmUydxPlUTEX8TivEgyQB7o8tNT8akYPlS6/vaVPtYsf9aR1dJo5Y+ZO3/BnhPF7QzHEql/MUI7UBiCoh4LA+9p8hTvk7j1vDtc74a1c17GIUHNqY2MrC7dIpHxLlsWx74B8D8P1FL7HBbpOi/L+tKyZNFppq+EdFSkuzoXLeLtYC7icQt0McQWYIqZchLl8oP4YgdNqh8V9qDkkIGIHUmfz/AFqq43h18JGV46xOv0pNcw5U94Eeoj+FK03pmGPTT/UJzs6bytzhiL/aMoACZZJIHvTtOnzrZjfaG/fQsZUiAwEGNTrMajUeOlc3wxvWyVsuCbtuCLcMSrbqYk5tNtx5TTzlXhbNiIv4d2BRmOZGEAaSZGo6DwqZ6HGk26ESltuTZ64jz/fbQAAHxH03p43MytYN4MYSAy/eBP8ACSBm2k1Wub+VXwz5kVmstqGInLJ91iNJGkHrIqv4O07XBbBAzkLrp7xG/kDB8oqI4YunGPBWcIZY3ZesFzWptDOH1fLpqQQJ112MgVFPBmxOIa7dV7SGO6YDEqFGvhOWZqH+yBb1qwqyttu0uNABnfWdlUZd6tFy5qdQT1A1M+g1rZGl0c/PWn5xLl/wGM4aGQCyoBGhWdxvudz4+VVrhnApuXRczqVOgyytwTEBupJy7eNWVL7DaPRj4+QP8a2W74DSzFpHwHTbYaSOvrrrG/IouKZl0+pljVPsvPsw4+bls4S6ftcPAWTq1nZD5lYyE+IHiKv9cGs8WOGxVrEqdFMXddTaaA/5qwnrbruli4G1BkHWvLeo4PazWupcr+56HT5fcxqRtooorAOCiiigAooooAKKwaxQAVxv278UBuWMKJ7qtfb94hrdr8rnpNdkfavmT2k403+K4ogyFdbIgf3cIR4+8G2rp+j4fd1cU/HP/hE3SIXJtgG8zHXKv/VpTDmKy9++uHsq7sokqgZjLAEGFBMAEfOo/DAuFaLjDtGygoBJUanvsDAO3dEnUSRsXeOs4u4+VbxSwcudUIQsI1zZdX6iDMCK9XmnKUt8a/Xr/ZyJJQ1W6fVcfmV+7yk1sTiMRh7LCJtsxuXBPitgPHlJE+VMuHDB21a0GxF8uVU5Vt25UGQEDG4w13zKPhXjjrA3VS0ir2UCVABzb/d6eFP+XMP23dvEljqrnQgk7E/gP60nLDJ7O/LO19FS/wB/uaveUnSRO4LZta9nhLYH/wCy5cu+hALKqmNSAsdOlWVXAyg9ih6BbdpdvUTFHC+EEaeHhtppOk/0aa2uGI+j97KAwBJ0OvlPQxXndVlhF8K/zbf8m6NVyUfhnEMdcujtLjC39ocq5QQY7ijIB3PMztVm4Vgbl0nJib3d977V4E9IBBHp0pivL2F/u0PrmPd29Z1IppYwS20y2hkQGYE67zsd5n6Vz5atviKRZKuEL8Ry8wQ5sXic0GD21xVB8+9rVM5oxr27Vu0l66Whi99XvsQSdgCw7TTQD4iJroF26t22IBg7Zpnw1mqbzDwxyHIQsBMPtEdQZ10rXoNmSSeSjNnbirOe4vj+KAC/tTXlY5ApRWBAIEuLqnefH4064riFwYs3XTCXRcZkup2FjNIVCRbZUDMFzwTOhEddFQ4eHDls+ZJMd3vLscoYxmGmkazUPieEQogN65sxCMitlYtJ1S51jeBMCvR5NLgyTjGuu6Xf05XRkhqFLmzo+JXhZt5nxFsZUFzLavPbY90Ooym4QTodKovLXDbOJuqLCY6yzliLge3dtgiT1VDA6wSah4DgeEa2S+Pt2bgk5GtOwJB/w7bKdJ9Kk4bjA4fbuLhb9q9cvhBmVXHYxrtcHefX1Ea7UlaNY08WGUnLxaaS/sPjJVwO7vBBbuNaNy2wSM+UOpLwGOcsW11BjN1rBwxnTQegj5AUp4BirtxRce5JuO+pALdTJ+Jn40yt3VBI72+5b+QipjvxNxyO2cfWJSyUjWygMVkT/XRZrY2Y6e7O07z6eO+tSikMCo+8NR4N6VNscOMzlPx6VaWqjFCo6aTlwis8Qwxy7EgiDsfjXX/Zpxbt8Bak96yDYed81mF18yuQ/GqYeBMymcsbwSJPw61Z/Z/ww2O3tHYstwa9TKsdP3V+lcr1LPDNhX1i/wCTs6LDLE2n0XdWmgGo7uEUliAB1JrZZuAgEGQdjNcJNdHQNtFFE1JAUUUUAFFFFAHlq+V+M4j/AM9i7lsTOIxDKfDNdcgjzjrX1Qxr5TvYZhfuyN3cjbbMa9D/APORi9RJy+gnO3GFoj4bDNcmZ+f9SZ1qz8vMbco7EKxWDuAVnQ6zqY+Ve+XMEDJPjAqzYfhAO4HXWvQ6zVRr2zmz3TEuN4MEyskmSSe9mnrIkA/nTjgljcEifM6/PSnnAOG57sPPcB8Zjxjr00p9Y4datW27TJEQcxCgZoBJP3d/rXD1HqKjHY+QxYp7twv7Fh2ZD5VRrdwwUIuaHuGWEAZj49K34/mIWSBNsTE57oRQCT4TrBJ+FaDw3BWzKiwomQwvZSSR0K+lJOP8FwWIuTdQMhG4d2LNEA5gJygaZVPWTXktTqXbbOxp4uSJfD+f7d57oTLkU5LZa7lZ41LCTJXUGdPKm9vmmz2Zd7tlW7pym6ACT3dDmIAjyqkXOSMJacOy3gVAhGZh0ZR3gQR+WlMuE8Iw4AtolhhJk3Ve6/d3GhiB4Vi935fF8G321t57/Ys3JmEtL2zW7wuZiraXu1C6sY209BVnv2QwIaCI1B28aq/I+Ds2xeFoHUgncAGW90HQLroBVgx2LIYKoHn+lbMWSo2Ypw8Mr3EOUrNyMgjSCST89RrSLHcimRl8/wCvKugWC0e79dfrW4E9QB8f5V1cHqWaC4kc/LoscpWlycWxHJ1xc3d2PUb0j4hyyUUA6Fi52OwIE/GvoC/amfdPqT/AVXsXwEM2jooAgBbRBGs7s8HXyrq4/XZ8bjP+EyRdxZyXlnhzo7D7qlXgzvIG8VZ8JwJmbO4Yt8hpt8audrl0KG77EMIMhV+qdJirBCoss0BRJJJ2Gsmsmq9QWR7kjXj0qfM+yoYHgY3IJJ+Q+R386ergVVczgIo3MgAfE6fWkdz2g2bpuLhO/wBmoYu2iwTlkEkLA8SaQXeJ3r4a+xLZcNdeyGJKl3dUtXFTurrDaRqGE6Ma509Q2rRrUFHihtzPzzg8ErZVN67OQIJUZt4Z4gHrsarHIntDuX8RiLmJupbXIot2gwRQMxJIn3jqBJM0k514cbWBsm+WW8+Ie4wIG72xIGQZAQOyAAI0zUl4Jy8MRbCrhzcZ7N+52oJARlF7swdlMtbSZg971pXuvvsbtOyNxzDOpm8jHK2WbwaD5CZ38Na2YDnIZmW29t7ahNmzDUEkBiFM6aggkVzHB+y6bV67eugMiXGyWhK5lnQswACyY0GkHwk11sJicP3rmcqIkhluZZ11KyQDHhWfMm2nHh/yWxbemfT/AAniqX1ldxuJmP1FTmNcG5U5qSw9lgbpzasMyMCBGYAqBEHSGiu0cI4tbxNs3LeaJgyI1gH+Iq2LJfxl2GSG3ldDMGs14ttXumijyTXktWu4aj/tAG5+oqjkTRKdjFfNvG5XH4u04MftGIKxEqGuMwgb5SCNB8IO/wBFrfB69ehrkvPfL0497g/9QLcGk6kBSPmrH/7rs+h54QzyUvK/cVnT2cEXlXCwNSIbUEbQNN/HxG4roXDuFqqB2M/4T111pBytwxWkMNgDqJJjw0/OrZhy0xOngxHUedT6jqm5OmZsOIi49LK5CzLbYnSSdVkZlqnc03MGbptXsblDXEurbULsdhJUkjNmO8id9Kt3MOFw18KLl3JkJystxBJOp1IMiqxiOQsDiLqu1++x7oU9pbPu7kd3bXauJLUNy5Zp9ptdFU41Y4ZGX9suFDAdjDanpIsyNuvjT7/xAwioAuKuKBABS1oANIH2e9beKez7hSq7PiLgUGIN62BPWe56VGwPIPB3U5Ge4dlC4jNm6MYTcDrArNlccjuTZo08Vji1SKdxXmLiGLvucI957RaLbdwMQBEHZdwx261t5Y50e09xMbeuoVGVVRFJLE97MVB12q+v7MOEhHYpdIXQTcub6fnIrUvJfCUBIstKgR/anUDSSBvUSliapr/IyLkTvZhbxao7YwyWyFdIgZdQQFGsx47Vbbxc6+J8TS3h5RCezzEfZzmNw6k3J/tTPyphauNHjPWZioTtFGqMftDgxrPq38Py3rIxbDcGfIH+Ir3afTY7/P51pxmIIBjMdI03PkPCrp0uytHs43UiGnxIkDQeleVxSqc1xlRRrmYgD4HrSXEYXGXTCjIP633JPnFaV5LuOZxFwwPEz/1H+FVUsrfCLbYpcskcY9oeFtAi0Lt9o0yW2yddSzFVI+NVbDc54nHYy1Z7AJZzHPPaMSCrTnAhFB266xVmucDwlkjN3wNJeWB6xoQGPlU3DpBGUZVOgAGRdBm91fT506LyPuij2+EKeE8g4HCqjCxnYtmJfvxoxTLm0BXTUAEU0/0W17NmLIhW0JUwxyM5PTTopjWF3pxZvZ0UuGPdL6QoA1AGuu0/WouKuZYVVAgaySZLanWdTr9TV4yIcTmntmsFLWHtW0dwr3WPvXC0KqyxMmenwFSr3DmwFu4mENwRaxZ2zd63hkdGEj3szvHqd6tHELCXHBuIHCrpIkSTrpMSIB1BqjcwYxrWKv3Gc5XFuxbU6zcvKheI90KiyehLDeoefnYl0Wjjvsb8ExhucPe665ZsuzwpzS9wqo7xLE6eJ303ApX20E7kToba5gfOZ0jUU6ZimDuWlbRQts9FztdYPA0HdYZVj8AOhqtW2M27VsZQwJUAAgIAABBACrNxCQB10II06GGXxt/YyzS3UhNzPxC32lovb0CvqQQdlYHVYEkiDO43HTrXsixSvh7oT3Q4I+KhYjf7m/nXAeYsabxViArAMsBvDsxIB1AImOunXeuiex/mf9nt5ChY3r3Z+8BljIZjqPtT/lrn5KU95tXMdp3QGDW0GtTV7tmnCTRdHpUO4vgR9aYXBUG/m6UmaLIjXCR1H1/QUs4zaVwjGZUkTEiDB/MA/CmTXvxQNfGtOIUsphgPXX+NKjkcJWiWrXJBw1hUZSh0IgkbfWo9rmhDcawttgRnzNmB0T3gAOp2FTsKGZSAC7r/AMMncazpVMxXLVlbly7cUm67HRbzas3QFD1JIPgAfCozZ5S5QQx/Qs/Gub7eHsM/ZMYgawFALZJnWI3qFyhzIcYha2mVixSC5OXKFbOYX3SW0E66bVXU5Cslcr9syqCzfaMBmOpAB9SdB9aSWsd/opy1hVstfBntMtxgA2ZFXvDLEkHQyQDrFL4va+yFk7fgbcycFvfaWbmOtrnuFyqWLjESc+pD76ifWpHJljEYW+z3XN5SrZGe21oDMVJbXqQo60t4HabE5711rjduxYkPctrB3gKwidN+gA6U44pwXC4hsl4m4LYWFa/dMM3rc/Cqj/i9aS865+32NX4dqvvye+Le0LKpD27ZAchocycpePGJKD4GvfCvaIHsMRh2UEkSbikCWCkaDNpOmlReMcicMt27YFpFdjq3a3BMCTu+uun/AN1nCcpcPWz/AGNneNXnQNpqW9PGrKcfvYtwlVlj4TxH9oBcAD+y0zZvxmD4HX8qeojQRHiKQcsYKxbDLh1QJmUnJqJ13jrp9Kt1lN9Bv/W9OxQtFJOuyLYtaVubuj08h/GtvZVrNoeH1/WnJOPgrwxfbv3GlncgGQFzRA8dI1rxdvKATO2wGpPluak4m0qglmgDUktAA86pXFeaEtuVWyXWJB7YqWHplIH51SWaUFVFljUmN7GEN1+1vZgw91Y7qjWDr97f6UxuAaasYzRvvEDpVSXmg/7nf9RceNgRr2ca7V7bmiP9gvnp77Hz/u/Hu+sUtZ5JeLLvEP8AEcQABQMw7oQQrwDDCNPNp+BrS3F7JbKLgBIP3X2AJJ7wA2HjS7gvFlxNxkGFa1CZszkn1WCg1Gv18dd+O4bmGUqm4kkD3SCY/lS5ZJdllBeSucR9oGDT3jfJO0WwAfTM0fM0i4zxOzizgLlq2yq2PKsHjMSBZH3WIgCB8BTi7hFDXDaZbQbNae8LbNlJZAijoJJmdunQ1W+JYlbK4K4QPsb5ZgIhmTLmICjXMQuupjfYxXHKLldcv/Axw4NPGua3W+9qA6s4Z7ZyKjwGuAEkFjBcnXfakGL5vLsxSyEGaUVW0QSCABl6EKfhSzGC695mYZ9RPgQNto0geR+NGNuhrSKqKuRnOkyQ4G866ZBAJO+m9b8cVFJGeattkhuI27hl7JYwfvagAlp231NW72djtCAqQEudoOpzQoGp6abUi4ThsKjv2jA5bSupYxvbLHbVjmZQFGu9dN9m9qybha2uVCe6DmMzBJ190mRK7AgxpFIzT3fFDYwpWdWwBcqO0jNptv8AGpiCKDXoVsS4MrPDrULFWR1Aqc1RcRUSQIruNtldf+n+ZFQbXGFRodWA/ExWB5mBTnG2517p+M1SuesO7YO+FiezJECDKkNAI8prDNVIv4JeAtnG4psnaJZQ6kM6zsQJBElj9KeHlDh5ljg8MdTqbSknxMkSd951g+Nc65QayV7O3bc9kq9o7lCXcz72/nA6AGrlw/hFkLnezZyqNJRSABInaNNRSo5lCWxdjFC4bhjd5O4eB/8Ag4Unf+xX5bUkfhGFN0pb4fhSS2UPlVRppPuHTfTyFVniFjPdb7O1bF1pGQaquw0ygfGasXBuCEOTfVbiqoyABWUGTm3JGb3R8D40vJqHYyGG0M8Zw+ypATBYMACTMddtrR6ZjU7hvAcNkUthsMGcyQEQjfoSATp5D0pG/C7Uu3YYYBtvslk+um9QcbgkBRRbsiAT/ZqAP4CqLVJO6L/h2/JYeYMBhQyDssMIDEylsDWNNvKoWFw2Fi2AMLJI2Frwk70je3bt27lw27RVQzkZV1C6xtpMRVa5055w+Iw1tbeHS2RcVpBB0CusQFAHvDWmQTztyVoJ1jqLOt4K2oeECR9nOQKBPen3YE7U/tHcedcq9lPF1uYe4/Znu3SsCD7qJrt5mrzY5mt6Z1KjTUkbxOw/oVswPYql2Zsit8FgrxNV3ifN9m1bzJNyTESFA8yTMCtf+tFzLmGHJURqLyxr8NqbLNBeSI4ptWka+b7jZ0WTlyZo6ZgxE+u3yrn3MrAkwAZt/Ge6dI8ZPwFWnmnHreNooc0IMwDAgGSSCZ1+FUvjOI7O6rH/ANNAzZRIypkzQOpyz1HrWeb3SY7G9rV+CRw/jLJCXAQDJXXMQNAJgz1Gh8/Cn+B5hwygE3GZQSCIA1YEblhp123FVTmjjzs1k2b10drZW8uZVK6tcU59SUXKvuiT3t63NwbFjbFL/wAgL+VJWGnd0bcmrU+HEfrxa1dLG3cZyIJUIZCiASYY6fDerXwLCEgs2zpbyk6alrxgZuoDJXG+L3sZhnWL6Ekb5CDuBE+ExpNOeV8fj7t2Dcs91XcMe0YykN98xrFOx4EndmfLn3KqOjcc5SN1lbvyhzK2YEgiTI8N+nhSS/ySQoUKpBLkm5bDwXbMCucGCJYSPKrvhca5RWHelQTEdROw/Ktoxlz+7ufI1o/BwfKZmWWRzZ+RAwcSymdGEA+u25pPxjkG5rlYsRlOYgSf7ID5ZP8A5N5V2a1ibhOttx8KlzP3Pp/KqfhHHmMizzt9o+fl9mR1HaNqrAajQ+OkSdWq/cncvHDuSDKkgiRGkAdCfCuggD8H/wAf5V7UgbIR6D+VH4abfylZDyqqSN4Ogr0Kids34W+VbrMxqIrW1Qhm01Dxbheo9K34m9lHn0qNZsT3m1J2mlSbvbErYsxDu3SBrsATSTjtgNhsQgDZjauiWG3cYzPSrFjoA6/T9KontAxzW8FfyZgz5bSmSI7UkGB+7n+Q8ayzj8i9fU4rh+O4m0CuHu3FVoYhDpmI1Jjrp1qdjOasY1or+13ySFkB26RGw39KzheHWlQF2uktqQuRROxgw0ivKYGxsO3jxzp/2U9RTdpC5Z8e1Ld12LrOJxN91W7cvvJUS7O0CRJEnoJPzronH+J37dlGt371lXthVTtIIJtzMIZUgkKdtgd96utm3EDtT/xKST0+75U15i4egNtj2hHZhNGA9zTXu9QRVp6aMpR3FcfqDhbikVs8U4h/vmM8vtbvwI71abnEOITriMU3/u3P4tTMqmmtzT/EP+2hwvjc/wAy7fKtPsx6ozPXSvsr13jOKjK2IvkGQVa45EeBBOxqGtyT3pI6QdJ+NWi5wuw+4uz45lnXTqtV6xh/tRMqmYS0ZsoPWOpA1jrFLcNvg1Y88ci7OreyF0/Y7ilCxa+xJBIj7O3poRVv5jTD27OiOCNCTcePd/fAGn0rx7N+Apaw6QCYJeWBUy8bjMYIAVYn7tWHjPDLWITJcDETMqx7p2kGTrEjbrWRxcraNEZJM5fiuJghoRSVZSoaO/O66DvJlzNGp0HSaUftuJEANd7p0AtNBygTlAEECdfUU55k5MvYYG9h819i5AVU7yWyCIOuZiNB71UzHcGu2/7MXXYwQqWr6Lb2LBhcXWRp3T061WONI07/AKF44Zj1NtSzDNrJBUBpkgqu4EaRG6tSXj47W8yKxk27gABAnMhWIOsaTH1pbjbTWrWGFxXtG5au3GCPcU6MwAKsQoPiB4iomBc2LvaSrtbt53VhMgMEnMNRJIhfGoUGuUHx334JXF8Tk7JQC4SxZtSO4Psy8yGhhJP50st8cbZluCNirfnqPpUzmg3jf+xD5u7IUNmnIoM5dZmJ9aVYXmPF2VZVvuufRpAaRt94HxNWx3KN8DtRDHjlST/sS7vEVOpt3WjYn3h8yatPKXGLCMDeN61oQCV3JgQdIiM3XpVJwPMV62UZG1QMqyqEBWOojLr8amYLFXbzM10sSxzQtoSxO8FYA69KY1JCEsUuVdHa+T8QihovW2XNo2bodgYgA1bBx3C2zlfEWFI6G4v61S+WcFat2EItYogqrEIGbUidhU65w7B3GLvhOI5jE/Z3On7prRp4Ql3dGbIvk6LWOZcH/vWH/wCYv61tXjuGO1+yf+Nf1qpDhOB/3PiH+S7+tbLeAwY2wnEP8l39a0e1i8X+xSi0txzDDe/Z/wA6/rXj/WHCaf8AmLGug766/Xek2C4Dhr3+z4pB43GZPkC2b6U24Zyxh7DZ7ad7oWZnI9MxMUuSxJcXYDdGBAI2PUV7isAVmlL7kC7GGX9Iqcw0qLjrP3h8a2WbuZfPrS4/GbsquyJjRoYnwqi872y1gk6BLlpp9SyT8Cy/WrxjW669dvWq3xNlOZWzZWBDAxBBOo1HpvScvYx9HEceHTuOBILGVBytruI9RWixdBBEqIBMmRJ8B5/pVo5mS5a+yFtrpMCy+UsSYEABV7zaMYaWljEgaKcfgnkOtphA07w0JGjePgfKm4cigrkc7Ji+VszhsGyOpuK2dTn7OJ0Rc8MBJBJyLl3ksDEVs4nfZ7VtShLHDrfUAa6Xblpx16ENG/dFK+EcJxVpL14OLTBFWQ0MoZgXZdR3gFykCSc5japOHGN7NHRilu0DZuXQ4zEX2YywJzZoYQY0j5Wlmbdpo1QwQp2R7eHuNZ7W0jtlBN1ToVVcssP8PfQ+IzDzqFi8UUuZcyOIU5rZzDUTEx7w61s4RwO7bvgumcDR1DAFlbMjiT4gt8/OmmG4M1q2FFq411ipUFZUZW75JWZXJpI2bWoeSV92VePBVKhZYxjDYEzEaH18KtPJ3KbObbolx7hViLVwAWwQ2VXJ3CLvrBdvd0VyHfAsNbJLDIqCQVXXL1XvH33BDQAQveM5wMpsy4jOnZKoS2YJCkgk7SxGp6abUpzyNdE4cUV5G+EwNrD4XsEc3HjUyGMmSxJ1yiS0etbsBhCAO6IMf14zWeD8LVVgAQR86c28MKvjlPtj3CJGTBqTufQ7fWRXi/gMqyNdQIAjcx40yFusLbjb5Hb+VO+L7RFNdHI/a9wc31slFJa32qmNMpc2iCZ/dO2tUDE4CMqiDmt4TOGDalYe4pg7SdokmINfQ3GOF23UnK0nYjdfh1HlVZ4lykpGbL55gDqR4joaRljOPK5Q7FOL4l2cO4hxW/nbPeICzklJMEzlkiRHn4Ul7Rm1MlQRPlPn4712LiPI5ZmJEkmTI3nUn4mT8ahf6ikA6aHfeD6jY0qOaK8D2n9Tm2K/ZgoNlrhMj31AEdYI8POmfKuIvXLoAWQde6pZjtIES0QSeu1dH4Hwu9hbrXFAY3AA+czmynukk+Glb+WuAdlimuPbChs+UK2YKXYNGh8C2vnVXmjVFlKa88Fh4Ly/auWLfa4fK2RZXMRECAOh26xTa3yThf7uPS7c/WmeEwkRA8P61prZFa8cpIyTlyV1eQ8F1tvP/wDW5/3U04dy7hrBm3aAP4iSzfNiTTUUU5ybXJSzyFr1RRVSAooooA159YqJfs5e8vyqTiUkSNxWjtJEH51EoblwVvmmKsY4IOhnwqtY9JJ7h0/rwq24uwD5/Cl74CRtPwrHOEm+Rvg5vxZWH9n2czJhe8Y2Ur3QdY1LAiJBFJrXMaBSlxYudXVu1t7bj7xnSSc3XrXSONcMYqQU6fhH1rnWI4X2F5Wa2l233le2UUyjFSQsiQ/dEN06b6ENv9MlZR4m1dijHPZvRce7Z0gtaZyoOpJEkCfI+RqGVsZ+0F2xbUR9nbuM0wD1AYgk6TDR4HapHM3JvZMLlpu0w1yDbuRtP3HjRXG2tLMJy6WOgJ3nTaN9/jW2MWlwjLKeOPDbHJ5jw6FhatPc3C6ZRlge/l1ZtTqAB5VI4fjWxfdn3h7gUhAqie/4ydBPrUrlzlm4GnDI3aad8+6g3LEnQNE76Dz6Xblnh2Ew3Q37vVgB2emvkW16xSpSmukXxwxS56N/CuHXcgNzUEKQu0+AA8B/GrhwrhUQzQPICIr3gF7Q5m+XQDwE9N6ZpYgaafl8qZCTfaGe0kYw9iFA8gK25K2RWami5qArJFezWsKTRQWeVPgN61nCiIqSFr1Q1YLgXNw8eFY/0cPD8qZUVX20TuYpfhQPT61pPBdZA+v9eVPKKr7MfoW3sh2bBG4+tSQle6KYopFWzFFZoqSDFFZooAxRWaKAMVHuWeoqRXmhOiGrINxfhXn+jU8pNanw3hVvi+yjUl0Rr+FBGlVbjnBVbMxGsf1tVvVWXzFacUgIrPkx+UxsZJ8M5rw3D2lLJcns3kMOmuxjxHjUjgnDbNvNm7xJhesr0PgR6024lwYEkjQ/StWD4Q+sjYeOmlRjSfli5xkndG25g1uCJAU/cXuj4jqamYLghUgqdjOtMsBwoKPeEkCdAfz2plawirEAz1I0/lTdjTuwVNco2WNV1+RA0+VbrQ0oRPGtlWLUFFFFBIUUUUAFFFFABRRRQAUUUUAFFFFABRRRQAUUUUAFFFFAGKwaKKgAFFFFCIMGo96iiguhbfG9b8MBpRRWZdjfBOSt4rFFaIiWAoooqzIZms0UUAFFFFABRRRQAUUUUAYNYoooAyKKKKAMVmiigAooooAKDRRQB//Z">
            <a:hlinkClick r:id="rId4"/>
          </p:cNvPr>
          <p:cNvSpPr>
            <a:spLocks noChangeAspect="1" noChangeArrowheads="1"/>
          </p:cNvSpPr>
          <p:nvPr userDrawn="1"/>
        </p:nvSpPr>
        <p:spPr bwMode="auto">
          <a:xfrm>
            <a:off x="26377" y="-1096566"/>
            <a:ext cx="3217985" cy="2286001"/>
          </a:xfrm>
          <a:prstGeom prst="rect">
            <a:avLst/>
          </a:prstGeom>
          <a:noFill/>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28676" name="AutoShape 4" descr="data:image/jpeg;base64,/9j/4AAQSkZJRgABAQAAAQABAAD/2wCEAAkGBxMTEhUUEhQUFhUWGRUYGRgYGRwaGhscGBwYFxocHCAZIiggHBomIBoUITEhJSkrLi8uHB8zODMsNygtLisBCgoKDg0OGxAQGjElICQ0NCwsNDI0NDYsLCwsLCwsLCwsLyw0LCwsLCwsLCwsLCwsLCwsLCwsLCwsLCwsLCwsLP/AABEIANIA8AMBIgACEQEDEQH/xAAcAAACAgMBAQAAAAAAAAAAAAAABQQGAQMHAgj/xABIEAACAQIEAwUFBQUECAYDAAABAhEAAwQSITEFBkETIlFhcQcygZGhI0JSsdEUcsHh8DNTYpIVFkRUgpOy0hckQ4Oi8TRjc//EABoBAAIDAQEAAAAAAAAAAAAAAAADAQIEBQb/xAAvEQACAgEEAQMCBQQDAQAAAAAAAQIRAwQSITFBBRMiUWEUcYGhsTLB0eEjQpEG/9oADAMBAAIRAxEAPwDuFFFFQAUUUUAYorNFBFAKxWa8tQBmaK8isO8CpCz21YqIcev3Zf8Ad1+ugqHiOJuB3bfpJH8P1q0YuXQOSQ4miaonF+Zcav8AZJYHQZpJPpLCfgDSX/WfjcyLVmB0Nsifk81rx6HJNWmv1aM71WNOmzq1Brkae0ziFtovYSw37rXLZHkZDAGmeG9rVkQMTYuWjpJQrdUajXSGjUfdon6bqY/9b/Kn/A2GWEumdHrINV7hXOWCxGUWsTaLNshOVz6K8N+dPlascouLqSoYbKKwDWaqAUUUUAFFFFABRRRQAUUUUAFFFFABRRRQAUUViakDNFYmsFqKAyTWq9iFUEsQB4kgDXTrXi9djz8qUY/BPckl9ge70G+n86vGG503QqeTarStmviXMgWRaUsR1I0HwkSNDr6b1u4bfe7bDMSCdwco/Wq2tgFspHz9fyqx46+mGwz3CBFtGd400UE1ry48eKKow6bJlzTbl19Cr+0Tj+Kwb4drT2OzuEhka2SWKxnlg+gjaBOm52q0cH4iMRYt3UBAYag7qw0Ybbgz0r5m5u5vxWOupcvsJQEIqjKEDGWEdegk7xXX/Ypx9r9h7TAhrcN5axMeuhI8TWNSVfc3ZIP9DHM1+9aulkLiLgDNlnukwBOp+QirDZcsoJ0lQSD0Oh8KY4/hGdy6kAkidB08a2Y/AfZ5Uksy+956GY+BrpvURlGK8nOnpm22mUfmcWlLFroDQNIk+E93XTpPjWixwK1fRSMpnoGOnoDUHmjlu/cuB5EiIkEbbGr9yhg27JBdbM43MxpHSDXQyZfYwRlCdsyR0ilNUVWzytYU/a2UdfBtTPkanWeKX8K+W3czJutm5qCPw22PeDeTE1auO92CCCR5DSKqmMm4MpYGZ3Ag+MR6Gsu96ipZORuVywcRbLXwHnCzfADzac6AN7rHqEbr6GD5bE2MPXHeG8OYu1vIey2BY6AjWI1BGuxHWrDwzj17CkLcLXbI02l18Cpklxrsday6jQ7X/wAb/Qfp/ULe3Kq+50OiouAx1u8guW3V0bUMDIqVXN+x1QooooAKKKKACiiigAooooAKKKKAMNS/F4ll2TN6ET9aYNUO4alK+CGVXj/P9jBhDiLWIXOSB3PATOsBhsNCd6x/4k8P0BvG2WiO0t3EAkA6llyjfxpZ7UOUTjktFby2jZLjvglWFzJ+HqChPx9KW2/ZXw0KkvfVwkF1cgkwAGgghTMtAPWoUZvpEvYuy0rz1w4f7ZhzudLimkg9sHDZib4PUG0flofWlaezWyly09jHX81t1f7b7Tb8IUpr467dDVZxvs4xGFs3GtdjirrFLaKFRsiAl3eL0iZVFAHR2OsVasifKKr235L6vtQ4WzZi5H71tgfllLGoHMHtK4dew9+yGY57boB2VyXzAiAWChT4E1xvHcuY1Pew10EnXLb0EfuDKPhXngnAruIxFqwBla5oCdtpnTpH60Shka5ui0fbTpCa60geU/wn+oq2+zznluG3HPZC6lxQCubKZEQQ0Hw2iq1xPAXLLm3dRkdWZWUjqIBHnG2lS+G8GuXrV65atmMPbL3GJ0Gqr84aY/wmqF6tnb7PtlwRto727yszEFFAcqBHeJOUFSTAjXQ6Cpdr2vcM/FfH/st/CvnRbj9J8R3fqNNNulMcJwbFXAWTC37k9RauN8sulSpSRXZE7vi/aVwm6JN9wek2runyU1vwftF4Uix+1anws35A/wCXXMuGeyXGshZ2s2T+ByWkESNVBCmTEU4w/sevKO/jLayNlt5oOkjVlB3Amme7OqKPHC7LnjvaTwpwB+0iDuTbvA9dh2cEUibm7AFyFxKNMiAlz4EDLIOk6fiaqpzB7ML9pEazd7Ztc47tuPwkTcgjedZEda6FwuwbGEs23YF0tqrGZUsuhA2mNIMGfHwdhy5LqjPnw43y2Y4TxC0+ULn1J1Nq4oPmSygfWpePuW1AF0gBtBImevhqdjS6WPeDwBOg0nyJiR6zVOx/Gx+03EMZQQveE6QCZmSTJ338xXa0+mnkff3OPOLk2orof4HG4nhuKBRC+GvuS1qQMuk6Se48AkdGAjfWuwYDH27yK9s5lYSD9DPUEGRHiDXA8VxS4ECqWCiGUzmysskEZp030M0x5C577DF9ndlMPdgN1C3ZChx1ynRTHr0NV1vpmWcHmiuV39/9nS0eeUkotcHdaK8I89RXuvOWdAKKKKkAooooAKKKKACiiigDDVrNsVsNVznzj/7Fg7t1SBcgJbmI7R9F36DU/CpUXKSS7fBJzT2gc5XLmN7CwfsrJZDsQ9waMTroFPcHx8q9tx5z3Zg/y1iue8uFrl8ZmnUsZiWIlp8yTVl4niRatl2G0epJ0gV7iGhx4IRxVbS5/NnB9QyzlkUIPsbHirzuak2+M3KoljmPQ5lAIggTM+Xkab4TjVtrbuA02xJGkyfd1HSY1q88EEujFLSauA/vcUcAszHLBOunQ1SE5suW3+zlUDBsoABOmUydxPlUTEX8TivEgyQB7o8tNT8akYPlS6/vaVPtYsf9aR1dJo5Y+ZO3/BnhPF7QzHEql/MUI7UBiCoh4LA+9p8hTvk7j1vDtc74a1c17GIUHNqY2MrC7dIpHxLlsWx74B8D8P1FL7HBbpOi/L+tKyZNFppq+EdFSkuzoXLeLtYC7icQt0McQWYIqZchLl8oP4YgdNqh8V9qDkkIGIHUmfz/AFqq43h18JGV46xOv0pNcw5U94Eeoj+FK03pmGPTT/UJzs6bytzhiL/aMoACZZJIHvTtOnzrZjfaG/fQsZUiAwEGNTrMajUeOlc3wxvWyVsuCbtuCLcMSrbqYk5tNtx5TTzlXhbNiIv4d2BRmOZGEAaSZGo6DwqZ6HGk26ESltuTZ64jz/fbQAAHxH03p43MytYN4MYSAy/eBP8ACSBm2k1Wub+VXwz5kVmstqGInLJ91iNJGkHrIqv4O07XBbBAzkLrp7xG/kDB8oqI4YunGPBWcIZY3ZesFzWptDOH1fLpqQQJ112MgVFPBmxOIa7dV7SGO6YDEqFGvhOWZqH+yBb1qwqyttu0uNABnfWdlUZd6tFy5qdQT1A1M+g1rZGl0c/PWn5xLl/wGM4aGQCyoBGhWdxvudz4+VVrhnApuXRczqVOgyytwTEBupJy7eNWVL7DaPRj4+QP8a2W74DSzFpHwHTbYaSOvrrrG/IouKZl0+pljVPsvPsw4+bls4S6ftcPAWTq1nZD5lYyE+IHiKv9cGs8WOGxVrEqdFMXddTaaA/5qwnrbruli4G1BkHWvLeo4PazWupcr+56HT5fcxqRtooorAOCiiigAooooAKKwaxQAVxv278UBuWMKJ7qtfb94hrdr8rnpNdkfavmT2k403+K4ogyFdbIgf3cIR4+8G2rp+j4fd1cU/HP/hE3SIXJtgG8zHXKv/VpTDmKy9++uHsq7sokqgZjLAEGFBMAEfOo/DAuFaLjDtGygoBJUanvsDAO3dEnUSRsXeOs4u4+VbxSwcudUIQsI1zZdX6iDMCK9XmnKUt8a/Xr/ZyJJQ1W6fVcfmV+7yk1sTiMRh7LCJtsxuXBPitgPHlJE+VMuHDB21a0GxF8uVU5Vt25UGQEDG4w13zKPhXjjrA3VS0ir2UCVABzb/d6eFP+XMP23dvEljqrnQgk7E/gP60nLDJ7O/LO19FS/wB/uaveUnSRO4LZta9nhLYH/wCy5cu+hALKqmNSAsdOlWVXAyg9ih6BbdpdvUTFHC+EEaeHhtppOk/0aa2uGI+j97KAwBJ0OvlPQxXndVlhF8K/zbf8m6NVyUfhnEMdcujtLjC39ocq5QQY7ijIB3PMztVm4Vgbl0nJib3d977V4E9IBBHp0pivL2F/u0PrmPd29Z1IppYwS20y2hkQGYE67zsd5n6Vz5atviKRZKuEL8Ry8wQ5sXic0GD21xVB8+9rVM5oxr27Vu0l66Whi99XvsQSdgCw7TTQD4iJroF26t22IBg7Zpnw1mqbzDwxyHIQsBMPtEdQZ10rXoNmSSeSjNnbirOe4vj+KAC/tTXlY5ApRWBAIEuLqnefH4064riFwYs3XTCXRcZkup2FjNIVCRbZUDMFzwTOhEddFQ4eHDls+ZJMd3vLscoYxmGmkazUPieEQogN65sxCMitlYtJ1S51jeBMCvR5NLgyTjGuu6Xf05XRkhqFLmzo+JXhZt5nxFsZUFzLavPbY90Ooym4QTodKovLXDbOJuqLCY6yzliLge3dtgiT1VDA6wSah4DgeEa2S+Pt2bgk5GtOwJB/w7bKdJ9Kk4bjA4fbuLhb9q9cvhBmVXHYxrtcHefX1Ea7UlaNY08WGUnLxaaS/sPjJVwO7vBBbuNaNy2wSM+UOpLwGOcsW11BjN1rBwxnTQegj5AUp4BirtxRce5JuO+pALdTJ+Jn40yt3VBI72+5b+QipjvxNxyO2cfWJSyUjWygMVkT/XRZrY2Y6e7O07z6eO+tSikMCo+8NR4N6VNscOMzlPx6VaWqjFCo6aTlwis8Qwxy7EgiDsfjXX/Zpxbt8Bak96yDYed81mF18yuQ/GqYeBMymcsbwSJPw61Z/Z/ww2O3tHYstwa9TKsdP3V+lcr1LPDNhX1i/wCTs6LDLE2n0XdWmgGo7uEUliAB1JrZZuAgEGQdjNcJNdHQNtFFE1JAUUUUAFFFFAHlq+V+M4j/AM9i7lsTOIxDKfDNdcgjzjrX1Qxr5TvYZhfuyN3cjbbMa9D/APORi9RJy+gnO3GFoj4bDNcmZ+f9SZ1qz8vMbco7EKxWDuAVnQ6zqY+Ve+XMEDJPjAqzYfhAO4HXWvQ6zVRr2zmz3TEuN4MEyskmSSe9mnrIkA/nTjgljcEifM6/PSnnAOG57sPPcB8Zjxjr00p9Y4datW27TJEQcxCgZoBJP3d/rXD1HqKjHY+QxYp7twv7Fh2ZD5VRrdwwUIuaHuGWEAZj49K34/mIWSBNsTE57oRQCT4TrBJ+FaDw3BWzKiwomQwvZSSR0K+lJOP8FwWIuTdQMhG4d2LNEA5gJygaZVPWTXktTqXbbOxp4uSJfD+f7d57oTLkU5LZa7lZ41LCTJXUGdPKm9vmmz2Zd7tlW7pym6ACT3dDmIAjyqkXOSMJacOy3gVAhGZh0ZR3gQR+WlMuE8Iw4AtolhhJk3Ve6/d3GhiB4Vi935fF8G321t57/Ys3JmEtL2zW7wuZiraXu1C6sY209BVnv2QwIaCI1B28aq/I+Ds2xeFoHUgncAGW90HQLroBVgx2LIYKoHn+lbMWSo2Ypw8Mr3EOUrNyMgjSCST89RrSLHcimRl8/wCvKugWC0e79dfrW4E9QB8f5V1cHqWaC4kc/LoscpWlycWxHJ1xc3d2PUb0j4hyyUUA6Fi52OwIE/GvoC/amfdPqT/AVXsXwEM2jooAgBbRBGs7s8HXyrq4/XZ8bjP+EyRdxZyXlnhzo7D7qlXgzvIG8VZ8JwJmbO4Yt8hpt8audrl0KG77EMIMhV+qdJirBCoss0BRJJJ2Gsmsmq9QWR7kjXj0qfM+yoYHgY3IJJ+Q+R386ergVVczgIo3MgAfE6fWkdz2g2bpuLhO/wBmoYu2iwTlkEkLA8SaQXeJ3r4a+xLZcNdeyGJKl3dUtXFTurrDaRqGE6Ma509Q2rRrUFHihtzPzzg8ErZVN67OQIJUZt4Z4gHrsarHIntDuX8RiLmJupbXIot2gwRQMxJIn3jqBJM0k514cbWBsm+WW8+Ie4wIG72xIGQZAQOyAAI0zUl4Jy8MRbCrhzcZ7N+52oJARlF7swdlMtbSZg971pXuvvsbtOyNxzDOpm8jHK2WbwaD5CZ38Na2YDnIZmW29t7ahNmzDUEkBiFM6aggkVzHB+y6bV67eugMiXGyWhK5lnQswACyY0GkHwk11sJicP3rmcqIkhluZZ11KyQDHhWfMm2nHh/yWxbemfT/AAniqX1ldxuJmP1FTmNcG5U5qSw9lgbpzasMyMCBGYAqBEHSGiu0cI4tbxNs3LeaJgyI1gH+Iq2LJfxl2GSG3ldDMGs14ttXumijyTXktWu4aj/tAG5+oqjkTRKdjFfNvG5XH4u04MftGIKxEqGuMwgb5SCNB8IO/wBFrfB69ehrkvPfL0497g/9QLcGk6kBSPmrH/7rs+h54QzyUvK/cVnT2cEXlXCwNSIbUEbQNN/HxG4roXDuFqqB2M/4T111pBytwxWkMNgDqJJjw0/OrZhy0xOngxHUedT6jqm5OmZsOIi49LK5CzLbYnSSdVkZlqnc03MGbptXsblDXEurbULsdhJUkjNmO8id9Kt3MOFw18KLl3JkJystxBJOp1IMiqxiOQsDiLqu1++x7oU9pbPu7kd3bXauJLUNy5Zp9ptdFU41Y4ZGX9suFDAdjDanpIsyNuvjT7/xAwioAuKuKBABS1oANIH2e9beKez7hSq7PiLgUGIN62BPWe56VGwPIPB3U5Ge4dlC4jNm6MYTcDrArNlccjuTZo08Vji1SKdxXmLiGLvucI957RaLbdwMQBEHZdwx261t5Y50e09xMbeuoVGVVRFJLE97MVB12q+v7MOEhHYpdIXQTcub6fnIrUvJfCUBIstKgR/anUDSSBvUSliapr/IyLkTvZhbxao7YwyWyFdIgZdQQFGsx47Vbbxc6+J8TS3h5RCezzEfZzmNw6k3J/tTPyphauNHjPWZioTtFGqMftDgxrPq38Py3rIxbDcGfIH+Ir3afTY7/P51pxmIIBjMdI03PkPCrp0uytHs43UiGnxIkDQeleVxSqc1xlRRrmYgD4HrSXEYXGXTCjIP633JPnFaV5LuOZxFwwPEz/1H+FVUsrfCLbYpcskcY9oeFtAi0Lt9o0yW2yddSzFVI+NVbDc54nHYy1Z7AJZzHPPaMSCrTnAhFB266xVmucDwlkjN3wNJeWB6xoQGPlU3DpBGUZVOgAGRdBm91fT506LyPuij2+EKeE8g4HCqjCxnYtmJfvxoxTLm0BXTUAEU0/0W17NmLIhW0JUwxyM5PTTopjWF3pxZvZ0UuGPdL6QoA1AGuu0/WouKuZYVVAgaySZLanWdTr9TV4yIcTmntmsFLWHtW0dwr3WPvXC0KqyxMmenwFSr3DmwFu4mENwRaxZ2zd63hkdGEj3szvHqd6tHELCXHBuIHCrpIkSTrpMSIB1BqjcwYxrWKv3Gc5XFuxbU6zcvKheI90KiyehLDeoefnYl0Wjjvsb8ExhucPe665ZsuzwpzS9wqo7xLE6eJ303ApX20E7kToba5gfOZ0jUU6ZimDuWlbRQts9FztdYPA0HdYZVj8AOhqtW2M27VsZQwJUAAgIAABBACrNxCQB10II06GGXxt/YyzS3UhNzPxC32lovb0CvqQQdlYHVYEkiDO43HTrXsixSvh7oT3Q4I+KhYjf7m/nXAeYsabxViArAMsBvDsxIB1AImOunXeuiex/mf9nt5ChY3r3Z+8BljIZjqPtT/lrn5KU95tXMdp3QGDW0GtTV7tmnCTRdHpUO4vgR9aYXBUG/m6UmaLIjXCR1H1/QUs4zaVwjGZUkTEiDB/MA/CmTXvxQNfGtOIUsphgPXX+NKjkcJWiWrXJBw1hUZSh0IgkbfWo9rmhDcawttgRnzNmB0T3gAOp2FTsKGZSAC7r/AMMncazpVMxXLVlbly7cUm67HRbzas3QFD1JIPgAfCozZ5S5QQx/Qs/Gub7eHsM/ZMYgawFALZJnWI3qFyhzIcYha2mVixSC5OXKFbOYX3SW0E66bVXU5Cslcr9syqCzfaMBmOpAB9SdB9aSWsd/opy1hVstfBntMtxgA2ZFXvDLEkHQyQDrFL4va+yFk7fgbcycFvfaWbmOtrnuFyqWLjESc+pD76ifWpHJljEYW+z3XN5SrZGe21oDMVJbXqQo60t4HabE5711rjduxYkPctrB3gKwidN+gA6U44pwXC4hsl4m4LYWFa/dMM3rc/Cqj/i9aS865+32NX4dqvvye+Le0LKpD27ZAchocycpePGJKD4GvfCvaIHsMRh2UEkSbikCWCkaDNpOmlReMcicMt27YFpFdjq3a3BMCTu+uun/AN1nCcpcPWz/AGNneNXnQNpqW9PGrKcfvYtwlVlj4TxH9oBcAD+y0zZvxmD4HX8qeojQRHiKQcsYKxbDLh1QJmUnJqJ13jrp9Kt1lN9Bv/W9OxQtFJOuyLYtaVubuj08h/GtvZVrNoeH1/WnJOPgrwxfbv3GlncgGQFzRA8dI1rxdvKATO2wGpPluak4m0qglmgDUktAA86pXFeaEtuVWyXWJB7YqWHplIH51SWaUFVFljUmN7GEN1+1vZgw91Y7qjWDr97f6UxuAaasYzRvvEDpVSXmg/7nf9RceNgRr2ca7V7bmiP9gvnp77Hz/u/Hu+sUtZ5JeLLvEP8AEcQABQMw7oQQrwDDCNPNp+BrS3F7JbKLgBIP3X2AJJ7wA2HjS7gvFlxNxkGFa1CZszkn1WCg1Gv18dd+O4bmGUqm4kkD3SCY/lS5ZJdllBeSucR9oGDT3jfJO0WwAfTM0fM0i4zxOzizgLlq2yq2PKsHjMSBZH3WIgCB8BTi7hFDXDaZbQbNae8LbNlJZAijoJJmdunQ1W+JYlbK4K4QPsb5ZgIhmTLmICjXMQuupjfYxXHKLldcv/Axw4NPGua3W+9qA6s4Z7ZyKjwGuAEkFjBcnXfakGL5vLsxSyEGaUVW0QSCABl6EKfhSzGC695mYZ9RPgQNto0geR+NGNuhrSKqKuRnOkyQ4G866ZBAJO+m9b8cVFJGeattkhuI27hl7JYwfvagAlp231NW72djtCAqQEudoOpzQoGp6abUi4ThsKjv2jA5bSupYxvbLHbVjmZQFGu9dN9m9qybha2uVCe6DmMzBJ190mRK7AgxpFIzT3fFDYwpWdWwBcqO0jNptv8AGpiCKDXoVsS4MrPDrULFWR1Aqc1RcRUSQIruNtldf+n+ZFQbXGFRodWA/ExWB5mBTnG2517p+M1SuesO7YO+FiezJECDKkNAI8prDNVIv4JeAtnG4psnaJZQ6kM6zsQJBElj9KeHlDh5ljg8MdTqbSknxMkSd951g+Nc65QayV7O3bc9kq9o7lCXcz72/nA6AGrlw/hFkLnezZyqNJRSABInaNNRSo5lCWxdjFC4bhjd5O4eB/8Ag4Unf+xX5bUkfhGFN0pb4fhSS2UPlVRppPuHTfTyFVniFjPdb7O1bF1pGQaquw0ygfGasXBuCEOTfVbiqoyABWUGTm3JGb3R8D40vJqHYyGG0M8Zw+ypATBYMACTMddtrR6ZjU7hvAcNkUthsMGcyQEQjfoSATp5D0pG/C7Uu3YYYBtvslk+um9QcbgkBRRbsiAT/ZqAP4CqLVJO6L/h2/JYeYMBhQyDssMIDEylsDWNNvKoWFw2Fi2AMLJI2Frwk70je3bt27lw27RVQzkZV1C6xtpMRVa5055w+Iw1tbeHS2RcVpBB0CusQFAHvDWmQTztyVoJ1jqLOt4K2oeECR9nOQKBPen3YE7U/tHcedcq9lPF1uYe4/Znu3SsCD7qJrt5mrzY5mt6Z1KjTUkbxOw/oVswPYql2Zsit8FgrxNV3ifN9m1bzJNyTESFA8yTMCtf+tFzLmGHJURqLyxr8NqbLNBeSI4ptWka+b7jZ0WTlyZo6ZgxE+u3yrn3MrAkwAZt/Ge6dI8ZPwFWnmnHreNooc0IMwDAgGSSCZ1+FUvjOI7O6rH/ANNAzZRIypkzQOpyz1HrWeb3SY7G9rV+CRw/jLJCXAQDJXXMQNAJgz1Gh8/Cn+B5hwygE3GZQSCIA1YEblhp123FVTmjjzs1k2b10drZW8uZVK6tcU59SUXKvuiT3t63NwbFjbFL/wAgL+VJWGnd0bcmrU+HEfrxa1dLG3cZyIJUIZCiASYY6fDerXwLCEgs2zpbyk6alrxgZuoDJXG+L3sZhnWL6Ekb5CDuBE+ExpNOeV8fj7t2Dcs91XcMe0YykN98xrFOx4EndmfLn3KqOjcc5SN1lbvyhzK2YEgiTI8N+nhSS/ySQoUKpBLkm5bDwXbMCucGCJYSPKrvhca5RWHelQTEdROw/Ktoxlz+7ufI1o/BwfKZmWWRzZ+RAwcSymdGEA+u25pPxjkG5rlYsRlOYgSf7ID5ZP8A5N5V2a1ibhOttx8KlzP3Pp/KqfhHHmMizzt9o+fl9mR1HaNqrAajQ+OkSdWq/cncvHDuSDKkgiRGkAdCfCuggD8H/wAf5V7UgbIR6D+VH4abfylZDyqqSN4Ogr0Kids34W+VbrMxqIrW1Qhm01Dxbheo9K34m9lHn0qNZsT3m1J2mlSbvbErYsxDu3SBrsATSTjtgNhsQgDZjauiWG3cYzPSrFjoA6/T9KontAxzW8FfyZgz5bSmSI7UkGB+7n+Q8ayzj8i9fU4rh+O4m0CuHu3FVoYhDpmI1Jjrp1qdjOasY1or+13ySFkB26RGw39KzheHWlQF2uktqQuRROxgw0ivKYGxsO3jxzp/2U9RTdpC5Z8e1Ld12LrOJxN91W7cvvJUS7O0CRJEnoJPzronH+J37dlGt371lXthVTtIIJtzMIZUgkKdtgd96utm3EDtT/xKST0+75U15i4egNtj2hHZhNGA9zTXu9QRVp6aMpR3FcfqDhbikVs8U4h/vmM8vtbvwI71abnEOITriMU3/u3P4tTMqmmtzT/EP+2hwvjc/wAy7fKtPsx6ozPXSvsr13jOKjK2IvkGQVa45EeBBOxqGtyT3pI6QdJ+NWi5wuw+4uz45lnXTqtV6xh/tRMqmYS0ZsoPWOpA1jrFLcNvg1Y88ci7OreyF0/Y7ilCxa+xJBIj7O3poRVv5jTD27OiOCNCTcePd/fAGn0rx7N+Apaw6QCYJeWBUy8bjMYIAVYn7tWHjPDLWITJcDETMqx7p2kGTrEjbrWRxcraNEZJM5fiuJghoRSVZSoaO/O66DvJlzNGp0HSaUftuJEANd7p0AtNBygTlAEECdfUU55k5MvYYG9h819i5AVU7yWyCIOuZiNB71UzHcGu2/7MXXYwQqWr6Lb2LBhcXWRp3T061WONI07/AKF44Zj1NtSzDNrJBUBpkgqu4EaRG6tSXj47W8yKxk27gABAnMhWIOsaTH1pbjbTWrWGFxXtG5au3GCPcU6MwAKsQoPiB4iomBc2LvaSrtbt53VhMgMEnMNRJIhfGoUGuUHx334JXF8Tk7JQC4SxZtSO4Psy8yGhhJP50st8cbZluCNirfnqPpUzmg3jf+xD5u7IUNmnIoM5dZmJ9aVYXmPF2VZVvuufRpAaRt94HxNWx3KN8DtRDHjlST/sS7vEVOpt3WjYn3h8yatPKXGLCMDeN61oQCV3JgQdIiM3XpVJwPMV62UZG1QMqyqEBWOojLr8amYLFXbzM10sSxzQtoSxO8FYA69KY1JCEsUuVdHa+T8QihovW2XNo2bodgYgA1bBx3C2zlfEWFI6G4v61S+WcFat2EItYogqrEIGbUidhU65w7B3GLvhOI5jE/Z3On7prRp4Ql3dGbIvk6LWOZcH/vWH/wCYv61tXjuGO1+yf+Nf1qpDhOB/3PiH+S7+tbLeAwY2wnEP8l39a0e1i8X+xSi0txzDDe/Z/wA6/rXj/WHCaf8AmLGug766/Xek2C4Dhr3+z4pB43GZPkC2b6U24Zyxh7DZ7ad7oWZnI9MxMUuSxJcXYDdGBAI2PUV7isAVmlL7kC7GGX9Iqcw0qLjrP3h8a2WbuZfPrS4/GbsquyJjRoYnwqi872y1gk6BLlpp9SyT8Cy/WrxjW669dvWq3xNlOZWzZWBDAxBBOo1HpvScvYx9HEceHTuOBILGVBytruI9RWixdBBEqIBMmRJ8B5/pVo5mS5a+yFtrpMCy+UsSYEABV7zaMYaWljEgaKcfgnkOtphA07w0JGjePgfKm4cigrkc7Ji+VszhsGyOpuK2dTn7OJ0Rc8MBJBJyLl3ksDEVs4nfZ7VtShLHDrfUAa6Xblpx16ENG/dFK+EcJxVpL14OLTBFWQ0MoZgXZdR3gFykCSc5japOHGN7NHRilu0DZuXQ4zEX2YywJzZoYQY0j5Wlmbdpo1QwQp2R7eHuNZ7W0jtlBN1ToVVcssP8PfQ+IzDzqFi8UUuZcyOIU5rZzDUTEx7w61s4RwO7bvgumcDR1DAFlbMjiT4gt8/OmmG4M1q2FFq411ipUFZUZW75JWZXJpI2bWoeSV92VePBVKhZYxjDYEzEaH18KtPJ3KbObbolx7hViLVwAWwQ2VXJ3CLvrBdvd0VyHfAsNbJLDIqCQVXXL1XvH33BDQAQveM5wMpsy4jOnZKoS2YJCkgk7SxGp6abUpzyNdE4cUV5G+EwNrD4XsEc3HjUyGMmSxJ1yiS0etbsBhCAO6IMf14zWeD8LVVgAQR86c28MKvjlPtj3CJGTBqTufQ7fWRXi/gMqyNdQIAjcx40yFusLbjb5Hb+VO+L7RFNdHI/a9wc31slFJa32qmNMpc2iCZ/dO2tUDE4CMqiDmt4TOGDalYe4pg7SdokmINfQ3GOF23UnK0nYjdfh1HlVZ4lykpGbL55gDqR4joaRljOPK5Q7FOL4l2cO4hxW/nbPeICzklJMEzlkiRHn4Ul7Rm1MlQRPlPn4712LiPI5ZmJEkmTI3nUn4mT8ahf6ikA6aHfeD6jY0qOaK8D2n9Tm2K/ZgoNlrhMj31AEdYI8POmfKuIvXLoAWQde6pZjtIES0QSeu1dH4Hwu9hbrXFAY3AA+czmynukk+Glb+WuAdlimuPbChs+UK2YKXYNGh8C2vnVXmjVFlKa88Fh4Ly/auWLfa4fK2RZXMRECAOh26xTa3yThf7uPS7c/WmeEwkRA8P61prZFa8cpIyTlyV1eQ8F1tvP/wDW5/3U04dy7hrBm3aAP4iSzfNiTTUUU5ybXJSzyFr1RRVSAooooA159YqJfs5e8vyqTiUkSNxWjtJEH51EoblwVvmmKsY4IOhnwqtY9JJ7h0/rwq24uwD5/Cl74CRtPwrHOEm+Rvg5vxZWH9n2czJhe8Y2Ur3QdY1LAiJBFJrXMaBSlxYudXVu1t7bj7xnSSc3XrXSONcMYqQU6fhH1rnWI4X2F5Wa2l233le2UUyjFSQsiQ/dEN06b6ENv9MlZR4m1dijHPZvRce7Z0gtaZyoOpJEkCfI+RqGVsZ+0F2xbUR9nbuM0wD1AYgk6TDR4HapHM3JvZMLlpu0w1yDbuRtP3HjRXG2tLMJy6WOgJ3nTaN9/jW2MWlwjLKeOPDbHJ5jw6FhatPc3C6ZRlge/l1ZtTqAB5VI4fjWxfdn3h7gUhAqie/4ydBPrUrlzlm4GnDI3aad8+6g3LEnQNE76Dz6Xblnh2Ew3Q37vVgB2emvkW16xSpSmukXxwxS56N/CuHXcgNzUEKQu0+AA8B/GrhwrhUQzQPICIr3gF7Q5m+XQDwE9N6ZpYgaafl8qZCTfaGe0kYw9iFA8gK25K2RWami5qArJFezWsKTRQWeVPgN61nCiIqSFr1Q1YLgXNw8eFY/0cPD8qZUVX20TuYpfhQPT61pPBdZA+v9eVPKKr7MfoW3sh2bBG4+tSQle6KYopFWzFFZoqSDFFZooAxRWaKAMVHuWeoqRXmhOiGrINxfhXn+jU8pNanw3hVvi+yjUl0Rr+FBGlVbjnBVbMxGsf1tVvVWXzFacUgIrPkx+UxsZJ8M5rw3D2lLJcns3kMOmuxjxHjUjgnDbNvNm7xJhesr0PgR6024lwYEkjQ/StWD4Q+sjYeOmlRjSfli5xkndG25g1uCJAU/cXuj4jqamYLghUgqdjOtMsBwoKPeEkCdAfz2plawirEAz1I0/lTdjTuwVNco2WNV1+RA0+VbrQ0oRPGtlWLUFFFFBIUUUUAFFFFABRRRQAUUUUAFFFFABRRRQAUUUUAFFFFAGKwaKKgAFFFFCIMGo96iiguhbfG9b8MBpRRWZdjfBOSt4rFFaIiWAoooqzIZms0UUAFFFFABRRRQAUUUUAYNYoooAyKKKKAMVmiigAooooAKDRRQB//Z">
            <a:hlinkClick r:id="rId4"/>
          </p:cNvPr>
          <p:cNvSpPr>
            <a:spLocks noChangeAspect="1" noChangeArrowheads="1"/>
          </p:cNvSpPr>
          <p:nvPr userDrawn="1"/>
        </p:nvSpPr>
        <p:spPr bwMode="auto">
          <a:xfrm>
            <a:off x="26377" y="-1096566"/>
            <a:ext cx="3217985" cy="2286001"/>
          </a:xfrm>
          <a:prstGeom prst="rect">
            <a:avLst/>
          </a:prstGeom>
          <a:noFill/>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28678" name="AutoShape 6" descr="data:image/jpeg;base64,/9j/4AAQSkZJRgABAQAAAQABAAD/2wCEAAkGBxMTEhUUEhQUFhUWGRUYGRgYGRwaGhscGBwYFxocHCAZIiggHBomIBoUITEhJSkrLi8uHB8zODMsNygtLisBCgoKDg0OGxAQGjElICQ0NCwsNDI0NDYsLCwsLCwsLCwsLyw0LCwsLCwsLCwsLCwsLCwsLCwsLCwsLCwsLCwsLP/AABEIANIA8AMBIgACEQEDEQH/xAAcAAACAgMBAQAAAAAAAAAAAAAABQQGAQMHAgj/xABIEAACAQIEAwUFBQUECAYDAAABAhEAAwQSITEFBkETIlFhcQcygZGhI0JSsdEUcsHh8DNTYpIVFkRUgpOy0hckQ4Oi8TRjc//EABoBAAIDAQEAAAAAAAAAAAAAAAADAQIEBQb/xAAvEQACAgEEAQMCBQQDAQAAAAAAAQIRAwQSITFBBRMiUWEUcYGhsTLB0eEjQpEG/9oADAMBAAIRAxEAPwDuFFFFQAUUUUAYorNFBFAKxWa8tQBmaK8isO8CpCz21YqIcev3Zf8Ad1+ugqHiOJuB3bfpJH8P1q0YuXQOSQ4miaonF+Zcav8AZJYHQZpJPpLCfgDSX/WfjcyLVmB0Nsifk81rx6HJNWmv1aM71WNOmzq1Brkae0ziFtovYSw37rXLZHkZDAGmeG9rVkQMTYuWjpJQrdUajXSGjUfdon6bqY/9b/Kn/A2GWEumdHrINV7hXOWCxGUWsTaLNshOVz6K8N+dPlascouLqSoYbKKwDWaqAUUUUAFFFFABRRRQAUUUUAFFFFABRRRQAUUViakDNFYmsFqKAyTWq9iFUEsQB4kgDXTrXi9djz8qUY/BPckl9ge70G+n86vGG503QqeTarStmviXMgWRaUsR1I0HwkSNDr6b1u4bfe7bDMSCdwco/Wq2tgFspHz9fyqx46+mGwz3CBFtGd400UE1ry48eKKow6bJlzTbl19Cr+0Tj+Kwb4drT2OzuEhka2SWKxnlg+gjaBOm52q0cH4iMRYt3UBAYag7qw0Ybbgz0r5m5u5vxWOupcvsJQEIqjKEDGWEdegk7xXX/Ypx9r9h7TAhrcN5axMeuhI8TWNSVfc3ZIP9DHM1+9aulkLiLgDNlnukwBOp+QirDZcsoJ0lQSD0Oh8KY4/hGdy6kAkidB08a2Y/AfZ5Uksy+956GY+BrpvURlGK8nOnpm22mUfmcWlLFroDQNIk+E93XTpPjWixwK1fRSMpnoGOnoDUHmjlu/cuB5EiIkEbbGr9yhg27JBdbM43MxpHSDXQyZfYwRlCdsyR0ilNUVWzytYU/a2UdfBtTPkanWeKX8K+W3czJutm5qCPw22PeDeTE1auO92CCCR5DSKqmMm4MpYGZ3Ag+MR6Gsu96ipZORuVywcRbLXwHnCzfADzac6AN7rHqEbr6GD5bE2MPXHeG8OYu1vIey2BY6AjWI1BGuxHWrDwzj17CkLcLXbI02l18Cpklxrsday6jQ7X/wAb/Qfp/ULe3Kq+50OiouAx1u8guW3V0bUMDIqVXN+x1QooooAKKKKACiiigAooooAKKKKAMNS/F4ll2TN6ET9aYNUO4alK+CGVXj/P9jBhDiLWIXOSB3PATOsBhsNCd6x/4k8P0BvG2WiO0t3EAkA6llyjfxpZ7UOUTjktFby2jZLjvglWFzJ+HqChPx9KW2/ZXw0KkvfVwkF1cgkwAGgghTMtAPWoUZvpEvYuy0rz1w4f7ZhzudLimkg9sHDZib4PUG0flofWlaezWyly09jHX81t1f7b7Tb8IUpr467dDVZxvs4xGFs3GtdjirrFLaKFRsiAl3eL0iZVFAHR2OsVasifKKr235L6vtQ4WzZi5H71tgfllLGoHMHtK4dew9+yGY57boB2VyXzAiAWChT4E1xvHcuY1Pew10EnXLb0EfuDKPhXngnAruIxFqwBla5oCdtpnTpH60Shka5ui0fbTpCa60geU/wn+oq2+zznluG3HPZC6lxQCubKZEQQ0Hw2iq1xPAXLLm3dRkdWZWUjqIBHnG2lS+G8GuXrV65atmMPbL3GJ0Gqr84aY/wmqF6tnb7PtlwRto727yszEFFAcqBHeJOUFSTAjXQ6Cpdr2vcM/FfH/st/CvnRbj9J8R3fqNNNulMcJwbFXAWTC37k9RauN8sulSpSRXZE7vi/aVwm6JN9wek2runyU1vwftF4Uix+1anws35A/wCXXMuGeyXGshZ2s2T+ByWkESNVBCmTEU4w/sevKO/jLayNlt5oOkjVlB3Amme7OqKPHC7LnjvaTwpwB+0iDuTbvA9dh2cEUibm7AFyFxKNMiAlz4EDLIOk6fiaqpzB7ML9pEazd7Ztc47tuPwkTcgjedZEda6FwuwbGEs23YF0tqrGZUsuhA2mNIMGfHwdhy5LqjPnw43y2Y4TxC0+ULn1J1Nq4oPmSygfWpePuW1AF0gBtBImevhqdjS6WPeDwBOg0nyJiR6zVOx/Gx+03EMZQQveE6QCZmSTJ338xXa0+mnkff3OPOLk2orof4HG4nhuKBRC+GvuS1qQMuk6Se48AkdGAjfWuwYDH27yK9s5lYSD9DPUEGRHiDXA8VxS4ECqWCiGUzmysskEZp030M0x5C577DF9ndlMPdgN1C3ZChx1ynRTHr0NV1vpmWcHmiuV39/9nS0eeUkotcHdaK8I89RXuvOWdAKKKKkAooooAKKKKACiiigDDVrNsVsNVznzj/7Fg7t1SBcgJbmI7R9F36DU/CpUXKSS7fBJzT2gc5XLmN7CwfsrJZDsQ9waMTroFPcHx8q9tx5z3Zg/y1iue8uFrl8ZmnUsZiWIlp8yTVl4niRatl2G0epJ0gV7iGhx4IRxVbS5/NnB9QyzlkUIPsbHirzuak2+M3KoljmPQ5lAIggTM+Xkab4TjVtrbuA02xJGkyfd1HSY1q88EEujFLSauA/vcUcAszHLBOunQ1SE5suW3+zlUDBsoABOmUydxPlUTEX8TivEgyQB7o8tNT8akYPlS6/vaVPtYsf9aR1dJo5Y+ZO3/BnhPF7QzHEql/MUI7UBiCoh4LA+9p8hTvk7j1vDtc74a1c17GIUHNqY2MrC7dIpHxLlsWx74B8D8P1FL7HBbpOi/L+tKyZNFppq+EdFSkuzoXLeLtYC7icQt0McQWYIqZchLl8oP4YgdNqh8V9qDkkIGIHUmfz/AFqq43h18JGV46xOv0pNcw5U94Eeoj+FK03pmGPTT/UJzs6bytzhiL/aMoACZZJIHvTtOnzrZjfaG/fQsZUiAwEGNTrMajUeOlc3wxvWyVsuCbtuCLcMSrbqYk5tNtx5TTzlXhbNiIv4d2BRmOZGEAaSZGo6DwqZ6HGk26ESltuTZ64jz/fbQAAHxH03p43MytYN4MYSAy/eBP8ACSBm2k1Wub+VXwz5kVmstqGInLJ91iNJGkHrIqv4O07XBbBAzkLrp7xG/kDB8oqI4YunGPBWcIZY3ZesFzWptDOH1fLpqQQJ112MgVFPBmxOIa7dV7SGO6YDEqFGvhOWZqH+yBb1qwqyttu0uNABnfWdlUZd6tFy5qdQT1A1M+g1rZGl0c/PWn5xLl/wGM4aGQCyoBGhWdxvudz4+VVrhnApuXRczqVOgyytwTEBupJy7eNWVL7DaPRj4+QP8a2W74DSzFpHwHTbYaSOvrrrG/IouKZl0+pljVPsvPsw4+bls4S6ftcPAWTq1nZD5lYyE+IHiKv9cGs8WOGxVrEqdFMXddTaaA/5qwnrbruli4G1BkHWvLeo4PazWupcr+56HT5fcxqRtooorAOCiiigAooooAKKwaxQAVxv278UBuWMKJ7qtfb94hrdr8rnpNdkfavmT2k403+K4ogyFdbIgf3cIR4+8G2rp+j4fd1cU/HP/hE3SIXJtgG8zHXKv/VpTDmKy9++uHsq7sokqgZjLAEGFBMAEfOo/DAuFaLjDtGygoBJUanvsDAO3dEnUSRsXeOs4u4+VbxSwcudUIQsI1zZdX6iDMCK9XmnKUt8a/Xr/ZyJJQ1W6fVcfmV+7yk1sTiMRh7LCJtsxuXBPitgPHlJE+VMuHDB21a0GxF8uVU5Vt25UGQEDG4w13zKPhXjjrA3VS0ir2UCVABzb/d6eFP+XMP23dvEljqrnQgk7E/gP60nLDJ7O/LO19FS/wB/uaveUnSRO4LZta9nhLYH/wCy5cu+hALKqmNSAsdOlWVXAyg9ih6BbdpdvUTFHC+EEaeHhtppOk/0aa2uGI+j97KAwBJ0OvlPQxXndVlhF8K/zbf8m6NVyUfhnEMdcujtLjC39ocq5QQY7ijIB3PMztVm4Vgbl0nJib3d977V4E9IBBHp0pivL2F/u0PrmPd29Z1IppYwS20y2hkQGYE67zsd5n6Vz5atviKRZKuEL8Ry8wQ5sXic0GD21xVB8+9rVM5oxr27Vu0l66Whi99XvsQSdgCw7TTQD4iJroF26t22IBg7Zpnw1mqbzDwxyHIQsBMPtEdQZ10rXoNmSSeSjNnbirOe4vj+KAC/tTXlY5ApRWBAIEuLqnefH4064riFwYs3XTCXRcZkup2FjNIVCRbZUDMFzwTOhEddFQ4eHDls+ZJMd3vLscoYxmGmkazUPieEQogN65sxCMitlYtJ1S51jeBMCvR5NLgyTjGuu6Xf05XRkhqFLmzo+JXhZt5nxFsZUFzLavPbY90Ooym4QTodKovLXDbOJuqLCY6yzliLge3dtgiT1VDA6wSah4DgeEa2S+Pt2bgk5GtOwJB/w7bKdJ9Kk4bjA4fbuLhb9q9cvhBmVXHYxrtcHefX1Ea7UlaNY08WGUnLxaaS/sPjJVwO7vBBbuNaNy2wSM+UOpLwGOcsW11BjN1rBwxnTQegj5AUp4BirtxRce5JuO+pALdTJ+Jn40yt3VBI72+5b+QipjvxNxyO2cfWJSyUjWygMVkT/XRZrY2Y6e7O07z6eO+tSikMCo+8NR4N6VNscOMzlPx6VaWqjFCo6aTlwis8Qwxy7EgiDsfjXX/Zpxbt8Bak96yDYed81mF18yuQ/GqYeBMymcsbwSJPw61Z/Z/ww2O3tHYstwa9TKsdP3V+lcr1LPDNhX1i/wCTs6LDLE2n0XdWmgGo7uEUliAB1JrZZuAgEGQdjNcJNdHQNtFFE1JAUUUUAFFFFAHlq+V+M4j/AM9i7lsTOIxDKfDNdcgjzjrX1Qxr5TvYZhfuyN3cjbbMa9D/APORi9RJy+gnO3GFoj4bDNcmZ+f9SZ1qz8vMbco7EKxWDuAVnQ6zqY+Ve+XMEDJPjAqzYfhAO4HXWvQ6zVRr2zmz3TEuN4MEyskmSSe9mnrIkA/nTjgljcEifM6/PSnnAOG57sPPcB8Zjxjr00p9Y4datW27TJEQcxCgZoBJP3d/rXD1HqKjHY+QxYp7twv7Fh2ZD5VRrdwwUIuaHuGWEAZj49K34/mIWSBNsTE57oRQCT4TrBJ+FaDw3BWzKiwomQwvZSSR0K+lJOP8FwWIuTdQMhG4d2LNEA5gJygaZVPWTXktTqXbbOxp4uSJfD+f7d57oTLkU5LZa7lZ41LCTJXUGdPKm9vmmz2Zd7tlW7pym6ACT3dDmIAjyqkXOSMJacOy3gVAhGZh0ZR3gQR+WlMuE8Iw4AtolhhJk3Ve6/d3GhiB4Vi935fF8G321t57/Ys3JmEtL2zW7wuZiraXu1C6sY209BVnv2QwIaCI1B28aq/I+Ds2xeFoHUgncAGW90HQLroBVgx2LIYKoHn+lbMWSo2Ypw8Mr3EOUrNyMgjSCST89RrSLHcimRl8/wCvKugWC0e79dfrW4E9QB8f5V1cHqWaC4kc/LoscpWlycWxHJ1xc3d2PUb0j4hyyUUA6Fi52OwIE/GvoC/amfdPqT/AVXsXwEM2jooAgBbRBGs7s8HXyrq4/XZ8bjP+EyRdxZyXlnhzo7D7qlXgzvIG8VZ8JwJmbO4Yt8hpt8audrl0KG77EMIMhV+qdJirBCoss0BRJJJ2Gsmsmq9QWR7kjXj0qfM+yoYHgY3IJJ+Q+R386ergVVczgIo3MgAfE6fWkdz2g2bpuLhO/wBmoYu2iwTlkEkLA8SaQXeJ3r4a+xLZcNdeyGJKl3dUtXFTurrDaRqGE6Ma509Q2rRrUFHihtzPzzg8ErZVN67OQIJUZt4Z4gHrsarHIntDuX8RiLmJupbXIot2gwRQMxJIn3jqBJM0k514cbWBsm+WW8+Ie4wIG72xIGQZAQOyAAI0zUl4Jy8MRbCrhzcZ7N+52oJARlF7swdlMtbSZg971pXuvvsbtOyNxzDOpm8jHK2WbwaD5CZ38Na2YDnIZmW29t7ahNmzDUEkBiFM6aggkVzHB+y6bV67eugMiXGyWhK5lnQswACyY0GkHwk11sJicP3rmcqIkhluZZ11KyQDHhWfMm2nHh/yWxbemfT/AAniqX1ldxuJmP1FTmNcG5U5qSw9lgbpzasMyMCBGYAqBEHSGiu0cI4tbxNs3LeaJgyI1gH+Iq2LJfxl2GSG3ldDMGs14ttXumijyTXktWu4aj/tAG5+oqjkTRKdjFfNvG5XH4u04MftGIKxEqGuMwgb5SCNB8IO/wBFrfB69ehrkvPfL0497g/9QLcGk6kBSPmrH/7rs+h54QzyUvK/cVnT2cEXlXCwNSIbUEbQNN/HxG4roXDuFqqB2M/4T111pBytwxWkMNgDqJJjw0/OrZhy0xOngxHUedT6jqm5OmZsOIi49LK5CzLbYnSSdVkZlqnc03MGbptXsblDXEurbULsdhJUkjNmO8id9Kt3MOFw18KLl3JkJystxBJOp1IMiqxiOQsDiLqu1++x7oU9pbPu7kd3bXauJLUNy5Zp9ptdFU41Y4ZGX9suFDAdjDanpIsyNuvjT7/xAwioAuKuKBABS1oANIH2e9beKez7hSq7PiLgUGIN62BPWe56VGwPIPB3U5Ge4dlC4jNm6MYTcDrArNlccjuTZo08Vji1SKdxXmLiGLvucI957RaLbdwMQBEHZdwx261t5Y50e09xMbeuoVGVVRFJLE97MVB12q+v7MOEhHYpdIXQTcub6fnIrUvJfCUBIstKgR/anUDSSBvUSliapr/IyLkTvZhbxao7YwyWyFdIgZdQQFGsx47Vbbxc6+J8TS3h5RCezzEfZzmNw6k3J/tTPyphauNHjPWZioTtFGqMftDgxrPq38Py3rIxbDcGfIH+Ir3afTY7/P51pxmIIBjMdI03PkPCrp0uytHs43UiGnxIkDQeleVxSqc1xlRRrmYgD4HrSXEYXGXTCjIP633JPnFaV5LuOZxFwwPEz/1H+FVUsrfCLbYpcskcY9oeFtAi0Lt9o0yW2yddSzFVI+NVbDc54nHYy1Z7AJZzHPPaMSCrTnAhFB266xVmucDwlkjN3wNJeWB6xoQGPlU3DpBGUZVOgAGRdBm91fT506LyPuij2+EKeE8g4HCqjCxnYtmJfvxoxTLm0BXTUAEU0/0W17NmLIhW0JUwxyM5PTTopjWF3pxZvZ0UuGPdL6QoA1AGuu0/WouKuZYVVAgaySZLanWdTr9TV4yIcTmntmsFLWHtW0dwr3WPvXC0KqyxMmenwFSr3DmwFu4mENwRaxZ2zd63hkdGEj3szvHqd6tHELCXHBuIHCrpIkSTrpMSIB1BqjcwYxrWKv3Gc5XFuxbU6zcvKheI90KiyehLDeoefnYl0Wjjvsb8ExhucPe665ZsuzwpzS9wqo7xLE6eJ303ApX20E7kToba5gfOZ0jUU6ZimDuWlbRQts9FztdYPA0HdYZVj8AOhqtW2M27VsZQwJUAAgIAABBACrNxCQB10II06GGXxt/YyzS3UhNzPxC32lovb0CvqQQdlYHVYEkiDO43HTrXsixSvh7oT3Q4I+KhYjf7m/nXAeYsabxViArAMsBvDsxIB1AImOunXeuiex/mf9nt5ChY3r3Z+8BljIZjqPtT/lrn5KU95tXMdp3QGDW0GtTV7tmnCTRdHpUO4vgR9aYXBUG/m6UmaLIjXCR1H1/QUs4zaVwjGZUkTEiDB/MA/CmTXvxQNfGtOIUsphgPXX+NKjkcJWiWrXJBw1hUZSh0IgkbfWo9rmhDcawttgRnzNmB0T3gAOp2FTsKGZSAC7r/AMMncazpVMxXLVlbly7cUm67HRbzas3QFD1JIPgAfCozZ5S5QQx/Qs/Gub7eHsM/ZMYgawFALZJnWI3qFyhzIcYha2mVixSC5OXKFbOYX3SW0E66bVXU5Cslcr9syqCzfaMBmOpAB9SdB9aSWsd/opy1hVstfBntMtxgA2ZFXvDLEkHQyQDrFL4va+yFk7fgbcycFvfaWbmOtrnuFyqWLjESc+pD76ifWpHJljEYW+z3XN5SrZGe21oDMVJbXqQo60t4HabE5711rjduxYkPctrB3gKwidN+gA6U44pwXC4hsl4m4LYWFa/dMM3rc/Cqj/i9aS865+32NX4dqvvye+Le0LKpD27ZAchocycpePGJKD4GvfCvaIHsMRh2UEkSbikCWCkaDNpOmlReMcicMt27YFpFdjq3a3BMCTu+uun/AN1nCcpcPWz/AGNneNXnQNpqW9PGrKcfvYtwlVlj4TxH9oBcAD+y0zZvxmD4HX8qeojQRHiKQcsYKxbDLh1QJmUnJqJ13jrp9Kt1lN9Bv/W9OxQtFJOuyLYtaVubuj08h/GtvZVrNoeH1/WnJOPgrwxfbv3GlncgGQFzRA8dI1rxdvKATO2wGpPluak4m0qglmgDUktAA86pXFeaEtuVWyXWJB7YqWHplIH51SWaUFVFljUmN7GEN1+1vZgw91Y7qjWDr97f6UxuAaasYzRvvEDpVSXmg/7nf9RceNgRr2ca7V7bmiP9gvnp77Hz/u/Hu+sUtZ5JeLLvEP8AEcQABQMw7oQQrwDDCNPNp+BrS3F7JbKLgBIP3X2AJJ7wA2HjS7gvFlxNxkGFa1CZszkn1WCg1Gv18dd+O4bmGUqm4kkD3SCY/lS5ZJdllBeSucR9oGDT3jfJO0WwAfTM0fM0i4zxOzizgLlq2yq2PKsHjMSBZH3WIgCB8BTi7hFDXDaZbQbNae8LbNlJZAijoJJmdunQ1W+JYlbK4K4QPsb5ZgIhmTLmICjXMQuupjfYxXHKLldcv/Axw4NPGua3W+9qA6s4Z7ZyKjwGuAEkFjBcnXfakGL5vLsxSyEGaUVW0QSCABl6EKfhSzGC695mYZ9RPgQNto0geR+NGNuhrSKqKuRnOkyQ4G866ZBAJO+m9b8cVFJGeattkhuI27hl7JYwfvagAlp231NW72djtCAqQEudoOpzQoGp6abUi4ThsKjv2jA5bSupYxvbLHbVjmZQFGu9dN9m9qybha2uVCe6DmMzBJ190mRK7AgxpFIzT3fFDYwpWdWwBcqO0jNptv8AGpiCKDXoVsS4MrPDrULFWR1Aqc1RcRUSQIruNtldf+n+ZFQbXGFRodWA/ExWB5mBTnG2517p+M1SuesO7YO+FiezJECDKkNAI8prDNVIv4JeAtnG4psnaJZQ6kM6zsQJBElj9KeHlDh5ljg8MdTqbSknxMkSd951g+Nc65QayV7O3bc9kq9o7lCXcz72/nA6AGrlw/hFkLnezZyqNJRSABInaNNRSo5lCWxdjFC4bhjd5O4eB/8Ag4Unf+xX5bUkfhGFN0pb4fhSS2UPlVRppPuHTfTyFVniFjPdb7O1bF1pGQaquw0ygfGasXBuCEOTfVbiqoyABWUGTm3JGb3R8D40vJqHYyGG0M8Zw+ypATBYMACTMddtrR6ZjU7hvAcNkUthsMGcyQEQjfoSATp5D0pG/C7Uu3YYYBtvslk+um9QcbgkBRRbsiAT/ZqAP4CqLVJO6L/h2/JYeYMBhQyDssMIDEylsDWNNvKoWFw2Fi2AMLJI2Frwk70je3bt27lw27RVQzkZV1C6xtpMRVa5055w+Iw1tbeHS2RcVpBB0CusQFAHvDWmQTztyVoJ1jqLOt4K2oeECR9nOQKBPen3YE7U/tHcedcq9lPF1uYe4/Znu3SsCD7qJrt5mrzY5mt6Z1KjTUkbxOw/oVswPYql2Zsit8FgrxNV3ifN9m1bzJNyTESFA8yTMCtf+tFzLmGHJURqLyxr8NqbLNBeSI4ptWka+b7jZ0WTlyZo6ZgxE+u3yrn3MrAkwAZt/Ge6dI8ZPwFWnmnHreNooc0IMwDAgGSSCZ1+FUvjOI7O6rH/ANNAzZRIypkzQOpyz1HrWeb3SY7G9rV+CRw/jLJCXAQDJXXMQNAJgz1Gh8/Cn+B5hwygE3GZQSCIA1YEblhp123FVTmjjzs1k2b10drZW8uZVK6tcU59SUXKvuiT3t63NwbFjbFL/wAgL+VJWGnd0bcmrU+HEfrxa1dLG3cZyIJUIZCiASYY6fDerXwLCEgs2zpbyk6alrxgZuoDJXG+L3sZhnWL6Ekb5CDuBE+ExpNOeV8fj7t2Dcs91XcMe0YykN98xrFOx4EndmfLn3KqOjcc5SN1lbvyhzK2YEgiTI8N+nhSS/ySQoUKpBLkm5bDwXbMCucGCJYSPKrvhca5RWHelQTEdROw/Ktoxlz+7ufI1o/BwfKZmWWRzZ+RAwcSymdGEA+u25pPxjkG5rlYsRlOYgSf7ID5ZP8A5N5V2a1ibhOttx8KlzP3Pp/KqfhHHmMizzt9o+fl9mR1HaNqrAajQ+OkSdWq/cncvHDuSDKkgiRGkAdCfCuggD8H/wAf5V7UgbIR6D+VH4abfylZDyqqSN4Ogr0Kids34W+VbrMxqIrW1Qhm01Dxbheo9K34m9lHn0qNZsT3m1J2mlSbvbErYsxDu3SBrsATSTjtgNhsQgDZjauiWG3cYzPSrFjoA6/T9KontAxzW8FfyZgz5bSmSI7UkGB+7n+Q8ayzj8i9fU4rh+O4m0CuHu3FVoYhDpmI1Jjrp1qdjOasY1or+13ySFkB26RGw39KzheHWlQF2uktqQuRROxgw0ivKYGxsO3jxzp/2U9RTdpC5Z8e1Ld12LrOJxN91W7cvvJUS7O0CRJEnoJPzronH+J37dlGt371lXthVTtIIJtzMIZUgkKdtgd96utm3EDtT/xKST0+75U15i4egNtj2hHZhNGA9zTXu9QRVp6aMpR3FcfqDhbikVs8U4h/vmM8vtbvwI71abnEOITriMU3/u3P4tTMqmmtzT/EP+2hwvjc/wAy7fKtPsx6ozPXSvsr13jOKjK2IvkGQVa45EeBBOxqGtyT3pI6QdJ+NWi5wuw+4uz45lnXTqtV6xh/tRMqmYS0ZsoPWOpA1jrFLcNvg1Y88ci7OreyF0/Y7ilCxa+xJBIj7O3poRVv5jTD27OiOCNCTcePd/fAGn0rx7N+Apaw6QCYJeWBUy8bjMYIAVYn7tWHjPDLWITJcDETMqx7p2kGTrEjbrWRxcraNEZJM5fiuJghoRSVZSoaO/O66DvJlzNGp0HSaUftuJEANd7p0AtNBygTlAEECdfUU55k5MvYYG9h819i5AVU7yWyCIOuZiNB71UzHcGu2/7MXXYwQqWr6Lb2LBhcXWRp3T061WONI07/AKF44Zj1NtSzDNrJBUBpkgqu4EaRG6tSXj47W8yKxk27gABAnMhWIOsaTH1pbjbTWrWGFxXtG5au3GCPcU6MwAKsQoPiB4iomBc2LvaSrtbt53VhMgMEnMNRJIhfGoUGuUHx334JXF8Tk7JQC4SxZtSO4Psy8yGhhJP50st8cbZluCNirfnqPpUzmg3jf+xD5u7IUNmnIoM5dZmJ9aVYXmPF2VZVvuufRpAaRt94HxNWx3KN8DtRDHjlST/sS7vEVOpt3WjYn3h8yatPKXGLCMDeN61oQCV3JgQdIiM3XpVJwPMV62UZG1QMqyqEBWOojLr8amYLFXbzM10sSxzQtoSxO8FYA69KY1JCEsUuVdHa+T8QihovW2XNo2bodgYgA1bBx3C2zlfEWFI6G4v61S+WcFat2EItYogqrEIGbUidhU65w7B3GLvhOI5jE/Z3On7prRp4Ql3dGbIvk6LWOZcH/vWH/wCYv61tXjuGO1+yf+Nf1qpDhOB/3PiH+S7+tbLeAwY2wnEP8l39a0e1i8X+xSi0txzDDe/Z/wA6/rXj/WHCaf8AmLGug766/Xek2C4Dhr3+z4pB43GZPkC2b6U24Zyxh7DZ7ad7oWZnI9MxMUuSxJcXYDdGBAI2PUV7isAVmlL7kC7GGX9Iqcw0qLjrP3h8a2WbuZfPrS4/GbsquyJjRoYnwqi872y1gk6BLlpp9SyT8Cy/WrxjW669dvWq3xNlOZWzZWBDAxBBOo1HpvScvYx9HEceHTuOBILGVBytruI9RWixdBBEqIBMmRJ8B5/pVo5mS5a+yFtrpMCy+UsSYEABV7zaMYaWljEgaKcfgnkOtphA07w0JGjePgfKm4cigrkc7Ji+VszhsGyOpuK2dTn7OJ0Rc8MBJBJyLl3ksDEVs4nfZ7VtShLHDrfUAa6Xblpx16ENG/dFK+EcJxVpL14OLTBFWQ0MoZgXZdR3gFykCSc5japOHGN7NHRilu0DZuXQ4zEX2YywJzZoYQY0j5Wlmbdpo1QwQp2R7eHuNZ7W0jtlBN1ToVVcssP8PfQ+IzDzqFi8UUuZcyOIU5rZzDUTEx7w61s4RwO7bvgumcDR1DAFlbMjiT4gt8/OmmG4M1q2FFq411ipUFZUZW75JWZXJpI2bWoeSV92VePBVKhZYxjDYEzEaH18KtPJ3KbObbolx7hViLVwAWwQ2VXJ3CLvrBdvd0VyHfAsNbJLDIqCQVXXL1XvH33BDQAQveM5wMpsy4jOnZKoS2YJCkgk7SxGp6abUpzyNdE4cUV5G+EwNrD4XsEc3HjUyGMmSxJ1yiS0etbsBhCAO6IMf14zWeD8LVVgAQR86c28MKvjlPtj3CJGTBqTufQ7fWRXi/gMqyNdQIAjcx40yFusLbjb5Hb+VO+L7RFNdHI/a9wc31slFJa32qmNMpc2iCZ/dO2tUDE4CMqiDmt4TOGDalYe4pg7SdokmINfQ3GOF23UnK0nYjdfh1HlVZ4lykpGbL55gDqR4joaRljOPK5Q7FOL4l2cO4hxW/nbPeICzklJMEzlkiRHn4Ul7Rm1MlQRPlPn4712LiPI5ZmJEkmTI3nUn4mT8ahf6ikA6aHfeD6jY0qOaK8D2n9Tm2K/ZgoNlrhMj31AEdYI8POmfKuIvXLoAWQde6pZjtIES0QSeu1dH4Hwu9hbrXFAY3AA+czmynukk+Glb+WuAdlimuPbChs+UK2YKXYNGh8C2vnVXmjVFlKa88Fh4Ly/auWLfa4fK2RZXMRECAOh26xTa3yThf7uPS7c/WmeEwkRA8P61prZFa8cpIyTlyV1eQ8F1tvP/wDW5/3U04dy7hrBm3aAP4iSzfNiTTUUU5ybXJSzyFr1RRVSAooooA159YqJfs5e8vyqTiUkSNxWjtJEH51EoblwVvmmKsY4IOhnwqtY9JJ7h0/rwq24uwD5/Cl74CRtPwrHOEm+Rvg5vxZWH9n2czJhe8Y2Ur3QdY1LAiJBFJrXMaBSlxYudXVu1t7bj7xnSSc3XrXSONcMYqQU6fhH1rnWI4X2F5Wa2l233le2UUyjFSQsiQ/dEN06b6ENv9MlZR4m1dijHPZvRce7Z0gtaZyoOpJEkCfI+RqGVsZ+0F2xbUR9nbuM0wD1AYgk6TDR4HapHM3JvZMLlpu0w1yDbuRtP3HjRXG2tLMJy6WOgJ3nTaN9/jW2MWlwjLKeOPDbHJ5jw6FhatPc3C6ZRlge/l1ZtTqAB5VI4fjWxfdn3h7gUhAqie/4ydBPrUrlzlm4GnDI3aad8+6g3LEnQNE76Dz6Xblnh2Ew3Q37vVgB2emvkW16xSpSmukXxwxS56N/CuHXcgNzUEKQu0+AA8B/GrhwrhUQzQPICIr3gF7Q5m+XQDwE9N6ZpYgaafl8qZCTfaGe0kYw9iFA8gK25K2RWami5qArJFezWsKTRQWeVPgN61nCiIqSFr1Q1YLgXNw8eFY/0cPD8qZUVX20TuYpfhQPT61pPBdZA+v9eVPKKr7MfoW3sh2bBG4+tSQle6KYopFWzFFZoqSDFFZooAxRWaKAMVHuWeoqRXmhOiGrINxfhXn+jU8pNanw3hVvi+yjUl0Rr+FBGlVbjnBVbMxGsf1tVvVWXzFacUgIrPkx+UxsZJ8M5rw3D2lLJcns3kMOmuxjxHjUjgnDbNvNm7xJhesr0PgR6024lwYEkjQ/StWD4Q+sjYeOmlRjSfli5xkndG25g1uCJAU/cXuj4jqamYLghUgqdjOtMsBwoKPeEkCdAfz2plawirEAz1I0/lTdjTuwVNco2WNV1+RA0+VbrQ0oRPGtlWLUFFFFBIUUUUAFFFFABRRRQAUUUUAFFFFABRRRQAUUUUAFFFFAGKwaKKgAFFFFCIMGo96iiguhbfG9b8MBpRRWZdjfBOSt4rFFaIiWAoooqzIZms0UUAFFFFABRRRQAUUUUAYNYoooAyKKKKAMVmiigAooooAKDRRQB//Z">
            <a:hlinkClick r:id="rId4"/>
          </p:cNvPr>
          <p:cNvSpPr>
            <a:spLocks noChangeAspect="1" noChangeArrowheads="1"/>
          </p:cNvSpPr>
          <p:nvPr userDrawn="1"/>
        </p:nvSpPr>
        <p:spPr bwMode="auto">
          <a:xfrm>
            <a:off x="26377" y="-1096566"/>
            <a:ext cx="3217985" cy="2286001"/>
          </a:xfrm>
          <a:prstGeom prst="rect">
            <a:avLst/>
          </a:prstGeom>
          <a:noFill/>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Tree>
    <p:extLst>
      <p:ext uri="{BB962C8B-B14F-4D97-AF65-F5344CB8AC3E}">
        <p14:creationId xmlns:p14="http://schemas.microsoft.com/office/powerpoint/2010/main" val="2658538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8582" y="90488"/>
            <a:ext cx="6115141" cy="348258"/>
          </a:xfrm>
          <a:prstGeom prst="rect">
            <a:avLst/>
          </a:prstGeom>
        </p:spPr>
        <p:txBody>
          <a:bodyPr tIns="0" bIns="0" anchor="ctr" anchorCtr="0"/>
          <a:lstStyle>
            <a:lvl1pPr marL="0" indent="0">
              <a:lnSpc>
                <a:spcPts val="1200"/>
              </a:lnSpc>
              <a:defRPr sz="1200">
                <a:latin typeface="Calibri" pitchFamily="34" charset="0"/>
                <a:cs typeface="Calibri" pitchFamily="34" charset="0"/>
              </a:defRPr>
            </a:lvl1pPr>
          </a:lstStyle>
          <a:p>
            <a:r>
              <a:rPr lang="en-US" noProof="0" dirty="0"/>
              <a:t>Click to edit Master title style</a:t>
            </a:r>
            <a:endParaRPr lang="nl-NL" noProof="0" dirty="0"/>
          </a:p>
        </p:txBody>
      </p:sp>
      <p:sp>
        <p:nvSpPr>
          <p:cNvPr id="5" name="Text Placeholder 4"/>
          <p:cNvSpPr>
            <a:spLocks noGrp="1"/>
          </p:cNvSpPr>
          <p:nvPr>
            <p:ph type="body" sz="quarter" idx="13"/>
          </p:nvPr>
        </p:nvSpPr>
        <p:spPr>
          <a:xfrm>
            <a:off x="4572000" y="681037"/>
            <a:ext cx="4494213" cy="1890713"/>
          </a:xfrm>
        </p:spPr>
        <p:txBody>
          <a:bodyPr/>
          <a:lstStyle>
            <a:lvl1pPr>
              <a:defRPr sz="825">
                <a:latin typeface="Calibri" pitchFamily="34" charset="0"/>
                <a:cs typeface="Calibri" pitchFamily="34" charset="0"/>
              </a:defRPr>
            </a:lvl1pPr>
            <a:lvl2pPr>
              <a:defRPr sz="825">
                <a:latin typeface="Calibri" pitchFamily="34" charset="0"/>
                <a:cs typeface="Calibri" pitchFamily="34" charset="0"/>
              </a:defRPr>
            </a:lvl2pPr>
            <a:lvl3pPr>
              <a:defRPr sz="825">
                <a:latin typeface="Calibri" pitchFamily="34" charset="0"/>
                <a:cs typeface="Calibri" pitchFamily="34" charset="0"/>
              </a:defRPr>
            </a:lvl3pPr>
            <a:lvl4pPr>
              <a:defRPr sz="825">
                <a:latin typeface="Calibri" pitchFamily="34" charset="0"/>
                <a:cs typeface="Calibri" pitchFamily="34" charset="0"/>
              </a:defRPr>
            </a:lvl4pPr>
            <a:lvl5pPr>
              <a:defRPr sz="825">
                <a:latin typeface="Calibri" pitchFamily="34" charset="0"/>
                <a:cs typeface="Calibri" pitchFamily="34" charset="0"/>
              </a:defRPr>
            </a:lvl5pPr>
            <a:lvl6pPr marL="1714500" indent="0">
              <a:buNone/>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4"/>
          <p:cNvSpPr>
            <a:spLocks noGrp="1"/>
          </p:cNvSpPr>
          <p:nvPr>
            <p:ph type="body" sz="quarter" idx="14"/>
          </p:nvPr>
        </p:nvSpPr>
        <p:spPr>
          <a:xfrm>
            <a:off x="4572000" y="2842054"/>
            <a:ext cx="4494213" cy="1889489"/>
          </a:xfrm>
        </p:spPr>
        <p:txBody>
          <a:bodyPr/>
          <a:lstStyle>
            <a:lvl1pPr>
              <a:defRPr sz="825">
                <a:latin typeface="Calibri" pitchFamily="34" charset="0"/>
                <a:cs typeface="Calibri" pitchFamily="34" charset="0"/>
              </a:defRPr>
            </a:lvl1pPr>
            <a:lvl2pPr>
              <a:defRPr sz="825">
                <a:latin typeface="Calibri" pitchFamily="34" charset="0"/>
                <a:cs typeface="Calibri" pitchFamily="34" charset="0"/>
              </a:defRPr>
            </a:lvl2pPr>
            <a:lvl3pPr>
              <a:defRPr sz="825">
                <a:latin typeface="Calibri" pitchFamily="34" charset="0"/>
                <a:cs typeface="Calibri" pitchFamily="34" charset="0"/>
              </a:defRPr>
            </a:lvl3pPr>
            <a:lvl4pPr>
              <a:defRPr sz="825">
                <a:latin typeface="Calibri" pitchFamily="34" charset="0"/>
                <a:cs typeface="Calibri" pitchFamily="34" charset="0"/>
              </a:defRPr>
            </a:lvl4pPr>
            <a:lvl5pPr>
              <a:defRPr sz="825">
                <a:latin typeface="Calibri" pitchFamily="34" charset="0"/>
                <a:cs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8" name="Rectangle 4"/>
          <p:cNvSpPr>
            <a:spLocks noGrp="1" noChangeArrowheads="1"/>
          </p:cNvSpPr>
          <p:nvPr>
            <p:ph type="dt" sz="half" idx="2"/>
          </p:nvPr>
        </p:nvSpPr>
        <p:spPr bwMode="auto">
          <a:xfrm>
            <a:off x="3033080" y="5001328"/>
            <a:ext cx="3073567" cy="147638"/>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ctr">
              <a:defRPr sz="600">
                <a:solidFill>
                  <a:schemeClr val="accent1">
                    <a:lumMod val="60000"/>
                    <a:lumOff val="40000"/>
                  </a:schemeClr>
                </a:solidFill>
                <a:latin typeface="Calibri" pitchFamily="34" charset="0"/>
                <a:cs typeface="Calibri" pitchFamily="34" charset="0"/>
              </a:defRPr>
            </a:lvl1pPr>
          </a:lstStyle>
          <a:p>
            <a:pPr>
              <a:defRPr/>
            </a:pPr>
            <a:r>
              <a:rPr lang="en-US" dirty="0">
                <a:solidFill>
                  <a:srgbClr val="678DC5">
                    <a:lumMod val="60000"/>
                    <a:lumOff val="40000"/>
                  </a:srgbClr>
                </a:solidFill>
              </a:rPr>
              <a:t>Ascend Cost Savings Initiatives Proposal</a:t>
            </a:r>
            <a:endParaRPr lang="nl-NL" dirty="0">
              <a:solidFill>
                <a:srgbClr val="678DC5">
                  <a:lumMod val="60000"/>
                  <a:lumOff val="40000"/>
                </a:srgbClr>
              </a:solidFill>
            </a:endParaRPr>
          </a:p>
        </p:txBody>
      </p:sp>
      <p:sp>
        <p:nvSpPr>
          <p:cNvPr id="9" name="Rectangle 22"/>
          <p:cNvSpPr>
            <a:spLocks noGrp="1" noChangeArrowheads="1"/>
          </p:cNvSpPr>
          <p:nvPr>
            <p:ph type="sldNum" sz="quarter" idx="4"/>
          </p:nvPr>
        </p:nvSpPr>
        <p:spPr bwMode="auto">
          <a:xfrm>
            <a:off x="6922992" y="5001328"/>
            <a:ext cx="2133600" cy="147638"/>
          </a:xfrm>
          <a:prstGeom prst="rect">
            <a:avLst/>
          </a:prstGeom>
          <a:noFill/>
          <a:ln w="9525" algn="ctr">
            <a:noFill/>
            <a:miter lim="800000"/>
            <a:headEnd/>
            <a:tailEnd/>
          </a:ln>
          <a:effectLst/>
        </p:spPr>
        <p:txBody>
          <a:bodyPr vert="horz" wrap="square" lIns="0" tIns="45720" rIns="0" bIns="45720" numCol="1" anchor="t" anchorCtr="0" compatLnSpc="1">
            <a:prstTxWarp prst="textNoShape">
              <a:avLst/>
            </a:prstTxWarp>
          </a:bodyPr>
          <a:lstStyle>
            <a:lvl1pPr algn="r">
              <a:defRPr sz="600">
                <a:solidFill>
                  <a:schemeClr val="accent1">
                    <a:lumMod val="60000"/>
                    <a:lumOff val="40000"/>
                  </a:schemeClr>
                </a:solidFill>
                <a:latin typeface="Calibri" pitchFamily="34" charset="0"/>
                <a:cs typeface="Calibri" pitchFamily="34" charset="0"/>
              </a:defRPr>
            </a:lvl1pPr>
          </a:lstStyle>
          <a:p>
            <a:pPr>
              <a:defRPr/>
            </a:pPr>
            <a:fld id="{D9F230CF-BA3A-443B-97F0-DB826217B518}" type="slidenum">
              <a:rPr lang="nl-NL" smtClean="0">
                <a:solidFill>
                  <a:srgbClr val="678DC5">
                    <a:lumMod val="60000"/>
                    <a:lumOff val="40000"/>
                  </a:srgbClr>
                </a:solidFill>
              </a:rPr>
              <a:pPr>
                <a:defRPr/>
              </a:pPr>
              <a:t>‹#›</a:t>
            </a:fld>
            <a:endParaRPr lang="nl-NL">
              <a:solidFill>
                <a:srgbClr val="678DC5">
                  <a:lumMod val="60000"/>
                  <a:lumOff val="40000"/>
                </a:srgbClr>
              </a:solidFill>
            </a:endParaRPr>
          </a:p>
        </p:txBody>
      </p:sp>
    </p:spTree>
    <p:extLst>
      <p:ext uri="{BB962C8B-B14F-4D97-AF65-F5344CB8AC3E}">
        <p14:creationId xmlns:p14="http://schemas.microsoft.com/office/powerpoint/2010/main" val="355547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8582" y="90488"/>
            <a:ext cx="6115141" cy="348258"/>
          </a:xfrm>
          <a:prstGeom prst="rect">
            <a:avLst/>
          </a:prstGeom>
        </p:spPr>
        <p:txBody>
          <a:bodyPr tIns="0" bIns="0" anchor="ctr" anchorCtr="0"/>
          <a:lstStyle>
            <a:lvl1pPr marL="0" indent="0">
              <a:lnSpc>
                <a:spcPts val="1200"/>
              </a:lnSpc>
              <a:defRPr sz="1200">
                <a:latin typeface="Calibri" pitchFamily="34" charset="0"/>
                <a:cs typeface="Calibri" pitchFamily="34" charset="0"/>
              </a:defRPr>
            </a:lvl1pPr>
          </a:lstStyle>
          <a:p>
            <a:r>
              <a:rPr lang="en-US" noProof="0" dirty="0"/>
              <a:t>Click to edit Master title style</a:t>
            </a:r>
            <a:endParaRPr lang="nl-NL" noProof="0" dirty="0"/>
          </a:p>
        </p:txBody>
      </p:sp>
      <p:sp>
        <p:nvSpPr>
          <p:cNvPr id="5" name="Text Placeholder 4"/>
          <p:cNvSpPr>
            <a:spLocks noGrp="1"/>
          </p:cNvSpPr>
          <p:nvPr>
            <p:ph type="body" sz="quarter" idx="13"/>
          </p:nvPr>
        </p:nvSpPr>
        <p:spPr>
          <a:xfrm>
            <a:off x="4572000" y="681037"/>
            <a:ext cx="4494213" cy="4050506"/>
          </a:xfrm>
        </p:spPr>
        <p:txBody>
          <a:bodyPr/>
          <a:lstStyle>
            <a:lvl1pPr>
              <a:defRPr sz="825">
                <a:latin typeface="Calibri" pitchFamily="34" charset="0"/>
                <a:cs typeface="Calibri" pitchFamily="34" charset="0"/>
              </a:defRPr>
            </a:lvl1pPr>
            <a:lvl2pPr>
              <a:defRPr sz="825">
                <a:latin typeface="Calibri" pitchFamily="34" charset="0"/>
                <a:cs typeface="Calibri" pitchFamily="34" charset="0"/>
              </a:defRPr>
            </a:lvl2pPr>
            <a:lvl3pPr>
              <a:defRPr sz="825">
                <a:latin typeface="Calibri" pitchFamily="34" charset="0"/>
                <a:cs typeface="Calibri" pitchFamily="34" charset="0"/>
              </a:defRPr>
            </a:lvl3pPr>
            <a:lvl4pPr>
              <a:defRPr sz="825">
                <a:latin typeface="Calibri" pitchFamily="34" charset="0"/>
                <a:cs typeface="Calibri" pitchFamily="34" charset="0"/>
              </a:defRPr>
            </a:lvl4pPr>
            <a:lvl5pPr>
              <a:defRPr sz="825">
                <a:latin typeface="Calibri" pitchFamily="34" charset="0"/>
                <a:cs typeface="Calibri" pitchFamily="34" charset="0"/>
              </a:defRPr>
            </a:lvl5pPr>
            <a:lvl6pPr marL="1714500" indent="0">
              <a:buNone/>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4"/>
          <p:cNvSpPr>
            <a:spLocks noGrp="1" noChangeArrowheads="1"/>
          </p:cNvSpPr>
          <p:nvPr>
            <p:ph type="dt" sz="half" idx="2"/>
          </p:nvPr>
        </p:nvSpPr>
        <p:spPr bwMode="auto">
          <a:xfrm>
            <a:off x="3033080" y="5001328"/>
            <a:ext cx="3073567" cy="147638"/>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ctr">
              <a:defRPr sz="600">
                <a:solidFill>
                  <a:schemeClr val="accent1">
                    <a:lumMod val="60000"/>
                    <a:lumOff val="40000"/>
                  </a:schemeClr>
                </a:solidFill>
                <a:latin typeface="Calibri" pitchFamily="34" charset="0"/>
                <a:cs typeface="Calibri" pitchFamily="34" charset="0"/>
              </a:defRPr>
            </a:lvl1pPr>
          </a:lstStyle>
          <a:p>
            <a:pPr>
              <a:defRPr/>
            </a:pPr>
            <a:r>
              <a:rPr lang="en-US" dirty="0">
                <a:solidFill>
                  <a:srgbClr val="678DC5">
                    <a:lumMod val="60000"/>
                    <a:lumOff val="40000"/>
                  </a:srgbClr>
                </a:solidFill>
              </a:rPr>
              <a:t>U.S. Transport Benchmark - Less Than Truckload</a:t>
            </a:r>
            <a:endParaRPr lang="nl-NL" dirty="0">
              <a:solidFill>
                <a:srgbClr val="678DC5">
                  <a:lumMod val="60000"/>
                  <a:lumOff val="40000"/>
                </a:srgbClr>
              </a:solidFill>
            </a:endParaRPr>
          </a:p>
        </p:txBody>
      </p:sp>
      <p:sp>
        <p:nvSpPr>
          <p:cNvPr id="9" name="Rectangle 22"/>
          <p:cNvSpPr>
            <a:spLocks noGrp="1" noChangeArrowheads="1"/>
          </p:cNvSpPr>
          <p:nvPr>
            <p:ph type="sldNum" sz="quarter" idx="4"/>
          </p:nvPr>
        </p:nvSpPr>
        <p:spPr bwMode="auto">
          <a:xfrm>
            <a:off x="6922992" y="5001328"/>
            <a:ext cx="2133600" cy="147638"/>
          </a:xfrm>
          <a:prstGeom prst="rect">
            <a:avLst/>
          </a:prstGeom>
          <a:noFill/>
          <a:ln w="9525" algn="ctr">
            <a:noFill/>
            <a:miter lim="800000"/>
            <a:headEnd/>
            <a:tailEnd/>
          </a:ln>
          <a:effectLst/>
        </p:spPr>
        <p:txBody>
          <a:bodyPr vert="horz" wrap="square" lIns="0" tIns="45720" rIns="0" bIns="45720" numCol="1" anchor="t" anchorCtr="0" compatLnSpc="1">
            <a:prstTxWarp prst="textNoShape">
              <a:avLst/>
            </a:prstTxWarp>
          </a:bodyPr>
          <a:lstStyle>
            <a:lvl1pPr algn="r">
              <a:defRPr sz="600">
                <a:solidFill>
                  <a:schemeClr val="accent1">
                    <a:lumMod val="60000"/>
                    <a:lumOff val="40000"/>
                  </a:schemeClr>
                </a:solidFill>
                <a:latin typeface="Calibri" pitchFamily="34" charset="0"/>
                <a:cs typeface="Calibri" pitchFamily="34" charset="0"/>
              </a:defRPr>
            </a:lvl1pPr>
          </a:lstStyle>
          <a:p>
            <a:pPr>
              <a:defRPr/>
            </a:pPr>
            <a:fld id="{D9F230CF-BA3A-443B-97F0-DB826217B518}" type="slidenum">
              <a:rPr lang="nl-NL" smtClean="0">
                <a:solidFill>
                  <a:srgbClr val="678DC5">
                    <a:lumMod val="60000"/>
                    <a:lumOff val="40000"/>
                  </a:srgbClr>
                </a:solidFill>
              </a:rPr>
              <a:pPr>
                <a:defRPr/>
              </a:pPr>
              <a:t>‹#›</a:t>
            </a:fld>
            <a:endParaRPr lang="nl-NL">
              <a:solidFill>
                <a:srgbClr val="678DC5">
                  <a:lumMod val="60000"/>
                  <a:lumOff val="40000"/>
                </a:srgbClr>
              </a:solidFill>
            </a:endParaRPr>
          </a:p>
        </p:txBody>
      </p:sp>
    </p:spTree>
    <p:extLst>
      <p:ext uri="{BB962C8B-B14F-4D97-AF65-F5344CB8AC3E}">
        <p14:creationId xmlns:p14="http://schemas.microsoft.com/office/powerpoint/2010/main" val="2644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
        <p:nvSpPr>
          <p:cNvPr id="2" name="Title 1"/>
          <p:cNvSpPr>
            <a:spLocks noGrp="1"/>
          </p:cNvSpPr>
          <p:nvPr>
            <p:ph type="title"/>
          </p:nvPr>
        </p:nvSpPr>
        <p:spPr>
          <a:xfrm>
            <a:off x="118582" y="90488"/>
            <a:ext cx="6115141" cy="348258"/>
          </a:xfrm>
          <a:prstGeom prst="rect">
            <a:avLst/>
          </a:prstGeom>
        </p:spPr>
        <p:txBody>
          <a:bodyPr tIns="0" bIns="0" anchor="ctr" anchorCtr="0"/>
          <a:lstStyle>
            <a:lvl1pPr marL="0" indent="0">
              <a:lnSpc>
                <a:spcPts val="1200"/>
              </a:lnSpc>
              <a:defRPr sz="1200">
                <a:latin typeface="Calibri" pitchFamily="34" charset="0"/>
                <a:cs typeface="Calibri" pitchFamily="34" charset="0"/>
              </a:defRPr>
            </a:lvl1pPr>
          </a:lstStyle>
          <a:p>
            <a:r>
              <a:rPr lang="en-US" noProof="0" dirty="0"/>
              <a:t>Click to edit Master title style</a:t>
            </a:r>
            <a:endParaRPr lang="nl-NL" noProof="0" dirty="0"/>
          </a:p>
        </p:txBody>
      </p:sp>
      <p:sp>
        <p:nvSpPr>
          <p:cNvPr id="8" name="Rectangle 4"/>
          <p:cNvSpPr>
            <a:spLocks noGrp="1" noChangeArrowheads="1"/>
          </p:cNvSpPr>
          <p:nvPr>
            <p:ph type="dt" sz="half" idx="2"/>
          </p:nvPr>
        </p:nvSpPr>
        <p:spPr bwMode="auto">
          <a:xfrm>
            <a:off x="3033080" y="5001328"/>
            <a:ext cx="3073567" cy="147638"/>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ctr">
              <a:defRPr sz="600">
                <a:solidFill>
                  <a:schemeClr val="accent1">
                    <a:lumMod val="60000"/>
                    <a:lumOff val="40000"/>
                  </a:schemeClr>
                </a:solidFill>
                <a:latin typeface="Calibri" pitchFamily="34" charset="0"/>
                <a:cs typeface="Calibri" pitchFamily="34" charset="0"/>
              </a:defRPr>
            </a:lvl1pPr>
          </a:lstStyle>
          <a:p>
            <a:pPr>
              <a:defRPr/>
            </a:pPr>
            <a:r>
              <a:rPr lang="en-US" dirty="0">
                <a:solidFill>
                  <a:srgbClr val="678DC5">
                    <a:lumMod val="60000"/>
                    <a:lumOff val="40000"/>
                  </a:srgbClr>
                </a:solidFill>
              </a:rPr>
              <a:t>June 29, 2017</a:t>
            </a:r>
            <a:endParaRPr lang="nl-NL" dirty="0">
              <a:solidFill>
                <a:srgbClr val="678DC5">
                  <a:lumMod val="60000"/>
                  <a:lumOff val="40000"/>
                </a:srgbClr>
              </a:solidFill>
            </a:endParaRPr>
          </a:p>
        </p:txBody>
      </p:sp>
      <p:sp>
        <p:nvSpPr>
          <p:cNvPr id="9" name="Rectangle 22"/>
          <p:cNvSpPr>
            <a:spLocks noGrp="1" noChangeArrowheads="1"/>
          </p:cNvSpPr>
          <p:nvPr>
            <p:ph type="sldNum" sz="quarter" idx="4"/>
          </p:nvPr>
        </p:nvSpPr>
        <p:spPr bwMode="auto">
          <a:xfrm>
            <a:off x="6922992" y="5001328"/>
            <a:ext cx="2133600" cy="147638"/>
          </a:xfrm>
          <a:prstGeom prst="rect">
            <a:avLst/>
          </a:prstGeom>
          <a:noFill/>
          <a:ln w="9525" algn="ctr">
            <a:noFill/>
            <a:miter lim="800000"/>
            <a:headEnd/>
            <a:tailEnd/>
          </a:ln>
          <a:effectLst/>
        </p:spPr>
        <p:txBody>
          <a:bodyPr vert="horz" wrap="square" lIns="0" tIns="45720" rIns="0" bIns="45720" numCol="1" anchor="t" anchorCtr="0" compatLnSpc="1">
            <a:prstTxWarp prst="textNoShape">
              <a:avLst/>
            </a:prstTxWarp>
          </a:bodyPr>
          <a:lstStyle>
            <a:lvl1pPr algn="r">
              <a:defRPr sz="600">
                <a:solidFill>
                  <a:schemeClr val="accent1">
                    <a:lumMod val="60000"/>
                    <a:lumOff val="40000"/>
                  </a:schemeClr>
                </a:solidFill>
                <a:latin typeface="Calibri" pitchFamily="34" charset="0"/>
                <a:cs typeface="Calibri" pitchFamily="34" charset="0"/>
              </a:defRPr>
            </a:lvl1pPr>
          </a:lstStyle>
          <a:p>
            <a:pPr>
              <a:defRPr/>
            </a:pPr>
            <a:fld id="{D9F230CF-BA3A-443B-97F0-DB826217B518}" type="slidenum">
              <a:rPr lang="nl-NL" smtClean="0">
                <a:solidFill>
                  <a:srgbClr val="678DC5">
                    <a:lumMod val="60000"/>
                    <a:lumOff val="40000"/>
                  </a:srgbClr>
                </a:solidFill>
              </a:rPr>
              <a:pPr>
                <a:defRPr/>
              </a:pPr>
              <a:t>‹#›</a:t>
            </a:fld>
            <a:endParaRPr lang="nl-NL">
              <a:solidFill>
                <a:srgbClr val="678DC5">
                  <a:lumMod val="60000"/>
                  <a:lumOff val="40000"/>
                </a:srgbClr>
              </a:solidFill>
            </a:endParaRPr>
          </a:p>
        </p:txBody>
      </p:sp>
    </p:spTree>
    <p:extLst>
      <p:ext uri="{BB962C8B-B14F-4D97-AF65-F5344CB8AC3E}">
        <p14:creationId xmlns:p14="http://schemas.microsoft.com/office/powerpoint/2010/main" val="6959186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4488" y="91084"/>
            <a:ext cx="6109236" cy="348258"/>
          </a:xfrm>
          <a:prstGeom prst="rect">
            <a:avLst/>
          </a:prstGeom>
        </p:spPr>
        <p:txBody>
          <a:bodyPr tIns="0" bIns="0" anchor="ctr" anchorCtr="0"/>
          <a:lstStyle>
            <a:lvl1pPr marL="0" indent="0">
              <a:lnSpc>
                <a:spcPts val="1200"/>
              </a:lnSpc>
              <a:defRPr sz="1200">
                <a:latin typeface="Calibri" pitchFamily="34" charset="0"/>
                <a:cs typeface="Calibri" pitchFamily="34" charset="0"/>
              </a:defRPr>
            </a:lvl1pPr>
          </a:lstStyle>
          <a:p>
            <a:r>
              <a:rPr lang="en-US" noProof="0" dirty="0"/>
              <a:t>Click to edit Master title style</a:t>
            </a:r>
            <a:endParaRPr lang="nl-NL" noProof="0" dirty="0"/>
          </a:p>
        </p:txBody>
      </p:sp>
      <p:sp>
        <p:nvSpPr>
          <p:cNvPr id="5" name="Text Placeholder 4"/>
          <p:cNvSpPr>
            <a:spLocks noGrp="1"/>
          </p:cNvSpPr>
          <p:nvPr>
            <p:ph type="body" sz="quarter" idx="13"/>
          </p:nvPr>
        </p:nvSpPr>
        <p:spPr>
          <a:xfrm>
            <a:off x="4572000" y="681037"/>
            <a:ext cx="4494213" cy="1890713"/>
          </a:xfrm>
        </p:spPr>
        <p:txBody>
          <a:bodyPr/>
          <a:lstStyle>
            <a:lvl1pPr>
              <a:defRPr sz="825">
                <a:latin typeface="Calibri" pitchFamily="34" charset="0"/>
                <a:cs typeface="Calibri" pitchFamily="34" charset="0"/>
              </a:defRPr>
            </a:lvl1pPr>
            <a:lvl2pPr>
              <a:defRPr sz="825">
                <a:latin typeface="Calibri" pitchFamily="34" charset="0"/>
                <a:cs typeface="Calibri" pitchFamily="34" charset="0"/>
              </a:defRPr>
            </a:lvl2pPr>
            <a:lvl3pPr>
              <a:defRPr sz="825">
                <a:latin typeface="Calibri" pitchFamily="34" charset="0"/>
                <a:cs typeface="Calibri" pitchFamily="34" charset="0"/>
              </a:defRPr>
            </a:lvl3pPr>
            <a:lvl4pPr>
              <a:defRPr sz="825">
                <a:latin typeface="Calibri" pitchFamily="34" charset="0"/>
                <a:cs typeface="Calibri" pitchFamily="34" charset="0"/>
              </a:defRPr>
            </a:lvl4pPr>
            <a:lvl5pPr>
              <a:defRPr sz="825">
                <a:latin typeface="Calibri" pitchFamily="34" charset="0"/>
                <a:cs typeface="Calibri" pitchFamily="34" charset="0"/>
              </a:defRPr>
            </a:lvl5pPr>
            <a:lvl6pPr marL="1714500" indent="0">
              <a:buNone/>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4"/>
          <p:cNvSpPr>
            <a:spLocks noGrp="1"/>
          </p:cNvSpPr>
          <p:nvPr>
            <p:ph type="body" sz="quarter" idx="14"/>
          </p:nvPr>
        </p:nvSpPr>
        <p:spPr>
          <a:xfrm>
            <a:off x="4572000" y="2842054"/>
            <a:ext cx="4494213" cy="1889489"/>
          </a:xfrm>
        </p:spPr>
        <p:txBody>
          <a:bodyPr/>
          <a:lstStyle>
            <a:lvl1pPr>
              <a:defRPr sz="825">
                <a:latin typeface="Calibri" pitchFamily="34" charset="0"/>
                <a:cs typeface="Calibri" pitchFamily="34" charset="0"/>
              </a:defRPr>
            </a:lvl1pPr>
            <a:lvl2pPr>
              <a:defRPr sz="825">
                <a:latin typeface="Calibri" pitchFamily="34" charset="0"/>
                <a:cs typeface="Calibri" pitchFamily="34" charset="0"/>
              </a:defRPr>
            </a:lvl2pPr>
            <a:lvl3pPr>
              <a:defRPr sz="825">
                <a:latin typeface="Calibri" pitchFamily="34" charset="0"/>
                <a:cs typeface="Calibri" pitchFamily="34" charset="0"/>
              </a:defRPr>
            </a:lvl3pPr>
            <a:lvl4pPr>
              <a:defRPr sz="825">
                <a:latin typeface="Calibri" pitchFamily="34" charset="0"/>
                <a:cs typeface="Calibri" pitchFamily="34" charset="0"/>
              </a:defRPr>
            </a:lvl4pPr>
            <a:lvl5pPr>
              <a:defRPr sz="825">
                <a:latin typeface="Calibri" pitchFamily="34" charset="0"/>
                <a:cs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8" name="Rectangle 4"/>
          <p:cNvSpPr>
            <a:spLocks noGrp="1" noChangeArrowheads="1"/>
          </p:cNvSpPr>
          <p:nvPr>
            <p:ph type="dt" sz="half" idx="2"/>
          </p:nvPr>
        </p:nvSpPr>
        <p:spPr bwMode="auto">
          <a:xfrm>
            <a:off x="3033080" y="5001328"/>
            <a:ext cx="3073567" cy="147638"/>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ctr">
              <a:defRPr sz="600">
                <a:solidFill>
                  <a:schemeClr val="accent1">
                    <a:lumMod val="60000"/>
                    <a:lumOff val="40000"/>
                  </a:schemeClr>
                </a:solidFill>
                <a:latin typeface="Calibri" pitchFamily="34" charset="0"/>
                <a:cs typeface="Calibri" pitchFamily="34" charset="0"/>
              </a:defRPr>
            </a:lvl1pPr>
          </a:lstStyle>
          <a:p>
            <a:pPr>
              <a:defRPr/>
            </a:pPr>
            <a:r>
              <a:rPr lang="en-US" dirty="0">
                <a:solidFill>
                  <a:srgbClr val="678DC5">
                    <a:lumMod val="60000"/>
                    <a:lumOff val="40000"/>
                  </a:srgbClr>
                </a:solidFill>
              </a:rPr>
              <a:t>U.S. Transport Benchmark - Less Than Truckload</a:t>
            </a:r>
            <a:endParaRPr lang="nl-NL" dirty="0">
              <a:solidFill>
                <a:srgbClr val="678DC5">
                  <a:lumMod val="60000"/>
                  <a:lumOff val="40000"/>
                </a:srgbClr>
              </a:solidFill>
            </a:endParaRPr>
          </a:p>
        </p:txBody>
      </p:sp>
      <p:sp>
        <p:nvSpPr>
          <p:cNvPr id="9" name="Rectangle 22"/>
          <p:cNvSpPr>
            <a:spLocks noGrp="1" noChangeArrowheads="1"/>
          </p:cNvSpPr>
          <p:nvPr>
            <p:ph type="sldNum" sz="quarter" idx="4"/>
          </p:nvPr>
        </p:nvSpPr>
        <p:spPr bwMode="auto">
          <a:xfrm>
            <a:off x="6922992" y="5001328"/>
            <a:ext cx="2133600" cy="147638"/>
          </a:xfrm>
          <a:prstGeom prst="rect">
            <a:avLst/>
          </a:prstGeom>
          <a:noFill/>
          <a:ln w="9525" algn="ctr">
            <a:noFill/>
            <a:miter lim="800000"/>
            <a:headEnd/>
            <a:tailEnd/>
          </a:ln>
          <a:effectLst/>
        </p:spPr>
        <p:txBody>
          <a:bodyPr vert="horz" wrap="square" lIns="0" tIns="45720" rIns="0" bIns="45720" numCol="1" anchor="t" anchorCtr="0" compatLnSpc="1">
            <a:prstTxWarp prst="textNoShape">
              <a:avLst/>
            </a:prstTxWarp>
          </a:bodyPr>
          <a:lstStyle>
            <a:lvl1pPr algn="r">
              <a:defRPr sz="600">
                <a:solidFill>
                  <a:schemeClr val="accent1">
                    <a:lumMod val="60000"/>
                    <a:lumOff val="40000"/>
                  </a:schemeClr>
                </a:solidFill>
                <a:latin typeface="Calibri" pitchFamily="34" charset="0"/>
                <a:cs typeface="Calibri" pitchFamily="34" charset="0"/>
              </a:defRPr>
            </a:lvl1pPr>
          </a:lstStyle>
          <a:p>
            <a:pPr>
              <a:defRPr/>
            </a:pPr>
            <a:fld id="{D9F230CF-BA3A-443B-97F0-DB826217B518}" type="slidenum">
              <a:rPr lang="nl-NL" smtClean="0">
                <a:solidFill>
                  <a:srgbClr val="678DC5">
                    <a:lumMod val="60000"/>
                    <a:lumOff val="40000"/>
                  </a:srgbClr>
                </a:solidFill>
              </a:rPr>
              <a:pPr>
                <a:defRPr/>
              </a:pPr>
              <a:t>‹#›</a:t>
            </a:fld>
            <a:endParaRPr lang="nl-NL">
              <a:solidFill>
                <a:srgbClr val="678DC5">
                  <a:lumMod val="60000"/>
                  <a:lumOff val="40000"/>
                </a:srgbClr>
              </a:solidFill>
            </a:endParaRPr>
          </a:p>
        </p:txBody>
      </p:sp>
      <p:sp>
        <p:nvSpPr>
          <p:cNvPr id="10" name="Text Placeholder 4"/>
          <p:cNvSpPr>
            <a:spLocks noGrp="1"/>
          </p:cNvSpPr>
          <p:nvPr>
            <p:ph type="body" sz="quarter" idx="15"/>
          </p:nvPr>
        </p:nvSpPr>
        <p:spPr>
          <a:xfrm>
            <a:off x="124488" y="681037"/>
            <a:ext cx="4381044" cy="1890713"/>
          </a:xfrm>
        </p:spPr>
        <p:txBody>
          <a:bodyPr/>
          <a:lstStyle>
            <a:lvl1pPr>
              <a:defRPr sz="825">
                <a:latin typeface="Calibri" pitchFamily="34" charset="0"/>
                <a:cs typeface="Calibri" pitchFamily="34" charset="0"/>
              </a:defRPr>
            </a:lvl1pPr>
            <a:lvl2pPr>
              <a:defRPr sz="825">
                <a:latin typeface="Calibri" pitchFamily="34" charset="0"/>
                <a:cs typeface="Calibri" pitchFamily="34" charset="0"/>
              </a:defRPr>
            </a:lvl2pPr>
            <a:lvl3pPr>
              <a:defRPr sz="825">
                <a:latin typeface="Calibri" pitchFamily="34" charset="0"/>
                <a:cs typeface="Calibri" pitchFamily="34" charset="0"/>
              </a:defRPr>
            </a:lvl3pPr>
            <a:lvl4pPr>
              <a:defRPr sz="825">
                <a:latin typeface="Calibri" pitchFamily="34" charset="0"/>
                <a:cs typeface="Calibri" pitchFamily="34" charset="0"/>
              </a:defRPr>
            </a:lvl4pPr>
            <a:lvl5pPr>
              <a:defRPr sz="825">
                <a:latin typeface="Calibri" pitchFamily="34" charset="0"/>
                <a:cs typeface="Calibri" pitchFamily="34" charset="0"/>
              </a:defRPr>
            </a:lvl5pPr>
            <a:lvl6pPr marL="1714500" indent="0">
              <a:buNone/>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16"/>
          </p:nvPr>
        </p:nvSpPr>
        <p:spPr>
          <a:xfrm>
            <a:off x="124488" y="2842054"/>
            <a:ext cx="4381044" cy="1889489"/>
          </a:xfrm>
        </p:spPr>
        <p:txBody>
          <a:bodyPr/>
          <a:lstStyle>
            <a:lvl1pPr>
              <a:defRPr sz="825">
                <a:latin typeface="Calibri" pitchFamily="34" charset="0"/>
                <a:cs typeface="Calibri" pitchFamily="34" charset="0"/>
              </a:defRPr>
            </a:lvl1pPr>
            <a:lvl2pPr>
              <a:defRPr sz="825">
                <a:latin typeface="Calibri" pitchFamily="34" charset="0"/>
                <a:cs typeface="Calibri" pitchFamily="34" charset="0"/>
              </a:defRPr>
            </a:lvl2pPr>
            <a:lvl3pPr>
              <a:defRPr sz="825">
                <a:latin typeface="Calibri" pitchFamily="34" charset="0"/>
                <a:cs typeface="Calibri" pitchFamily="34" charset="0"/>
              </a:defRPr>
            </a:lvl3pPr>
            <a:lvl4pPr>
              <a:defRPr sz="825">
                <a:latin typeface="Calibri" pitchFamily="34" charset="0"/>
                <a:cs typeface="Calibri" pitchFamily="34" charset="0"/>
              </a:defRPr>
            </a:lvl4pPr>
            <a:lvl5pPr>
              <a:defRPr sz="825">
                <a:latin typeface="Calibri" pitchFamily="34" charset="0"/>
                <a:cs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Tree>
    <p:extLst>
      <p:ext uri="{BB962C8B-B14F-4D97-AF65-F5344CB8AC3E}">
        <p14:creationId xmlns:p14="http://schemas.microsoft.com/office/powerpoint/2010/main" val="4389214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4488" y="91084"/>
            <a:ext cx="6109236" cy="348258"/>
          </a:xfrm>
          <a:prstGeom prst="rect">
            <a:avLst/>
          </a:prstGeom>
        </p:spPr>
        <p:txBody>
          <a:bodyPr tIns="0" bIns="0" anchor="ctr" anchorCtr="0"/>
          <a:lstStyle>
            <a:lvl1pPr marL="0" indent="0">
              <a:lnSpc>
                <a:spcPts val="1200"/>
              </a:lnSpc>
              <a:defRPr sz="1200">
                <a:latin typeface="Calibri" pitchFamily="34" charset="0"/>
                <a:cs typeface="Calibri" pitchFamily="34" charset="0"/>
              </a:defRPr>
            </a:lvl1pPr>
          </a:lstStyle>
          <a:p>
            <a:r>
              <a:rPr lang="en-US" noProof="0" dirty="0"/>
              <a:t>Click to edit Master title style</a:t>
            </a:r>
            <a:endParaRPr lang="nl-NL" noProof="0" dirty="0"/>
          </a:p>
        </p:txBody>
      </p:sp>
      <p:sp>
        <p:nvSpPr>
          <p:cNvPr id="8" name="Rectangle 4"/>
          <p:cNvSpPr>
            <a:spLocks noGrp="1" noChangeArrowheads="1"/>
          </p:cNvSpPr>
          <p:nvPr>
            <p:ph type="dt" sz="half" idx="2"/>
          </p:nvPr>
        </p:nvSpPr>
        <p:spPr bwMode="auto">
          <a:xfrm>
            <a:off x="3033080" y="5001328"/>
            <a:ext cx="3073567" cy="147638"/>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ctr">
              <a:defRPr sz="600">
                <a:solidFill>
                  <a:schemeClr val="accent1">
                    <a:lumMod val="60000"/>
                    <a:lumOff val="40000"/>
                  </a:schemeClr>
                </a:solidFill>
                <a:latin typeface="Calibri" pitchFamily="34" charset="0"/>
                <a:cs typeface="Calibri" pitchFamily="34" charset="0"/>
              </a:defRPr>
            </a:lvl1pPr>
          </a:lstStyle>
          <a:p>
            <a:pPr>
              <a:defRPr/>
            </a:pPr>
            <a:r>
              <a:rPr lang="en-US" dirty="0">
                <a:solidFill>
                  <a:srgbClr val="678DC5">
                    <a:lumMod val="60000"/>
                    <a:lumOff val="40000"/>
                  </a:srgbClr>
                </a:solidFill>
              </a:rPr>
              <a:t>Ascend Performance Materials Review &amp; Updates</a:t>
            </a:r>
            <a:endParaRPr lang="nl-NL" dirty="0">
              <a:solidFill>
                <a:srgbClr val="678DC5">
                  <a:lumMod val="60000"/>
                  <a:lumOff val="40000"/>
                </a:srgbClr>
              </a:solidFill>
            </a:endParaRPr>
          </a:p>
        </p:txBody>
      </p:sp>
      <p:sp>
        <p:nvSpPr>
          <p:cNvPr id="9" name="Rectangle 22"/>
          <p:cNvSpPr>
            <a:spLocks noGrp="1" noChangeArrowheads="1"/>
          </p:cNvSpPr>
          <p:nvPr>
            <p:ph type="sldNum" sz="quarter" idx="4"/>
          </p:nvPr>
        </p:nvSpPr>
        <p:spPr bwMode="auto">
          <a:xfrm>
            <a:off x="6922992" y="5001328"/>
            <a:ext cx="2133600" cy="147638"/>
          </a:xfrm>
          <a:prstGeom prst="rect">
            <a:avLst/>
          </a:prstGeom>
          <a:noFill/>
          <a:ln w="9525" algn="ctr">
            <a:noFill/>
            <a:miter lim="800000"/>
            <a:headEnd/>
            <a:tailEnd/>
          </a:ln>
          <a:effectLst/>
        </p:spPr>
        <p:txBody>
          <a:bodyPr vert="horz" wrap="square" lIns="0" tIns="45720" rIns="0" bIns="45720" numCol="1" anchor="t" anchorCtr="0" compatLnSpc="1">
            <a:prstTxWarp prst="textNoShape">
              <a:avLst/>
            </a:prstTxWarp>
          </a:bodyPr>
          <a:lstStyle>
            <a:lvl1pPr algn="r">
              <a:defRPr sz="600">
                <a:solidFill>
                  <a:schemeClr val="accent1">
                    <a:lumMod val="60000"/>
                    <a:lumOff val="40000"/>
                  </a:schemeClr>
                </a:solidFill>
                <a:latin typeface="Calibri" pitchFamily="34" charset="0"/>
                <a:cs typeface="Calibri" pitchFamily="34" charset="0"/>
              </a:defRPr>
            </a:lvl1pPr>
          </a:lstStyle>
          <a:p>
            <a:pPr>
              <a:defRPr/>
            </a:pPr>
            <a:fld id="{D9F230CF-BA3A-443B-97F0-DB826217B518}" type="slidenum">
              <a:rPr lang="nl-NL" smtClean="0">
                <a:solidFill>
                  <a:srgbClr val="678DC5">
                    <a:lumMod val="60000"/>
                    <a:lumOff val="40000"/>
                  </a:srgbClr>
                </a:solidFill>
              </a:rPr>
              <a:pPr>
                <a:defRPr/>
              </a:pPr>
              <a:t>‹#›</a:t>
            </a:fld>
            <a:endParaRPr lang="nl-NL">
              <a:solidFill>
                <a:srgbClr val="678DC5">
                  <a:lumMod val="60000"/>
                  <a:lumOff val="40000"/>
                </a:srgbClr>
              </a:solidFill>
            </a:endParaRPr>
          </a:p>
        </p:txBody>
      </p:sp>
      <p:sp>
        <p:nvSpPr>
          <p:cNvPr id="10" name="Text Placeholder 4"/>
          <p:cNvSpPr>
            <a:spLocks noGrp="1"/>
          </p:cNvSpPr>
          <p:nvPr>
            <p:ph type="body" sz="quarter" idx="15"/>
          </p:nvPr>
        </p:nvSpPr>
        <p:spPr>
          <a:xfrm>
            <a:off x="124487" y="681037"/>
            <a:ext cx="8941726" cy="4050506"/>
          </a:xfrm>
        </p:spPr>
        <p:txBody>
          <a:bodyPr/>
          <a:lstStyle>
            <a:lvl1pPr>
              <a:defRPr sz="1050">
                <a:latin typeface="Calibri" pitchFamily="34" charset="0"/>
                <a:cs typeface="Calibri" pitchFamily="34" charset="0"/>
              </a:defRPr>
            </a:lvl1pPr>
            <a:lvl2pPr>
              <a:defRPr sz="1050">
                <a:latin typeface="Calibri" pitchFamily="34" charset="0"/>
                <a:cs typeface="Calibri" pitchFamily="34" charset="0"/>
              </a:defRPr>
            </a:lvl2pPr>
            <a:lvl3pPr>
              <a:defRPr sz="1050">
                <a:latin typeface="Calibri" pitchFamily="34" charset="0"/>
                <a:cs typeface="Calibri" pitchFamily="34" charset="0"/>
              </a:defRPr>
            </a:lvl3pPr>
            <a:lvl4pPr>
              <a:defRPr sz="1050">
                <a:latin typeface="Calibri" pitchFamily="34" charset="0"/>
                <a:cs typeface="Calibri" pitchFamily="34" charset="0"/>
              </a:defRPr>
            </a:lvl4pPr>
            <a:lvl5pPr>
              <a:defRPr sz="1050">
                <a:latin typeface="Calibri" pitchFamily="34" charset="0"/>
                <a:cs typeface="Calibri" pitchFamily="34" charset="0"/>
              </a:defRPr>
            </a:lvl5pPr>
            <a:lvl6pPr marL="1714500" indent="0">
              <a:buNone/>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993212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ctr">
              <a:defRPr sz="1800" b="1" cap="all">
                <a:latin typeface="Calibri" pitchFamily="34" charset="0"/>
                <a:cs typeface="Calibri" pitchFamily="34" charset="0"/>
              </a:defRPr>
            </a:lvl1pPr>
          </a:lstStyle>
          <a:p>
            <a:r>
              <a:rPr lang="en-US" noProof="0" dirty="0"/>
              <a:t>Click to edit Master title style</a:t>
            </a:r>
            <a:endParaRPr lang="nl-NL" noProof="0" dirty="0"/>
          </a:p>
        </p:txBody>
      </p:sp>
      <p:sp>
        <p:nvSpPr>
          <p:cNvPr id="3" name="Text Placeholder 2"/>
          <p:cNvSpPr>
            <a:spLocks noGrp="1"/>
          </p:cNvSpPr>
          <p:nvPr>
            <p:ph type="body" idx="1"/>
          </p:nvPr>
        </p:nvSpPr>
        <p:spPr>
          <a:xfrm>
            <a:off x="722313" y="2180035"/>
            <a:ext cx="7772400" cy="1125140"/>
          </a:xfrm>
        </p:spPr>
        <p:txBody>
          <a:bodyPr anchor="b"/>
          <a:lstStyle>
            <a:lvl1pPr marL="0" indent="0" algn="ctr">
              <a:buNone/>
              <a:defRPr sz="1800">
                <a:latin typeface="Calibri" pitchFamily="34" charset="0"/>
                <a:cs typeface="Calibri" pitchFamily="34" charset="0"/>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noProof="0" dirty="0"/>
              <a:t>Click to edit Master text styles</a:t>
            </a:r>
          </a:p>
        </p:txBody>
      </p:sp>
      <p:sp>
        <p:nvSpPr>
          <p:cNvPr id="7" name="Date Placeholder 6"/>
          <p:cNvSpPr>
            <a:spLocks noGrp="1"/>
          </p:cNvSpPr>
          <p:nvPr>
            <p:ph type="dt" sz="half" idx="10"/>
          </p:nvPr>
        </p:nvSpPr>
        <p:spPr/>
        <p:txBody>
          <a:bodyPr/>
          <a:lstStyle>
            <a:lvl1pPr>
              <a:defRPr>
                <a:latin typeface="Calibri" pitchFamily="34" charset="0"/>
                <a:cs typeface="Calibri" pitchFamily="34" charset="0"/>
              </a:defRPr>
            </a:lvl1pPr>
          </a:lstStyle>
          <a:p>
            <a:pPr>
              <a:defRPr/>
            </a:pPr>
            <a:r>
              <a:rPr lang="en-US" dirty="0">
                <a:solidFill>
                  <a:srgbClr val="678DC5">
                    <a:lumMod val="60000"/>
                    <a:lumOff val="40000"/>
                  </a:srgbClr>
                </a:solidFill>
              </a:rPr>
              <a:t>U.S. Transport Benchmark - Less Than Truckload</a:t>
            </a:r>
            <a:endParaRPr lang="nl-NL">
              <a:solidFill>
                <a:srgbClr val="678DC5">
                  <a:lumMod val="60000"/>
                  <a:lumOff val="40000"/>
                </a:srgbClr>
              </a:solidFill>
            </a:endParaRPr>
          </a:p>
        </p:txBody>
      </p:sp>
      <p:sp>
        <p:nvSpPr>
          <p:cNvPr id="9" name="Slide Number Placeholder 8"/>
          <p:cNvSpPr>
            <a:spLocks noGrp="1"/>
          </p:cNvSpPr>
          <p:nvPr>
            <p:ph type="sldNum" sz="quarter" idx="12"/>
          </p:nvPr>
        </p:nvSpPr>
        <p:spPr/>
        <p:txBody>
          <a:bodyPr/>
          <a:lstStyle>
            <a:lvl1pPr>
              <a:defRPr>
                <a:latin typeface="Calibri" pitchFamily="34" charset="0"/>
                <a:cs typeface="Calibri" pitchFamily="34" charset="0"/>
              </a:defRPr>
            </a:lvl1pPr>
          </a:lstStyle>
          <a:p>
            <a:pPr>
              <a:defRPr/>
            </a:pPr>
            <a:fld id="{D9F230CF-BA3A-443B-97F0-DB826217B518}" type="slidenum">
              <a:rPr lang="nl-NL" smtClean="0">
                <a:solidFill>
                  <a:srgbClr val="678DC5">
                    <a:lumMod val="60000"/>
                    <a:lumOff val="40000"/>
                  </a:srgbClr>
                </a:solidFill>
              </a:rPr>
              <a:pPr>
                <a:defRPr/>
              </a:pPr>
              <a:t>‹#›</a:t>
            </a:fld>
            <a:endParaRPr lang="nl-NL">
              <a:solidFill>
                <a:srgbClr val="678DC5">
                  <a:lumMod val="60000"/>
                  <a:lumOff val="40000"/>
                </a:srgbClr>
              </a:solidFill>
            </a:endParaRPr>
          </a:p>
        </p:txBody>
      </p:sp>
    </p:spTree>
    <p:extLst>
      <p:ext uri="{BB962C8B-B14F-4D97-AF65-F5344CB8AC3E}">
        <p14:creationId xmlns:p14="http://schemas.microsoft.com/office/powerpoint/2010/main" val="599398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F5C42C-EA5B-7C4A-B1D4-6EA8F9611319}" type="datetimeFigureOut">
              <a:rPr lang="en-US" smtClean="0"/>
              <a:t>9/18/2017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6A9C6B-3F48-5244-8E1D-BC78BD05CF06}" type="slidenum">
              <a:rPr lang="en-US" smtClean="0"/>
              <a:t>‹#›</a:t>
            </a:fld>
            <a:endParaRPr lang="en-US"/>
          </a:p>
        </p:txBody>
      </p:sp>
    </p:spTree>
    <p:extLst>
      <p:ext uri="{BB962C8B-B14F-4D97-AF65-F5344CB8AC3E}">
        <p14:creationId xmlns:p14="http://schemas.microsoft.com/office/powerpoint/2010/main" val="17593450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atin typeface="Calibri" pitchFamily="34" charset="0"/>
                <a:cs typeface="Calibri" pitchFamily="34" charset="0"/>
              </a:defRPr>
            </a:lvl1pPr>
          </a:lstStyle>
          <a:p>
            <a:pPr>
              <a:defRPr/>
            </a:pPr>
            <a:r>
              <a:rPr lang="en-US" dirty="0">
                <a:solidFill>
                  <a:srgbClr val="678DC5">
                    <a:lumMod val="60000"/>
                    <a:lumOff val="40000"/>
                  </a:srgbClr>
                </a:solidFill>
              </a:rPr>
              <a:t>U.S. Transport Benchmark - Less Than Truckload</a:t>
            </a:r>
            <a:endParaRPr lang="nl-NL">
              <a:solidFill>
                <a:srgbClr val="678DC5">
                  <a:lumMod val="60000"/>
                  <a:lumOff val="40000"/>
                </a:srgbClr>
              </a:solidFill>
            </a:endParaRPr>
          </a:p>
        </p:txBody>
      </p:sp>
      <p:sp>
        <p:nvSpPr>
          <p:cNvPr id="4" name="Slide Number Placeholder 3"/>
          <p:cNvSpPr>
            <a:spLocks noGrp="1"/>
          </p:cNvSpPr>
          <p:nvPr>
            <p:ph type="sldNum" sz="quarter" idx="11"/>
          </p:nvPr>
        </p:nvSpPr>
        <p:spPr/>
        <p:txBody>
          <a:bodyPr/>
          <a:lstStyle>
            <a:lvl1pPr>
              <a:defRPr>
                <a:latin typeface="Calibri" pitchFamily="34" charset="0"/>
                <a:cs typeface="Calibri" pitchFamily="34" charset="0"/>
              </a:defRPr>
            </a:lvl1pPr>
          </a:lstStyle>
          <a:p>
            <a:pPr>
              <a:defRPr/>
            </a:pPr>
            <a:fld id="{D9F230CF-BA3A-443B-97F0-DB826217B518}" type="slidenum">
              <a:rPr lang="nl-NL" smtClean="0">
                <a:solidFill>
                  <a:srgbClr val="678DC5">
                    <a:lumMod val="60000"/>
                    <a:lumOff val="40000"/>
                  </a:srgbClr>
                </a:solidFill>
              </a:rPr>
              <a:pPr>
                <a:defRPr/>
              </a:pPr>
              <a:t>‹#›</a:t>
            </a:fld>
            <a:endParaRPr lang="nl-NL">
              <a:solidFill>
                <a:srgbClr val="678DC5">
                  <a:lumMod val="60000"/>
                  <a:lumOff val="40000"/>
                </a:srgbClr>
              </a:solidFill>
            </a:endParaRPr>
          </a:p>
        </p:txBody>
      </p:sp>
      <p:sp>
        <p:nvSpPr>
          <p:cNvPr id="7" name="Content Placeholder 6"/>
          <p:cNvSpPr>
            <a:spLocks noGrp="1"/>
          </p:cNvSpPr>
          <p:nvPr>
            <p:ph sz="quarter" idx="13"/>
          </p:nvPr>
        </p:nvSpPr>
        <p:spPr>
          <a:xfrm>
            <a:off x="1472025" y="2444818"/>
            <a:ext cx="6180992" cy="917972"/>
          </a:xfrm>
        </p:spPr>
        <p:txBody>
          <a:bodyPr/>
          <a:lstStyle>
            <a:lvl1pPr marL="0" indent="0" algn="ctr">
              <a:buNone/>
              <a:defRPr sz="2100" b="1">
                <a:solidFill>
                  <a:srgbClr val="003E7C"/>
                </a:solidFill>
                <a:latin typeface="Calibri" pitchFamily="34" charset="0"/>
                <a:cs typeface="Calibri" pitchFamily="34" charset="0"/>
              </a:defRPr>
            </a:lvl1pPr>
          </a:lstStyle>
          <a:p>
            <a:pPr lvl="0"/>
            <a:r>
              <a:rPr lang="en-US" dirty="0"/>
              <a:t>Click to edit Master text styles</a:t>
            </a:r>
          </a:p>
        </p:txBody>
      </p:sp>
      <p:sp>
        <p:nvSpPr>
          <p:cNvPr id="8" name="Title 1"/>
          <p:cNvSpPr>
            <a:spLocks noGrp="1"/>
          </p:cNvSpPr>
          <p:nvPr>
            <p:ph type="title"/>
          </p:nvPr>
        </p:nvSpPr>
        <p:spPr>
          <a:xfrm>
            <a:off x="118696" y="91084"/>
            <a:ext cx="6115027" cy="348258"/>
          </a:xfrm>
          <a:prstGeom prst="rect">
            <a:avLst/>
          </a:prstGeom>
        </p:spPr>
        <p:txBody>
          <a:bodyPr tIns="0" bIns="0" anchor="ctr" anchorCtr="0"/>
          <a:lstStyle>
            <a:lvl1pPr marL="0" indent="0">
              <a:lnSpc>
                <a:spcPts val="1200"/>
              </a:lnSpc>
              <a:defRPr sz="1200">
                <a:latin typeface="Calibri" pitchFamily="34" charset="0"/>
                <a:cs typeface="Calibri" pitchFamily="34" charset="0"/>
              </a:defRPr>
            </a:lvl1pPr>
          </a:lstStyle>
          <a:p>
            <a:r>
              <a:rPr lang="en-US" noProof="0" dirty="0"/>
              <a:t>Click to edit Master title style</a:t>
            </a:r>
            <a:endParaRPr lang="nl-NL" noProof="0" dirty="0"/>
          </a:p>
        </p:txBody>
      </p:sp>
    </p:spTree>
    <p:extLst>
      <p:ext uri="{BB962C8B-B14F-4D97-AF65-F5344CB8AC3E}">
        <p14:creationId xmlns:p14="http://schemas.microsoft.com/office/powerpoint/2010/main" val="4293653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ontact detail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dirty="0">
                <a:solidFill>
                  <a:srgbClr val="678DC5">
                    <a:lumMod val="60000"/>
                    <a:lumOff val="40000"/>
                  </a:srgbClr>
                </a:solidFill>
              </a:rPr>
              <a:t>U.S. Transport Benchmark - Less Than Truckload</a:t>
            </a:r>
            <a:endParaRPr lang="nl-NL" dirty="0">
              <a:solidFill>
                <a:srgbClr val="678DC5">
                  <a:lumMod val="60000"/>
                  <a:lumOff val="40000"/>
                </a:srgbClr>
              </a:solidFill>
            </a:endParaRPr>
          </a:p>
        </p:txBody>
      </p:sp>
      <p:sp>
        <p:nvSpPr>
          <p:cNvPr id="4" name="Slide Number Placeholder 3"/>
          <p:cNvSpPr>
            <a:spLocks noGrp="1"/>
          </p:cNvSpPr>
          <p:nvPr>
            <p:ph type="sldNum" sz="quarter" idx="11"/>
          </p:nvPr>
        </p:nvSpPr>
        <p:spPr/>
        <p:txBody>
          <a:bodyPr/>
          <a:lstStyle/>
          <a:p>
            <a:pPr>
              <a:defRPr/>
            </a:pPr>
            <a:fld id="{D9F230CF-BA3A-443B-97F0-DB826217B518}" type="slidenum">
              <a:rPr lang="nl-NL" smtClean="0">
                <a:solidFill>
                  <a:srgbClr val="678DC5">
                    <a:lumMod val="60000"/>
                    <a:lumOff val="40000"/>
                  </a:srgbClr>
                </a:solidFill>
              </a:rPr>
              <a:pPr>
                <a:defRPr/>
              </a:pPr>
              <a:t>‹#›</a:t>
            </a:fld>
            <a:endParaRPr lang="nl-NL">
              <a:solidFill>
                <a:srgbClr val="678DC5">
                  <a:lumMod val="60000"/>
                  <a:lumOff val="40000"/>
                </a:srgbClr>
              </a:solidFill>
            </a:endParaRPr>
          </a:p>
        </p:txBody>
      </p:sp>
      <p:sp>
        <p:nvSpPr>
          <p:cNvPr id="7" name="Title 1"/>
          <p:cNvSpPr>
            <a:spLocks noGrp="1"/>
          </p:cNvSpPr>
          <p:nvPr>
            <p:ph type="title"/>
          </p:nvPr>
        </p:nvSpPr>
        <p:spPr>
          <a:xfrm>
            <a:off x="118696" y="91084"/>
            <a:ext cx="6181496" cy="348258"/>
          </a:xfrm>
          <a:prstGeom prst="rect">
            <a:avLst/>
          </a:prstGeom>
        </p:spPr>
        <p:txBody>
          <a:bodyPr tIns="0" bIns="0" anchor="ctr" anchorCtr="0"/>
          <a:lstStyle>
            <a:lvl1pPr marL="0" indent="0">
              <a:lnSpc>
                <a:spcPts val="1200"/>
              </a:lnSpc>
              <a:defRPr sz="1200">
                <a:latin typeface="Calibri" pitchFamily="34" charset="0"/>
                <a:cs typeface="Calibri" pitchFamily="34" charset="0"/>
              </a:defRPr>
            </a:lvl1pPr>
          </a:lstStyle>
          <a:p>
            <a:r>
              <a:rPr lang="en-US" noProof="0" dirty="0"/>
              <a:t>Click to edit Master title style</a:t>
            </a:r>
            <a:endParaRPr lang="nl-NL" noProof="0" dirty="0"/>
          </a:p>
        </p:txBody>
      </p:sp>
      <p:sp>
        <p:nvSpPr>
          <p:cNvPr id="9" name="AutoShape 4"/>
          <p:cNvSpPr>
            <a:spLocks noChangeArrowheads="1"/>
          </p:cNvSpPr>
          <p:nvPr userDrawn="1"/>
        </p:nvSpPr>
        <p:spPr bwMode="auto">
          <a:xfrm>
            <a:off x="3115645" y="1403328"/>
            <a:ext cx="2888424" cy="3175934"/>
          </a:xfrm>
          <a:prstGeom prst="rect">
            <a:avLst/>
          </a:prstGeom>
          <a:solidFill>
            <a:schemeClr val="bg1"/>
          </a:solidFill>
          <a:ln w="9525">
            <a:solidFill>
              <a:schemeClr val="bg1">
                <a:lumMod val="75000"/>
              </a:schemeClr>
            </a:solidFill>
            <a:miter lim="800000"/>
            <a:headEnd/>
            <a:tailEnd/>
          </a:ln>
        </p:spPr>
        <p:txBody>
          <a:bodyPr wrap="none" tIns="81000" anchor="t" anchorCtr="0">
            <a:noAutofit/>
          </a:bodyPr>
          <a:lstStyle/>
          <a:p>
            <a:pPr algn="ctr"/>
            <a:r>
              <a:rPr lang="en-GB" sz="1050" b="1" dirty="0">
                <a:solidFill>
                  <a:prstClr val="white">
                    <a:lumMod val="50000"/>
                  </a:prstClr>
                </a:solidFill>
                <a:cs typeface="Calibri" pitchFamily="34" charset="0"/>
              </a:rPr>
              <a:t>Global Headquarters</a:t>
            </a:r>
          </a:p>
          <a:p>
            <a:pPr algn="ctr"/>
            <a:endParaRPr lang="en-GB" sz="525" b="1" dirty="0">
              <a:solidFill>
                <a:prstClr val="white">
                  <a:lumMod val="50000"/>
                </a:prstClr>
              </a:solidFill>
              <a:cs typeface="Calibri" pitchFamily="34" charset="0"/>
            </a:endParaRPr>
          </a:p>
          <a:p>
            <a:pPr algn="ctr"/>
            <a:r>
              <a:rPr lang="en-GB" sz="1050" dirty="0">
                <a:solidFill>
                  <a:prstClr val="white">
                    <a:lumMod val="50000"/>
                  </a:prstClr>
                </a:solidFill>
                <a:cs typeface="Calibri" pitchFamily="34" charset="0"/>
              </a:rPr>
              <a:t>1777 Sentry Parkway West</a:t>
            </a:r>
          </a:p>
          <a:p>
            <a:pPr algn="ctr"/>
            <a:r>
              <a:rPr lang="en-GB" sz="1050" dirty="0">
                <a:solidFill>
                  <a:prstClr val="white">
                    <a:lumMod val="50000"/>
                  </a:prstClr>
                </a:solidFill>
                <a:cs typeface="Calibri" pitchFamily="34" charset="0"/>
              </a:rPr>
              <a:t>Abington Hall, Suite 300</a:t>
            </a:r>
          </a:p>
          <a:p>
            <a:pPr algn="ctr"/>
            <a:r>
              <a:rPr lang="en-GB" sz="1050" dirty="0">
                <a:solidFill>
                  <a:prstClr val="white">
                    <a:lumMod val="50000"/>
                  </a:prstClr>
                </a:solidFill>
                <a:cs typeface="Calibri" pitchFamily="34" charset="0"/>
              </a:rPr>
              <a:t>Blue Bell, PA 19422 | United States</a:t>
            </a:r>
          </a:p>
          <a:p>
            <a:pPr algn="ctr"/>
            <a:r>
              <a:rPr lang="en-GB" sz="1050" dirty="0">
                <a:solidFill>
                  <a:prstClr val="white">
                    <a:lumMod val="50000"/>
                  </a:prstClr>
                </a:solidFill>
                <a:cs typeface="Calibri" pitchFamily="34" charset="0"/>
              </a:rPr>
              <a:t>T: +1 215 461 3800</a:t>
            </a:r>
          </a:p>
          <a:p>
            <a:pPr algn="ctr"/>
            <a:r>
              <a:rPr lang="en-GB" sz="1050" dirty="0">
                <a:solidFill>
                  <a:prstClr val="white">
                    <a:lumMod val="50000"/>
                  </a:prstClr>
                </a:solidFill>
                <a:cs typeface="Calibri" pitchFamily="34" charset="0"/>
              </a:rPr>
              <a:t>W: www.clxlogistics.com</a:t>
            </a:r>
          </a:p>
          <a:p>
            <a:pPr algn="ctr"/>
            <a:endParaRPr lang="en-GB" sz="1050" b="1" dirty="0">
              <a:solidFill>
                <a:prstClr val="white">
                  <a:lumMod val="50000"/>
                </a:prstClr>
              </a:solidFill>
              <a:cs typeface="Calibri" pitchFamily="34" charset="0"/>
            </a:endParaRPr>
          </a:p>
          <a:p>
            <a:pPr algn="ctr"/>
            <a:r>
              <a:rPr lang="en-GB" sz="1050" b="1" dirty="0">
                <a:solidFill>
                  <a:prstClr val="white">
                    <a:lumMod val="50000"/>
                  </a:prstClr>
                </a:solidFill>
                <a:cs typeface="Calibri" pitchFamily="34" charset="0"/>
              </a:rPr>
              <a:t>European Headquarters</a:t>
            </a:r>
          </a:p>
          <a:p>
            <a:pPr algn="ctr"/>
            <a:endParaRPr lang="en-GB" sz="525" b="1" dirty="0">
              <a:solidFill>
                <a:prstClr val="white">
                  <a:lumMod val="50000"/>
                </a:prstClr>
              </a:solidFill>
              <a:cs typeface="Calibri" pitchFamily="34" charset="0"/>
            </a:endParaRPr>
          </a:p>
          <a:p>
            <a:pPr algn="ctr"/>
            <a:r>
              <a:rPr lang="en-GB" sz="1050" dirty="0">
                <a:solidFill>
                  <a:prstClr val="white">
                    <a:lumMod val="50000"/>
                  </a:prstClr>
                </a:solidFill>
                <a:cs typeface="Calibri" pitchFamily="34" charset="0"/>
              </a:rPr>
              <a:t>Dr. Holtroplaan 50</a:t>
            </a:r>
          </a:p>
          <a:p>
            <a:pPr algn="ctr"/>
            <a:r>
              <a:rPr lang="en-GB" sz="1050" dirty="0">
                <a:solidFill>
                  <a:prstClr val="white">
                    <a:lumMod val="50000"/>
                  </a:prstClr>
                </a:solidFill>
                <a:cs typeface="Calibri" pitchFamily="34" charset="0"/>
              </a:rPr>
              <a:t>Eindhoven 5652 XR | The Netherlands </a:t>
            </a:r>
          </a:p>
          <a:p>
            <a:pPr algn="ctr"/>
            <a:r>
              <a:rPr lang="en-GB" sz="1050" dirty="0">
                <a:solidFill>
                  <a:prstClr val="white">
                    <a:lumMod val="50000"/>
                  </a:prstClr>
                </a:solidFill>
                <a:cs typeface="Calibri" pitchFamily="34" charset="0"/>
              </a:rPr>
              <a:t>T: +31 (0) 40 293 8616</a:t>
            </a:r>
          </a:p>
          <a:p>
            <a:pPr algn="ctr"/>
            <a:endParaRPr lang="en-GB" sz="525" dirty="0">
              <a:solidFill>
                <a:prstClr val="white">
                  <a:lumMod val="50000"/>
                </a:prstClr>
              </a:solidFill>
              <a:cs typeface="Calibri" pitchFamily="34" charset="0"/>
            </a:endParaRPr>
          </a:p>
          <a:p>
            <a:pPr algn="ctr"/>
            <a:r>
              <a:rPr lang="en-GB" sz="1050" dirty="0">
                <a:solidFill>
                  <a:prstClr val="white">
                    <a:lumMod val="50000"/>
                  </a:prstClr>
                </a:solidFill>
                <a:cs typeface="Calibri" pitchFamily="34" charset="0"/>
              </a:rPr>
              <a:t>E: info@clxlogistics.eu</a:t>
            </a:r>
          </a:p>
          <a:p>
            <a:pPr algn="ctr"/>
            <a:r>
              <a:rPr lang="en-GB" sz="1050" dirty="0">
                <a:solidFill>
                  <a:prstClr val="white">
                    <a:lumMod val="50000"/>
                  </a:prstClr>
                </a:solidFill>
                <a:cs typeface="Calibri" pitchFamily="34" charset="0"/>
              </a:rPr>
              <a:t>W: www.clxlogistics.eu</a:t>
            </a:r>
            <a:endParaRPr lang="en-GB" sz="788" dirty="0">
              <a:solidFill>
                <a:prstClr val="white">
                  <a:lumMod val="50000"/>
                </a:prstClr>
              </a:solidFill>
              <a:cs typeface="Calibri" pitchFamily="34" charset="0"/>
            </a:endParaRP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a:ext>
            </a:extLst>
          </a:blip>
          <a:srcRect b="22856"/>
          <a:stretch/>
        </p:blipFill>
        <p:spPr>
          <a:xfrm>
            <a:off x="3090281" y="1025286"/>
            <a:ext cx="2937248" cy="368210"/>
          </a:xfrm>
          <a:prstGeom prst="rect">
            <a:avLst/>
          </a:prstGeom>
        </p:spPr>
      </p:pic>
      <p:grpSp>
        <p:nvGrpSpPr>
          <p:cNvPr id="11" name="Group 10"/>
          <p:cNvGrpSpPr/>
          <p:nvPr userDrawn="1"/>
        </p:nvGrpSpPr>
        <p:grpSpPr>
          <a:xfrm>
            <a:off x="3122874" y="3671580"/>
            <a:ext cx="2873481" cy="1060411"/>
            <a:chOff x="115888" y="2924944"/>
            <a:chExt cx="5758345" cy="2615411"/>
          </a:xfrm>
        </p:grpSpPr>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r="61527"/>
            <a:stretch/>
          </p:blipFill>
          <p:spPr>
            <a:xfrm>
              <a:off x="115888" y="2924944"/>
              <a:ext cx="2880320" cy="2615411"/>
            </a:xfrm>
            <a:prstGeom prst="rect">
              <a:avLst/>
            </a:prstGeom>
          </p:spPr>
        </p:pic>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61557"/>
            <a:stretch/>
          </p:blipFill>
          <p:spPr>
            <a:xfrm>
              <a:off x="2996208" y="2924944"/>
              <a:ext cx="2878025" cy="2615411"/>
            </a:xfrm>
            <a:prstGeom prst="rect">
              <a:avLst/>
            </a:prstGeom>
          </p:spPr>
        </p:pic>
      </p:grpSp>
    </p:spTree>
    <p:extLst>
      <p:ext uri="{BB962C8B-B14F-4D97-AF65-F5344CB8AC3E}">
        <p14:creationId xmlns:p14="http://schemas.microsoft.com/office/powerpoint/2010/main" val="26900233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CF5C42C-EA5B-7C4A-B1D4-6EA8F9611319}" type="datetimeFigureOut">
              <a:rPr lang="en-US" smtClean="0"/>
              <a:t>9/18/2017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6A9C6B-3F48-5244-8E1D-BC78BD05CF06}" type="slidenum">
              <a:rPr lang="en-US" smtClean="0"/>
              <a:t>‹#›</a:t>
            </a:fld>
            <a:endParaRPr lang="en-US"/>
          </a:p>
        </p:txBody>
      </p:sp>
    </p:spTree>
    <p:extLst>
      <p:ext uri="{BB962C8B-B14F-4D97-AF65-F5344CB8AC3E}">
        <p14:creationId xmlns:p14="http://schemas.microsoft.com/office/powerpoint/2010/main" val="2887377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F5C42C-EA5B-7C4A-B1D4-6EA8F9611319}" type="datetimeFigureOut">
              <a:rPr lang="en-US" smtClean="0"/>
              <a:t>9/18/2017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6A9C6B-3F48-5244-8E1D-BC78BD05CF06}" type="slidenum">
              <a:rPr lang="en-US" smtClean="0"/>
              <a:t>‹#›</a:t>
            </a:fld>
            <a:endParaRPr lang="en-US"/>
          </a:p>
        </p:txBody>
      </p:sp>
    </p:spTree>
    <p:extLst>
      <p:ext uri="{BB962C8B-B14F-4D97-AF65-F5344CB8AC3E}">
        <p14:creationId xmlns:p14="http://schemas.microsoft.com/office/powerpoint/2010/main" val="159929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CF5C42C-EA5B-7C4A-B1D4-6EA8F9611319}" type="datetimeFigureOut">
              <a:rPr lang="en-US" smtClean="0"/>
              <a:t>9/18/2017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6A9C6B-3F48-5244-8E1D-BC78BD05CF06}" type="slidenum">
              <a:rPr lang="en-US" smtClean="0"/>
              <a:t>‹#›</a:t>
            </a:fld>
            <a:endParaRPr lang="en-US"/>
          </a:p>
        </p:txBody>
      </p:sp>
    </p:spTree>
    <p:extLst>
      <p:ext uri="{BB962C8B-B14F-4D97-AF65-F5344CB8AC3E}">
        <p14:creationId xmlns:p14="http://schemas.microsoft.com/office/powerpoint/2010/main" val="3149552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CF5C42C-EA5B-7C4A-B1D4-6EA8F9611319}" type="datetimeFigureOut">
              <a:rPr lang="en-US" smtClean="0"/>
              <a:t>9/18/2017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6A9C6B-3F48-5244-8E1D-BC78BD05CF06}" type="slidenum">
              <a:rPr lang="en-US" smtClean="0"/>
              <a:t>‹#›</a:t>
            </a:fld>
            <a:endParaRPr lang="en-US"/>
          </a:p>
        </p:txBody>
      </p:sp>
    </p:spTree>
    <p:extLst>
      <p:ext uri="{BB962C8B-B14F-4D97-AF65-F5344CB8AC3E}">
        <p14:creationId xmlns:p14="http://schemas.microsoft.com/office/powerpoint/2010/main" val="701158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CF5C42C-EA5B-7C4A-B1D4-6EA8F9611319}" type="datetimeFigureOut">
              <a:rPr lang="en-US" smtClean="0"/>
              <a:t>9/18/2017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6A9C6B-3F48-5244-8E1D-BC78BD05CF06}" type="slidenum">
              <a:rPr lang="en-US" smtClean="0"/>
              <a:t>‹#›</a:t>
            </a:fld>
            <a:endParaRPr lang="en-US"/>
          </a:p>
        </p:txBody>
      </p:sp>
    </p:spTree>
    <p:extLst>
      <p:ext uri="{BB962C8B-B14F-4D97-AF65-F5344CB8AC3E}">
        <p14:creationId xmlns:p14="http://schemas.microsoft.com/office/powerpoint/2010/main" val="4274850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F5C42C-EA5B-7C4A-B1D4-6EA8F9611319}" type="datetimeFigureOut">
              <a:rPr lang="en-US" smtClean="0"/>
              <a:t>9/18/2017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6A9C6B-3F48-5244-8E1D-BC78BD05CF06}" type="slidenum">
              <a:rPr lang="en-US" smtClean="0"/>
              <a:t>‹#›</a:t>
            </a:fld>
            <a:endParaRPr lang="en-US"/>
          </a:p>
        </p:txBody>
      </p:sp>
    </p:spTree>
    <p:extLst>
      <p:ext uri="{BB962C8B-B14F-4D97-AF65-F5344CB8AC3E}">
        <p14:creationId xmlns:p14="http://schemas.microsoft.com/office/powerpoint/2010/main" val="459163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CF5C42C-EA5B-7C4A-B1D4-6EA8F9611319}" type="datetimeFigureOut">
              <a:rPr lang="en-US" smtClean="0"/>
              <a:t>9/18/2017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6A9C6B-3F48-5244-8E1D-BC78BD05CF06}" type="slidenum">
              <a:rPr lang="en-US" smtClean="0"/>
              <a:t>‹#›</a:t>
            </a:fld>
            <a:endParaRPr lang="en-US"/>
          </a:p>
        </p:txBody>
      </p:sp>
    </p:spTree>
    <p:extLst>
      <p:ext uri="{BB962C8B-B14F-4D97-AF65-F5344CB8AC3E}">
        <p14:creationId xmlns:p14="http://schemas.microsoft.com/office/powerpoint/2010/main" val="419386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CF5C42C-EA5B-7C4A-B1D4-6EA8F9611319}" type="datetimeFigureOut">
              <a:rPr lang="en-US" smtClean="0"/>
              <a:t>9/18/2017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6A9C6B-3F48-5244-8E1D-BC78BD05CF06}" type="slidenum">
              <a:rPr lang="en-US" smtClean="0"/>
              <a:t>‹#›</a:t>
            </a:fld>
            <a:endParaRPr lang="en-US"/>
          </a:p>
        </p:txBody>
      </p:sp>
    </p:spTree>
    <p:extLst>
      <p:ext uri="{BB962C8B-B14F-4D97-AF65-F5344CB8AC3E}">
        <p14:creationId xmlns:p14="http://schemas.microsoft.com/office/powerpoint/2010/main" val="4167003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CF5C42C-EA5B-7C4A-B1D4-6EA8F9611319}" type="datetimeFigureOut">
              <a:rPr lang="en-US" smtClean="0"/>
              <a:t>9/18/2017</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56A9C6B-3F48-5244-8E1D-BC78BD05CF06}" type="slidenum">
              <a:rPr lang="en-US" smtClean="0"/>
              <a:t>‹#›</a:t>
            </a:fld>
            <a:endParaRPr lang="en-US"/>
          </a:p>
        </p:txBody>
      </p:sp>
    </p:spTree>
    <p:extLst>
      <p:ext uri="{BB962C8B-B14F-4D97-AF65-F5344CB8AC3E}">
        <p14:creationId xmlns:p14="http://schemas.microsoft.com/office/powerpoint/2010/main" val="41533497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2999" y="4995458"/>
            <a:ext cx="1040094" cy="134649"/>
          </a:xfrm>
          <a:prstGeom prst="rect">
            <a:avLst/>
          </a:prstGeom>
        </p:spPr>
      </p:pic>
      <p:sp>
        <p:nvSpPr>
          <p:cNvPr id="1029" name="Rectangle 3"/>
          <p:cNvSpPr>
            <a:spLocks noGrp="1" noChangeArrowheads="1"/>
          </p:cNvSpPr>
          <p:nvPr>
            <p:ph type="body" idx="1"/>
          </p:nvPr>
        </p:nvSpPr>
        <p:spPr bwMode="auto">
          <a:xfrm>
            <a:off x="118699" y="843558"/>
            <a:ext cx="8568101" cy="39421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2" name="Rectangle 4"/>
          <p:cNvSpPr>
            <a:spLocks noGrp="1" noChangeArrowheads="1"/>
          </p:cNvSpPr>
          <p:nvPr>
            <p:ph type="dt" sz="half" idx="2"/>
          </p:nvPr>
        </p:nvSpPr>
        <p:spPr bwMode="auto">
          <a:xfrm>
            <a:off x="3033080" y="5001328"/>
            <a:ext cx="3073567" cy="147638"/>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ctr">
              <a:defRPr sz="600">
                <a:solidFill>
                  <a:schemeClr val="accent1">
                    <a:lumMod val="60000"/>
                    <a:lumOff val="40000"/>
                  </a:schemeClr>
                </a:solidFill>
                <a:latin typeface="Calibri" pitchFamily="34" charset="0"/>
                <a:cs typeface="Calibri" pitchFamily="34" charset="0"/>
              </a:defRPr>
            </a:lvl1pPr>
          </a:lstStyle>
          <a:p>
            <a:pPr>
              <a:defRPr/>
            </a:pPr>
            <a:r>
              <a:rPr lang="en-US" dirty="0">
                <a:solidFill>
                  <a:srgbClr val="678DC5">
                    <a:lumMod val="60000"/>
                    <a:lumOff val="40000"/>
                  </a:srgbClr>
                </a:solidFill>
              </a:rPr>
              <a:t>U.S. Transport Benchmark - Less Than Truckload</a:t>
            </a:r>
            <a:endParaRPr lang="nl-NL" dirty="0">
              <a:solidFill>
                <a:srgbClr val="678DC5">
                  <a:lumMod val="60000"/>
                  <a:lumOff val="40000"/>
                </a:srgbClr>
              </a:solidFill>
            </a:endParaRPr>
          </a:p>
        </p:txBody>
      </p:sp>
      <p:sp>
        <p:nvSpPr>
          <p:cNvPr id="1046" name="Rectangle 22"/>
          <p:cNvSpPr>
            <a:spLocks noGrp="1" noChangeArrowheads="1"/>
          </p:cNvSpPr>
          <p:nvPr>
            <p:ph type="sldNum" sz="quarter" idx="4"/>
          </p:nvPr>
        </p:nvSpPr>
        <p:spPr bwMode="auto">
          <a:xfrm>
            <a:off x="6922992" y="5001328"/>
            <a:ext cx="2133600" cy="147638"/>
          </a:xfrm>
          <a:prstGeom prst="rect">
            <a:avLst/>
          </a:prstGeom>
          <a:noFill/>
          <a:ln w="9525" algn="ctr">
            <a:noFill/>
            <a:miter lim="800000"/>
            <a:headEnd/>
            <a:tailEnd/>
          </a:ln>
          <a:effectLst/>
        </p:spPr>
        <p:txBody>
          <a:bodyPr vert="horz" wrap="square" lIns="0" tIns="45720" rIns="0" bIns="45720" numCol="1" anchor="t" anchorCtr="0" compatLnSpc="1">
            <a:prstTxWarp prst="textNoShape">
              <a:avLst/>
            </a:prstTxWarp>
          </a:bodyPr>
          <a:lstStyle>
            <a:lvl1pPr algn="r">
              <a:defRPr sz="600">
                <a:solidFill>
                  <a:schemeClr val="accent1">
                    <a:lumMod val="60000"/>
                    <a:lumOff val="40000"/>
                  </a:schemeClr>
                </a:solidFill>
                <a:latin typeface="Calibri" pitchFamily="34" charset="0"/>
                <a:cs typeface="Calibri" pitchFamily="34" charset="0"/>
              </a:defRPr>
            </a:lvl1pPr>
          </a:lstStyle>
          <a:p>
            <a:pPr>
              <a:defRPr/>
            </a:pPr>
            <a:fld id="{D9F230CF-BA3A-443B-97F0-DB826217B518}" type="slidenum">
              <a:rPr lang="nl-NL" smtClean="0">
                <a:solidFill>
                  <a:srgbClr val="678DC5">
                    <a:lumMod val="60000"/>
                    <a:lumOff val="40000"/>
                  </a:srgbClr>
                </a:solidFill>
              </a:rPr>
              <a:pPr>
                <a:defRPr/>
              </a:pPr>
              <a:t>‹#›</a:t>
            </a:fld>
            <a:endParaRPr lang="nl-NL">
              <a:solidFill>
                <a:srgbClr val="678DC5">
                  <a:lumMod val="60000"/>
                  <a:lumOff val="40000"/>
                </a:srgbClr>
              </a:solidFill>
            </a:endParaRPr>
          </a:p>
        </p:txBody>
      </p:sp>
      <p:cxnSp>
        <p:nvCxnSpPr>
          <p:cNvPr id="12" name="Straight Connector 11"/>
          <p:cNvCxnSpPr/>
          <p:nvPr/>
        </p:nvCxnSpPr>
        <p:spPr>
          <a:xfrm>
            <a:off x="107951" y="4992495"/>
            <a:ext cx="8958263" cy="0"/>
          </a:xfrm>
          <a:prstGeom prst="line">
            <a:avLst/>
          </a:prstGeom>
          <a:ln w="31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rot="16200000">
            <a:off x="1843139" y="-1632140"/>
            <a:ext cx="357095" cy="3796326"/>
          </a:xfrm>
          <a:prstGeom prst="rect">
            <a:avLst/>
          </a:prstGeom>
          <a:solidFill>
            <a:srgbClr val="003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10" name="Pentagon 9"/>
          <p:cNvSpPr/>
          <p:nvPr/>
        </p:nvSpPr>
        <p:spPr>
          <a:xfrm>
            <a:off x="3919847" y="87476"/>
            <a:ext cx="1861130" cy="357187"/>
          </a:xfrm>
          <a:prstGeom prst="homePlate">
            <a:avLst>
              <a:gd name="adj" fmla="val 39333"/>
            </a:avLst>
          </a:prstGeom>
          <a:gradFill flip="none" rotWithShape="1">
            <a:gsLst>
              <a:gs pos="0">
                <a:srgbClr val="003E7C"/>
              </a:gs>
              <a:gs pos="43000">
                <a:schemeClr val="accent1">
                  <a:lumMod val="75000"/>
                </a:schemeClr>
              </a:gs>
              <a:gs pos="100000">
                <a:schemeClr val="accent1">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b="1">
              <a:solidFill>
                <a:prstClr val="white"/>
              </a:solidFill>
            </a:endParaRPr>
          </a:p>
        </p:txBody>
      </p:sp>
    </p:spTree>
    <p:extLst>
      <p:ext uri="{BB962C8B-B14F-4D97-AF65-F5344CB8AC3E}">
        <p14:creationId xmlns:p14="http://schemas.microsoft.com/office/powerpoint/2010/main" val="8640229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3" r:id="rId11"/>
  </p:sldLayoutIdLst>
  <p:hf hdr="0" ftr="0"/>
  <p:txStyles>
    <p:titleStyle>
      <a:lvl1pPr marL="269081" indent="-269081" algn="l" rtl="0" eaLnBrk="1" fontAlgn="base" hangingPunct="1">
        <a:spcBef>
          <a:spcPct val="0"/>
        </a:spcBef>
        <a:spcAft>
          <a:spcPct val="0"/>
        </a:spcAft>
        <a:defRPr sz="1350" b="1">
          <a:solidFill>
            <a:schemeClr val="bg1"/>
          </a:solidFill>
          <a:latin typeface="Calibri" pitchFamily="34" charset="0"/>
          <a:ea typeface="+mj-ea"/>
          <a:cs typeface="Calibri" pitchFamily="34" charset="0"/>
        </a:defRPr>
      </a:lvl1pPr>
      <a:lvl2pPr marL="269081" indent="-269081" algn="l" rtl="0" eaLnBrk="1" fontAlgn="base" hangingPunct="1">
        <a:spcBef>
          <a:spcPct val="0"/>
        </a:spcBef>
        <a:spcAft>
          <a:spcPct val="0"/>
        </a:spcAft>
        <a:defRPr sz="2100" b="1">
          <a:solidFill>
            <a:schemeClr val="bg1"/>
          </a:solidFill>
          <a:latin typeface="Tahoma" pitchFamily="34" charset="0"/>
        </a:defRPr>
      </a:lvl2pPr>
      <a:lvl3pPr marL="269081" indent="-269081" algn="l" rtl="0" eaLnBrk="1" fontAlgn="base" hangingPunct="1">
        <a:spcBef>
          <a:spcPct val="0"/>
        </a:spcBef>
        <a:spcAft>
          <a:spcPct val="0"/>
        </a:spcAft>
        <a:defRPr sz="2100" b="1">
          <a:solidFill>
            <a:schemeClr val="bg1"/>
          </a:solidFill>
          <a:latin typeface="Tahoma" pitchFamily="34" charset="0"/>
        </a:defRPr>
      </a:lvl3pPr>
      <a:lvl4pPr marL="269081" indent="-269081" algn="l" rtl="0" eaLnBrk="1" fontAlgn="base" hangingPunct="1">
        <a:spcBef>
          <a:spcPct val="0"/>
        </a:spcBef>
        <a:spcAft>
          <a:spcPct val="0"/>
        </a:spcAft>
        <a:defRPr sz="2100" b="1">
          <a:solidFill>
            <a:schemeClr val="bg1"/>
          </a:solidFill>
          <a:latin typeface="Tahoma" pitchFamily="34" charset="0"/>
        </a:defRPr>
      </a:lvl4pPr>
      <a:lvl5pPr marL="269081" indent="-269081" algn="l" rtl="0" eaLnBrk="1" fontAlgn="base" hangingPunct="1">
        <a:spcBef>
          <a:spcPct val="0"/>
        </a:spcBef>
        <a:spcAft>
          <a:spcPct val="0"/>
        </a:spcAft>
        <a:defRPr sz="2100" b="1">
          <a:solidFill>
            <a:schemeClr val="bg1"/>
          </a:solidFill>
          <a:latin typeface="Tahoma" pitchFamily="34" charset="0"/>
        </a:defRPr>
      </a:lvl5pPr>
      <a:lvl6pPr marL="611981" algn="l" rtl="0" eaLnBrk="1" fontAlgn="base" hangingPunct="1">
        <a:spcBef>
          <a:spcPct val="0"/>
        </a:spcBef>
        <a:spcAft>
          <a:spcPct val="0"/>
        </a:spcAft>
        <a:defRPr sz="2100" b="1">
          <a:solidFill>
            <a:schemeClr val="bg1"/>
          </a:solidFill>
          <a:latin typeface="Tahoma" pitchFamily="34" charset="0"/>
        </a:defRPr>
      </a:lvl6pPr>
      <a:lvl7pPr marL="954881" algn="l" rtl="0" eaLnBrk="1" fontAlgn="base" hangingPunct="1">
        <a:spcBef>
          <a:spcPct val="0"/>
        </a:spcBef>
        <a:spcAft>
          <a:spcPct val="0"/>
        </a:spcAft>
        <a:defRPr sz="2100" b="1">
          <a:solidFill>
            <a:schemeClr val="bg1"/>
          </a:solidFill>
          <a:latin typeface="Tahoma" pitchFamily="34" charset="0"/>
        </a:defRPr>
      </a:lvl7pPr>
      <a:lvl8pPr marL="1297781" algn="l" rtl="0" eaLnBrk="1" fontAlgn="base" hangingPunct="1">
        <a:spcBef>
          <a:spcPct val="0"/>
        </a:spcBef>
        <a:spcAft>
          <a:spcPct val="0"/>
        </a:spcAft>
        <a:defRPr sz="2100" b="1">
          <a:solidFill>
            <a:schemeClr val="bg1"/>
          </a:solidFill>
          <a:latin typeface="Tahoma" pitchFamily="34" charset="0"/>
        </a:defRPr>
      </a:lvl8pPr>
      <a:lvl9pPr marL="1640681" algn="l" rtl="0" eaLnBrk="1" fontAlgn="base" hangingPunct="1">
        <a:spcBef>
          <a:spcPct val="0"/>
        </a:spcBef>
        <a:spcAft>
          <a:spcPct val="0"/>
        </a:spcAft>
        <a:defRPr sz="2100" b="1">
          <a:solidFill>
            <a:schemeClr val="bg1"/>
          </a:solidFill>
          <a:latin typeface="Tahoma" pitchFamily="34" charset="0"/>
        </a:defRPr>
      </a:lvl9pPr>
    </p:titleStyle>
    <p:bodyStyle>
      <a:lvl1pPr marL="0" indent="0" algn="l" rtl="0" eaLnBrk="1" fontAlgn="base" hangingPunct="1">
        <a:spcBef>
          <a:spcPct val="20000"/>
        </a:spcBef>
        <a:spcAft>
          <a:spcPct val="0"/>
        </a:spcAft>
        <a:buClr>
          <a:srgbClr val="003E7C"/>
        </a:buClr>
        <a:buFont typeface="Arial" pitchFamily="34" charset="0"/>
        <a:buNone/>
        <a:defRPr sz="825" b="1">
          <a:solidFill>
            <a:srgbClr val="003E7C"/>
          </a:solidFill>
          <a:latin typeface="Calibri" pitchFamily="34" charset="0"/>
          <a:ea typeface="+mn-ea"/>
          <a:cs typeface="Calibri" pitchFamily="34" charset="0"/>
        </a:defRPr>
      </a:lvl1pPr>
      <a:lvl2pPr marL="135731" indent="-135731" algn="l" rtl="0" eaLnBrk="1" fontAlgn="base" hangingPunct="1">
        <a:spcBef>
          <a:spcPct val="20000"/>
        </a:spcBef>
        <a:spcAft>
          <a:spcPct val="0"/>
        </a:spcAft>
        <a:buClr>
          <a:srgbClr val="003E7C"/>
        </a:buClr>
        <a:buFont typeface="Calibri" pitchFamily="34" charset="0"/>
        <a:buChar char="•"/>
        <a:defRPr sz="825">
          <a:solidFill>
            <a:schemeClr val="tx1"/>
          </a:solidFill>
          <a:latin typeface="Calibri" pitchFamily="34" charset="0"/>
          <a:cs typeface="Calibri" pitchFamily="34" charset="0"/>
        </a:defRPr>
      </a:lvl2pPr>
      <a:lvl3pPr marL="271463" indent="-135731" algn="l" rtl="0" eaLnBrk="1" fontAlgn="base" hangingPunct="1">
        <a:spcBef>
          <a:spcPct val="20000"/>
        </a:spcBef>
        <a:spcAft>
          <a:spcPct val="0"/>
        </a:spcAft>
        <a:buClr>
          <a:srgbClr val="003E7C"/>
        </a:buClr>
        <a:buSzPct val="100000"/>
        <a:buFont typeface="Calibri" pitchFamily="34" charset="0"/>
        <a:buChar char="−"/>
        <a:defRPr sz="825">
          <a:solidFill>
            <a:schemeClr val="tx1"/>
          </a:solidFill>
          <a:latin typeface="Calibri" pitchFamily="34" charset="0"/>
          <a:cs typeface="Calibri" pitchFamily="34" charset="0"/>
        </a:defRPr>
      </a:lvl3pPr>
      <a:lvl4pPr marL="407194" indent="-135731" algn="l" rtl="0" eaLnBrk="1" fontAlgn="base" hangingPunct="1">
        <a:spcBef>
          <a:spcPct val="20000"/>
        </a:spcBef>
        <a:spcAft>
          <a:spcPct val="0"/>
        </a:spcAft>
        <a:buClr>
          <a:srgbClr val="003E7C"/>
        </a:buClr>
        <a:buSzPct val="80000"/>
        <a:buFont typeface="Courier New" pitchFamily="49" charset="0"/>
        <a:buChar char="o"/>
        <a:defRPr sz="825">
          <a:solidFill>
            <a:schemeClr val="tx1"/>
          </a:solidFill>
          <a:latin typeface="Calibri" pitchFamily="34" charset="0"/>
          <a:cs typeface="Calibri" pitchFamily="34" charset="0"/>
        </a:defRPr>
      </a:lvl4pPr>
      <a:lvl5pPr marL="602456" indent="-195263" algn="l" rtl="0" eaLnBrk="1" fontAlgn="base" hangingPunct="1">
        <a:spcBef>
          <a:spcPct val="20000"/>
        </a:spcBef>
        <a:spcAft>
          <a:spcPct val="0"/>
        </a:spcAft>
        <a:buClr>
          <a:srgbClr val="003E7C"/>
        </a:buClr>
        <a:buFont typeface="Arial" pitchFamily="34" charset="0"/>
        <a:buChar char="»"/>
        <a:defRPr sz="825">
          <a:solidFill>
            <a:schemeClr val="tx1"/>
          </a:solidFill>
          <a:latin typeface="Calibri" pitchFamily="34" charset="0"/>
          <a:cs typeface="Calibri" pitchFamily="34" charset="0"/>
        </a:defRPr>
      </a:lvl5pPr>
      <a:lvl6pPr marL="1885950" indent="-171450" algn="l" rtl="0" eaLnBrk="1" fontAlgn="base" hangingPunct="1">
        <a:spcBef>
          <a:spcPct val="20000"/>
        </a:spcBef>
        <a:spcAft>
          <a:spcPct val="0"/>
        </a:spcAft>
        <a:buClr>
          <a:srgbClr val="33CC33"/>
        </a:buClr>
        <a:buFont typeface="Arial" charset="0"/>
        <a:buChar char="»"/>
        <a:defRPr sz="1200">
          <a:solidFill>
            <a:srgbClr val="003E7C"/>
          </a:solidFill>
          <a:latin typeface="+mn-lt"/>
        </a:defRPr>
      </a:lvl6pPr>
      <a:lvl7pPr marL="2228850" indent="-171450" algn="l" rtl="0" eaLnBrk="1" fontAlgn="base" hangingPunct="1">
        <a:spcBef>
          <a:spcPct val="20000"/>
        </a:spcBef>
        <a:spcAft>
          <a:spcPct val="0"/>
        </a:spcAft>
        <a:buClr>
          <a:srgbClr val="33CC33"/>
        </a:buClr>
        <a:buFont typeface="Arial" charset="0"/>
        <a:buChar char="»"/>
        <a:defRPr sz="1200">
          <a:solidFill>
            <a:srgbClr val="003E7C"/>
          </a:solidFill>
          <a:latin typeface="+mn-lt"/>
        </a:defRPr>
      </a:lvl7pPr>
      <a:lvl8pPr marL="2571750" indent="-171450" algn="l" rtl="0" eaLnBrk="1" fontAlgn="base" hangingPunct="1">
        <a:spcBef>
          <a:spcPct val="20000"/>
        </a:spcBef>
        <a:spcAft>
          <a:spcPct val="0"/>
        </a:spcAft>
        <a:buClr>
          <a:srgbClr val="33CC33"/>
        </a:buClr>
        <a:buFont typeface="Arial" charset="0"/>
        <a:buChar char="»"/>
        <a:defRPr sz="1200">
          <a:solidFill>
            <a:srgbClr val="003E7C"/>
          </a:solidFill>
          <a:latin typeface="+mn-lt"/>
        </a:defRPr>
      </a:lvl8pPr>
      <a:lvl9pPr marL="2914650" indent="-171450" algn="l" rtl="0" eaLnBrk="1" fontAlgn="base" hangingPunct="1">
        <a:spcBef>
          <a:spcPct val="20000"/>
        </a:spcBef>
        <a:spcAft>
          <a:spcPct val="0"/>
        </a:spcAft>
        <a:buClr>
          <a:srgbClr val="33CC33"/>
        </a:buClr>
        <a:buFont typeface="Arial" charset="0"/>
        <a:buChar char="»"/>
        <a:defRPr sz="1200">
          <a:solidFill>
            <a:srgbClr val="003E7C"/>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emf"/></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9.emf"/></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2.emf"/><Relationship Id="rId5" Type="http://schemas.openxmlformats.org/officeDocument/2006/relationships/image" Target="../media/image11.png"/><Relationship Id="rId4" Type="http://schemas.openxmlformats.org/officeDocument/2006/relationships/hyperlink" Target="https://www.eia.gov/petroleum/gasdiese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7802" b="7802"/>
          <a:stretch/>
        </p:blipFill>
        <p:spPr>
          <a:xfrm>
            <a:off x="0" y="0"/>
            <a:ext cx="9144000" cy="5143500"/>
          </a:xfrm>
          <a:prstGeom prst="rect">
            <a:avLst/>
          </a:prstGeom>
        </p:spPr>
      </p:pic>
      <p:pic>
        <p:nvPicPr>
          <p:cNvPr id="5" name="Picture 4"/>
          <p:cNvPicPr>
            <a:picLocks noChangeAspect="1"/>
          </p:cNvPicPr>
          <p:nvPr/>
        </p:nvPicPr>
        <p:blipFill>
          <a:blip r:embed="rId4"/>
          <a:stretch>
            <a:fillRect/>
          </a:stretch>
        </p:blipFill>
        <p:spPr>
          <a:xfrm>
            <a:off x="2019300" y="2019300"/>
            <a:ext cx="5092700" cy="1092200"/>
          </a:xfrm>
          <a:prstGeom prst="rect">
            <a:avLst/>
          </a:prstGeom>
        </p:spPr>
      </p:pic>
    </p:spTree>
    <p:extLst>
      <p:ext uri="{BB962C8B-B14F-4D97-AF65-F5344CB8AC3E}">
        <p14:creationId xmlns:p14="http://schemas.microsoft.com/office/powerpoint/2010/main" val="1717493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7802" b="7802"/>
          <a:stretch/>
        </p:blipFill>
        <p:spPr>
          <a:xfrm>
            <a:off x="0" y="0"/>
            <a:ext cx="9144000" cy="5143500"/>
          </a:xfrm>
          <a:prstGeom prst="rect">
            <a:avLst/>
          </a:prstGeom>
        </p:spPr>
      </p:pic>
      <p:sp>
        <p:nvSpPr>
          <p:cNvPr id="3" name="Title 1"/>
          <p:cNvSpPr txBox="1">
            <a:spLocks/>
          </p:cNvSpPr>
          <p:nvPr/>
        </p:nvSpPr>
        <p:spPr>
          <a:xfrm>
            <a:off x="1259632" y="510"/>
            <a:ext cx="6624736" cy="46434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200" dirty="0">
                <a:effectLst>
                  <a:outerShdw blurRad="38100" dist="38100" dir="2700000" algn="tl">
                    <a:srgbClr val="000000">
                      <a:alpha val="43137"/>
                    </a:srgbClr>
                  </a:outerShdw>
                </a:effectLst>
              </a:rPr>
              <a:t>Driver Shortage Estimates &amp; Current Hiring Trend</a:t>
            </a:r>
          </a:p>
        </p:txBody>
      </p:sp>
      <p:pic>
        <p:nvPicPr>
          <p:cNvPr id="7" name="Picture 6"/>
          <p:cNvPicPr>
            <a:picLocks noChangeAspect="1"/>
          </p:cNvPicPr>
          <p:nvPr/>
        </p:nvPicPr>
        <p:blipFill>
          <a:blip r:embed="rId4"/>
          <a:stretch>
            <a:fillRect/>
          </a:stretch>
        </p:blipFill>
        <p:spPr>
          <a:xfrm>
            <a:off x="247430" y="1107958"/>
            <a:ext cx="4060288" cy="2687977"/>
          </a:xfrm>
          <a:prstGeom prst="rect">
            <a:avLst/>
          </a:prstGeom>
          <a:ln>
            <a:solidFill>
              <a:schemeClr val="tx1"/>
            </a:solidFill>
          </a:ln>
        </p:spPr>
      </p:pic>
      <p:pic>
        <p:nvPicPr>
          <p:cNvPr id="8" name="Picture 7"/>
          <p:cNvPicPr>
            <a:picLocks noChangeAspect="1"/>
          </p:cNvPicPr>
          <p:nvPr/>
        </p:nvPicPr>
        <p:blipFill>
          <a:blip r:embed="rId5"/>
          <a:stretch>
            <a:fillRect/>
          </a:stretch>
        </p:blipFill>
        <p:spPr>
          <a:xfrm>
            <a:off x="4786057" y="1107958"/>
            <a:ext cx="4060288" cy="2687977"/>
          </a:xfrm>
          <a:prstGeom prst="rect">
            <a:avLst/>
          </a:prstGeom>
          <a:ln>
            <a:solidFill>
              <a:schemeClr val="tx1"/>
            </a:solidFill>
          </a:ln>
        </p:spPr>
      </p:pic>
      <p:sp>
        <p:nvSpPr>
          <p:cNvPr id="9" name="TextBox 8"/>
          <p:cNvSpPr txBox="1"/>
          <p:nvPr/>
        </p:nvSpPr>
        <p:spPr>
          <a:xfrm>
            <a:off x="247075" y="3941538"/>
            <a:ext cx="4084645" cy="738664"/>
          </a:xfrm>
          <a:prstGeom prst="rect">
            <a:avLst/>
          </a:prstGeom>
          <a:noFill/>
        </p:spPr>
        <p:txBody>
          <a:bodyPr wrap="square" rtlCol="0">
            <a:spAutoFit/>
          </a:bodyPr>
          <a:lstStyle/>
          <a:p>
            <a:pPr algn="ctr"/>
            <a:r>
              <a:rPr lang="en-US" sz="1400" i="1" dirty="0"/>
              <a:t>The driver shortage continues to grow – with a forecasted approach towards (although not reaching) equilibrium in late 2018/early 2019.</a:t>
            </a:r>
          </a:p>
        </p:txBody>
      </p:sp>
      <p:sp>
        <p:nvSpPr>
          <p:cNvPr id="10" name="TextBox 9"/>
          <p:cNvSpPr txBox="1"/>
          <p:nvPr/>
        </p:nvSpPr>
        <p:spPr>
          <a:xfrm>
            <a:off x="4785701" y="4063741"/>
            <a:ext cx="4084645" cy="523220"/>
          </a:xfrm>
          <a:prstGeom prst="rect">
            <a:avLst/>
          </a:prstGeom>
          <a:noFill/>
        </p:spPr>
        <p:txBody>
          <a:bodyPr wrap="square" rtlCol="0">
            <a:spAutoFit/>
          </a:bodyPr>
          <a:lstStyle/>
          <a:p>
            <a:pPr algn="ctr"/>
            <a:r>
              <a:rPr lang="en-US" sz="1400" i="1" dirty="0"/>
              <a:t>Real trucking employment has increased from the low point of June 2016.  </a:t>
            </a:r>
          </a:p>
        </p:txBody>
      </p:sp>
    </p:spTree>
    <p:extLst>
      <p:ext uri="{BB962C8B-B14F-4D97-AF65-F5344CB8AC3E}">
        <p14:creationId xmlns:p14="http://schemas.microsoft.com/office/powerpoint/2010/main" val="355966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7802" b="7802"/>
          <a:stretch/>
        </p:blipFill>
        <p:spPr>
          <a:xfrm>
            <a:off x="0" y="0"/>
            <a:ext cx="9144000" cy="5143500"/>
          </a:xfrm>
          <a:prstGeom prst="rect">
            <a:avLst/>
          </a:prstGeom>
        </p:spPr>
      </p:pic>
      <p:sp>
        <p:nvSpPr>
          <p:cNvPr id="3" name="Title 1"/>
          <p:cNvSpPr txBox="1">
            <a:spLocks/>
          </p:cNvSpPr>
          <p:nvPr/>
        </p:nvSpPr>
        <p:spPr>
          <a:xfrm>
            <a:off x="1259632" y="510"/>
            <a:ext cx="6624736" cy="46434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200" dirty="0">
                <a:effectLst>
                  <a:outerShdw blurRad="38100" dist="38100" dir="2700000" algn="tl">
                    <a:srgbClr val="000000">
                      <a:alpha val="43137"/>
                    </a:srgbClr>
                  </a:outerShdw>
                </a:effectLst>
              </a:rPr>
              <a:t>Freight Rate Analysis and Projections </a:t>
            </a:r>
          </a:p>
        </p:txBody>
      </p:sp>
      <p:pic>
        <p:nvPicPr>
          <p:cNvPr id="10" name="Picture 9"/>
          <p:cNvPicPr>
            <a:picLocks noChangeAspect="1"/>
          </p:cNvPicPr>
          <p:nvPr/>
        </p:nvPicPr>
        <p:blipFill>
          <a:blip r:embed="rId4"/>
          <a:stretch>
            <a:fillRect/>
          </a:stretch>
        </p:blipFill>
        <p:spPr>
          <a:xfrm>
            <a:off x="4660900" y="1063153"/>
            <a:ext cx="4049712" cy="2636327"/>
          </a:xfrm>
          <a:prstGeom prst="rect">
            <a:avLst/>
          </a:prstGeom>
          <a:ln>
            <a:solidFill>
              <a:schemeClr val="tx1"/>
            </a:solidFill>
          </a:ln>
        </p:spPr>
      </p:pic>
      <p:pic>
        <p:nvPicPr>
          <p:cNvPr id="11" name="Picture 10"/>
          <p:cNvPicPr>
            <a:picLocks noChangeAspect="1"/>
          </p:cNvPicPr>
          <p:nvPr/>
        </p:nvPicPr>
        <p:blipFill>
          <a:blip r:embed="rId5"/>
          <a:stretch>
            <a:fillRect/>
          </a:stretch>
        </p:blipFill>
        <p:spPr>
          <a:xfrm>
            <a:off x="156580" y="1063152"/>
            <a:ext cx="4265633" cy="2636327"/>
          </a:xfrm>
          <a:prstGeom prst="rect">
            <a:avLst/>
          </a:prstGeom>
          <a:ln>
            <a:solidFill>
              <a:schemeClr val="tx1"/>
            </a:solidFill>
          </a:ln>
        </p:spPr>
      </p:pic>
      <p:sp>
        <p:nvSpPr>
          <p:cNvPr id="12" name="TextBox 11"/>
          <p:cNvSpPr txBox="1"/>
          <p:nvPr/>
        </p:nvSpPr>
        <p:spPr>
          <a:xfrm>
            <a:off x="4572000" y="3898270"/>
            <a:ext cx="4084645" cy="523220"/>
          </a:xfrm>
          <a:prstGeom prst="rect">
            <a:avLst/>
          </a:prstGeom>
          <a:noFill/>
        </p:spPr>
        <p:txBody>
          <a:bodyPr wrap="square" rtlCol="0">
            <a:spAutoFit/>
          </a:bodyPr>
          <a:lstStyle/>
          <a:p>
            <a:pPr algn="ctr"/>
            <a:r>
              <a:rPr lang="en-US" sz="1400" i="1" dirty="0"/>
              <a:t>Truckload rates are forecasted to increase over the next year – currently above 2015 levels.</a:t>
            </a:r>
          </a:p>
        </p:txBody>
      </p:sp>
      <p:sp>
        <p:nvSpPr>
          <p:cNvPr id="13" name="TextBox 12"/>
          <p:cNvSpPr txBox="1"/>
          <p:nvPr/>
        </p:nvSpPr>
        <p:spPr>
          <a:xfrm>
            <a:off x="247073" y="3919784"/>
            <a:ext cx="4084645" cy="523220"/>
          </a:xfrm>
          <a:prstGeom prst="rect">
            <a:avLst/>
          </a:prstGeom>
          <a:noFill/>
        </p:spPr>
        <p:txBody>
          <a:bodyPr wrap="square" rtlCol="0">
            <a:spAutoFit/>
          </a:bodyPr>
          <a:lstStyle/>
          <a:p>
            <a:pPr algn="ctr"/>
            <a:r>
              <a:rPr lang="en-US" sz="1400" i="1" dirty="0"/>
              <a:t>Truckload rates have been tracking around 2015 rates this year – surpassing July 2015 rates in July 2017.</a:t>
            </a:r>
          </a:p>
        </p:txBody>
      </p:sp>
    </p:spTree>
    <p:extLst>
      <p:ext uri="{BB962C8B-B14F-4D97-AF65-F5344CB8AC3E}">
        <p14:creationId xmlns:p14="http://schemas.microsoft.com/office/powerpoint/2010/main" val="329542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7802" b="7802"/>
          <a:stretch/>
        </p:blipFill>
        <p:spPr>
          <a:xfrm>
            <a:off x="0" y="0"/>
            <a:ext cx="9144000" cy="5143500"/>
          </a:xfrm>
          <a:prstGeom prst="rect">
            <a:avLst/>
          </a:prstGeom>
        </p:spPr>
      </p:pic>
      <p:sp>
        <p:nvSpPr>
          <p:cNvPr id="4" name="Rectangle 3"/>
          <p:cNvSpPr/>
          <p:nvPr/>
        </p:nvSpPr>
        <p:spPr>
          <a:xfrm>
            <a:off x="141748" y="633750"/>
            <a:ext cx="8566317" cy="1477328"/>
          </a:xfrm>
          <a:prstGeom prst="rect">
            <a:avLst/>
          </a:prstGeom>
        </p:spPr>
        <p:txBody>
          <a:bodyPr wrap="square">
            <a:spAutoFit/>
          </a:bodyPr>
          <a:lstStyle/>
          <a:p>
            <a:r>
              <a:rPr lang="en-US" dirty="0"/>
              <a:t>Noel Perry (FTR Transportation Intelligence)  </a:t>
            </a:r>
          </a:p>
          <a:p>
            <a:endParaRPr lang="en-US" dirty="0"/>
          </a:p>
          <a:p>
            <a:r>
              <a:rPr lang="en-US" dirty="0"/>
              <a:t>	1 - Rates will climb between </a:t>
            </a:r>
            <a:r>
              <a:rPr lang="en-US" b="1" dirty="0">
                <a:solidFill>
                  <a:srgbClr val="C00000"/>
                </a:solidFill>
              </a:rPr>
              <a:t>5%</a:t>
            </a:r>
            <a:r>
              <a:rPr lang="en-US" dirty="0"/>
              <a:t> and </a:t>
            </a:r>
            <a:r>
              <a:rPr lang="en-US" b="1" dirty="0">
                <a:solidFill>
                  <a:srgbClr val="C00000"/>
                </a:solidFill>
              </a:rPr>
              <a:t>7%</a:t>
            </a:r>
            <a:r>
              <a:rPr lang="en-US" dirty="0"/>
              <a:t> from early 2017 to end of 2017</a:t>
            </a:r>
          </a:p>
          <a:p>
            <a:endParaRPr lang="en-US" dirty="0"/>
          </a:p>
          <a:p>
            <a:r>
              <a:rPr lang="en-US" dirty="0"/>
              <a:t>	2 - Dec 2017 ELD mandate will impact productivity by </a:t>
            </a:r>
            <a:r>
              <a:rPr lang="en-US" b="1" dirty="0">
                <a:solidFill>
                  <a:srgbClr val="C00000"/>
                </a:solidFill>
              </a:rPr>
              <a:t>-3%</a:t>
            </a:r>
            <a:r>
              <a:rPr lang="en-US" dirty="0"/>
              <a:t> to </a:t>
            </a:r>
            <a:r>
              <a:rPr lang="en-US" b="1" dirty="0">
                <a:solidFill>
                  <a:srgbClr val="C00000"/>
                </a:solidFill>
              </a:rPr>
              <a:t>-5%</a:t>
            </a:r>
            <a:r>
              <a:rPr lang="en-US" dirty="0"/>
              <a:t> entering 2018 </a:t>
            </a:r>
          </a:p>
        </p:txBody>
      </p:sp>
      <p:sp>
        <p:nvSpPr>
          <p:cNvPr id="5" name="Rectangle 4"/>
          <p:cNvSpPr/>
          <p:nvPr/>
        </p:nvSpPr>
        <p:spPr>
          <a:xfrm>
            <a:off x="170874" y="2516878"/>
            <a:ext cx="8539419" cy="2031325"/>
          </a:xfrm>
          <a:prstGeom prst="rect">
            <a:avLst/>
          </a:prstGeom>
        </p:spPr>
        <p:txBody>
          <a:bodyPr wrap="square">
            <a:spAutoFit/>
          </a:bodyPr>
          <a:lstStyle/>
          <a:p>
            <a:r>
              <a:rPr lang="en-US" dirty="0"/>
              <a:t>John Culp (CFO, Maverick Transportation)</a:t>
            </a:r>
          </a:p>
          <a:p>
            <a:endParaRPr lang="en-US" dirty="0"/>
          </a:p>
          <a:p>
            <a:r>
              <a:rPr lang="en-US" dirty="0"/>
              <a:t>	1 - Significant capacity crunch is 70% likely in 2017 and 100% likely in 2018</a:t>
            </a:r>
          </a:p>
          <a:p>
            <a:endParaRPr lang="en-US" dirty="0"/>
          </a:p>
          <a:p>
            <a:r>
              <a:rPr lang="en-US" dirty="0"/>
              <a:t>	2 -  ELD impact (implemented in 2011) – 	pre-ELD utilization  </a:t>
            </a:r>
            <a:r>
              <a:rPr lang="en-US" sz="1600" dirty="0"/>
              <a:t>  </a:t>
            </a:r>
            <a:r>
              <a:rPr lang="en-US" dirty="0"/>
              <a:t>~ 480 miles/day 											post-ELD utilization  ~ 414 miles/day</a:t>
            </a:r>
          </a:p>
          <a:p>
            <a:r>
              <a:rPr lang="en-US" dirty="0"/>
              <a:t>								 					</a:t>
            </a:r>
            <a:r>
              <a:rPr lang="en-US" b="1" dirty="0">
                <a:solidFill>
                  <a:srgbClr val="C00000"/>
                </a:solidFill>
              </a:rPr>
              <a:t>16% decrease</a:t>
            </a:r>
          </a:p>
        </p:txBody>
      </p:sp>
      <p:cxnSp>
        <p:nvCxnSpPr>
          <p:cNvPr id="7" name="Straight Connector 6"/>
          <p:cNvCxnSpPr/>
          <p:nvPr/>
        </p:nvCxnSpPr>
        <p:spPr>
          <a:xfrm>
            <a:off x="128464" y="2261838"/>
            <a:ext cx="8942277"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a:xfrm>
            <a:off x="1259632" y="510"/>
            <a:ext cx="6624736" cy="46434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200" dirty="0">
                <a:effectLst>
                  <a:outerShdw blurRad="38100" dist="38100" dir="2700000" algn="tl">
                    <a:srgbClr val="000000">
                      <a:alpha val="43137"/>
                    </a:srgbClr>
                  </a:outerShdw>
                </a:effectLst>
              </a:rPr>
              <a:t>Rate Outlook and ELD Impact </a:t>
            </a:r>
          </a:p>
        </p:txBody>
      </p:sp>
    </p:spTree>
    <p:extLst>
      <p:ext uri="{BB962C8B-B14F-4D97-AF65-F5344CB8AC3E}">
        <p14:creationId xmlns:p14="http://schemas.microsoft.com/office/powerpoint/2010/main" val="999727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7802" b="7802"/>
          <a:stretch/>
        </p:blipFill>
        <p:spPr>
          <a:xfrm>
            <a:off x="0" y="0"/>
            <a:ext cx="9144000" cy="5143500"/>
          </a:xfrm>
          <a:prstGeom prst="rect">
            <a:avLst/>
          </a:prstGeom>
        </p:spPr>
      </p:pic>
      <p:sp>
        <p:nvSpPr>
          <p:cNvPr id="4" name="Title 1"/>
          <p:cNvSpPr txBox="1">
            <a:spLocks/>
          </p:cNvSpPr>
          <p:nvPr/>
        </p:nvSpPr>
        <p:spPr>
          <a:xfrm>
            <a:off x="1259632" y="510"/>
            <a:ext cx="6624736" cy="46434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200" dirty="0">
                <a:effectLst>
                  <a:outerShdw blurRad="38100" dist="38100" dir="2700000" algn="tl">
                    <a:srgbClr val="000000">
                      <a:alpha val="43137"/>
                    </a:srgbClr>
                  </a:outerShdw>
                </a:effectLst>
              </a:rPr>
              <a:t>Transportation Capacity Challenges</a:t>
            </a:r>
          </a:p>
        </p:txBody>
      </p:sp>
      <p:sp>
        <p:nvSpPr>
          <p:cNvPr id="5" name="Rectangle 4"/>
          <p:cNvSpPr/>
          <p:nvPr/>
        </p:nvSpPr>
        <p:spPr>
          <a:xfrm>
            <a:off x="435490" y="464854"/>
            <a:ext cx="8621424" cy="4524315"/>
          </a:xfrm>
          <a:prstGeom prst="rect">
            <a:avLst/>
          </a:prstGeom>
        </p:spPr>
        <p:txBody>
          <a:bodyPr wrap="square">
            <a:spAutoFit/>
          </a:bodyPr>
          <a:lstStyle/>
          <a:p>
            <a:endParaRPr lang="en-US" sz="1100" dirty="0"/>
          </a:p>
          <a:p>
            <a:r>
              <a:rPr lang="en-US" sz="1400" b="1" u="sng" dirty="0"/>
              <a:t>Governmental Regulations:</a:t>
            </a:r>
            <a:r>
              <a:rPr lang="en-US" sz="1400" dirty="0"/>
              <a:t>	</a:t>
            </a:r>
          </a:p>
          <a:p>
            <a:pPr marL="742950" lvl="1" indent="-285750">
              <a:buFont typeface="Arial" panose="020B0604020202020204" pitchFamily="34" charset="0"/>
              <a:buChar char="•"/>
            </a:pPr>
            <a:r>
              <a:rPr lang="en-US" sz="1400" dirty="0"/>
              <a:t>20+ recent/pending legislation efforts will impact transport capacity and costs</a:t>
            </a:r>
          </a:p>
          <a:p>
            <a:pPr marL="742950" lvl="1" indent="-285750">
              <a:buFont typeface="Arial" panose="020B0604020202020204" pitchFamily="34" charset="0"/>
              <a:buChar char="•"/>
            </a:pPr>
            <a:r>
              <a:rPr lang="en-US" sz="1400" dirty="0"/>
              <a:t>Driver Coercion Law, CSA Compliance, Hours of Service, e-Logs (ELDs), </a:t>
            </a:r>
            <a:r>
              <a:rPr lang="en-US" sz="1400" dirty="0" err="1"/>
              <a:t>etc</a:t>
            </a:r>
            <a:endParaRPr lang="en-US" sz="1400" dirty="0"/>
          </a:p>
          <a:p>
            <a:pPr marL="742950" lvl="1" indent="-285750">
              <a:buFont typeface="Arial" panose="020B0604020202020204" pitchFamily="34" charset="0"/>
              <a:buChar char="•"/>
            </a:pPr>
            <a:r>
              <a:rPr lang="en-US" sz="1400" dirty="0"/>
              <a:t>Impacts include - hefty financial penalties for infractions; revoked operating authority</a:t>
            </a:r>
          </a:p>
          <a:p>
            <a:endParaRPr lang="en-US" sz="1400" dirty="0"/>
          </a:p>
          <a:p>
            <a:r>
              <a:rPr lang="en-US" sz="1400" b="1" u="sng" dirty="0"/>
              <a:t>Driver Retirement, No Replacement:</a:t>
            </a:r>
          </a:p>
          <a:p>
            <a:pPr marL="742950" lvl="1" indent="-285750">
              <a:buFont typeface="Arial" panose="020B0604020202020204" pitchFamily="34" charset="0"/>
              <a:buChar char="•"/>
            </a:pPr>
            <a:r>
              <a:rPr lang="en-US" sz="1400" dirty="0"/>
              <a:t>Average driver age now in late 50’s</a:t>
            </a:r>
          </a:p>
          <a:p>
            <a:pPr marL="742950" lvl="1" indent="-285750">
              <a:buFont typeface="Arial" panose="020B0604020202020204" pitchFamily="34" charset="0"/>
              <a:buChar char="•"/>
            </a:pPr>
            <a:r>
              <a:rPr lang="en-US" sz="1400" dirty="0"/>
              <a:t>Trucking schools actively recruiting with limited success</a:t>
            </a:r>
          </a:p>
          <a:p>
            <a:pPr marL="742950" lvl="1" indent="-285750">
              <a:buFont typeface="Arial" panose="020B0604020202020204" pitchFamily="34" charset="0"/>
              <a:buChar char="•"/>
            </a:pPr>
            <a:r>
              <a:rPr lang="en-US" sz="1400" dirty="0"/>
              <a:t>Possible new sources are women and ex-military</a:t>
            </a:r>
          </a:p>
          <a:p>
            <a:endParaRPr lang="en-US" sz="1400" dirty="0"/>
          </a:p>
          <a:p>
            <a:r>
              <a:rPr lang="en-US" sz="1400" b="1" u="sng" dirty="0"/>
              <a:t>Deterioration of Existing Fleets:</a:t>
            </a:r>
            <a:r>
              <a:rPr lang="en-US" sz="1400" dirty="0"/>
              <a:t>	</a:t>
            </a:r>
          </a:p>
          <a:p>
            <a:pPr marL="742950" lvl="1" indent="-285750">
              <a:buFont typeface="Arial" panose="020B0604020202020204" pitchFamily="34" charset="0"/>
              <a:buChar char="•"/>
            </a:pPr>
            <a:r>
              <a:rPr lang="en-US" sz="1400" dirty="0"/>
              <a:t>Credit tougher to come by than before; fleets running trucks longer</a:t>
            </a:r>
          </a:p>
          <a:p>
            <a:pPr marL="742950" lvl="1" indent="-285750">
              <a:buFont typeface="Arial" panose="020B0604020202020204" pitchFamily="34" charset="0"/>
              <a:buChar char="•"/>
            </a:pPr>
            <a:r>
              <a:rPr lang="en-US" sz="1400" dirty="0"/>
              <a:t>Also occasional issues with extension of Preventive Maintenance schedules</a:t>
            </a:r>
            <a:endParaRPr lang="en-US" sz="1100" dirty="0"/>
          </a:p>
          <a:p>
            <a:pPr marL="742950" lvl="1" indent="-285750">
              <a:buFont typeface="Arial" panose="020B0604020202020204" pitchFamily="34" charset="0"/>
              <a:buChar char="•"/>
            </a:pPr>
            <a:endParaRPr lang="en-US" sz="1100" dirty="0"/>
          </a:p>
          <a:p>
            <a:r>
              <a:rPr lang="en-US" sz="1400" b="1" u="sng" dirty="0"/>
              <a:t>Hurricane Recovery:</a:t>
            </a:r>
          </a:p>
          <a:p>
            <a:pPr marL="742950" lvl="1" indent="-285750">
              <a:buFont typeface="Arial" panose="020B0604020202020204" pitchFamily="34" charset="0"/>
              <a:buChar char="•"/>
            </a:pPr>
            <a:r>
              <a:rPr lang="en-US" sz="1400" dirty="0"/>
              <a:t>In 2005 Hurricane Katrina led to a 7 point increase in annualized pricing nationally for subsequent five month period.</a:t>
            </a:r>
          </a:p>
          <a:p>
            <a:pPr marL="742950" lvl="1" indent="-285750">
              <a:buFont typeface="Arial" panose="020B0604020202020204" pitchFamily="34" charset="0"/>
              <a:buChar char="•"/>
            </a:pPr>
            <a:r>
              <a:rPr lang="en-US" sz="1400" dirty="0"/>
              <a:t>One month after Harvey: </a:t>
            </a:r>
          </a:p>
          <a:p>
            <a:pPr marL="1200150" lvl="2" indent="-285750">
              <a:buFont typeface="Arial" panose="020B0604020202020204" pitchFamily="34" charset="0"/>
              <a:buChar char="•"/>
            </a:pPr>
            <a:r>
              <a:rPr lang="en-US" sz="1400" dirty="0"/>
              <a:t>2% of national trucking will be affected</a:t>
            </a:r>
          </a:p>
          <a:p>
            <a:pPr marL="1200150" lvl="2" indent="-285750">
              <a:buFont typeface="Arial" panose="020B0604020202020204" pitchFamily="34" charset="0"/>
              <a:buChar char="•"/>
            </a:pPr>
            <a:r>
              <a:rPr lang="en-US" sz="1400" dirty="0"/>
              <a:t>25% of Gulf trucking will be affected</a:t>
            </a:r>
          </a:p>
        </p:txBody>
      </p:sp>
    </p:spTree>
    <p:extLst>
      <p:ext uri="{BB962C8B-B14F-4D97-AF65-F5344CB8AC3E}">
        <p14:creationId xmlns:p14="http://schemas.microsoft.com/office/powerpoint/2010/main" val="1069698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7802" b="7802"/>
          <a:stretch/>
        </p:blipFill>
        <p:spPr>
          <a:xfrm>
            <a:off x="0" y="0"/>
            <a:ext cx="9144000" cy="51435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9395" y="219728"/>
            <a:ext cx="3730522" cy="3546792"/>
          </a:xfrm>
          <a:prstGeom prst="rect">
            <a:avLst/>
          </a:prstGeom>
        </p:spPr>
      </p:pic>
      <p:sp>
        <p:nvSpPr>
          <p:cNvPr id="7" name="TextBox 6"/>
          <p:cNvSpPr txBox="1"/>
          <p:nvPr/>
        </p:nvSpPr>
        <p:spPr>
          <a:xfrm>
            <a:off x="2731411" y="3970746"/>
            <a:ext cx="3866489" cy="442429"/>
          </a:xfrm>
          <a:prstGeom prst="rect">
            <a:avLst/>
          </a:prstGeom>
          <a:noFill/>
        </p:spPr>
        <p:txBody>
          <a:bodyPr wrap="square" rtlCol="0">
            <a:spAutoFit/>
          </a:bodyPr>
          <a:lstStyle/>
          <a:p>
            <a:pPr algn="ctr"/>
            <a:r>
              <a:rPr lang="en-US" sz="2275" b="1" dirty="0"/>
              <a:t>What It All Means</a:t>
            </a:r>
          </a:p>
        </p:txBody>
      </p:sp>
    </p:spTree>
    <p:extLst>
      <p:ext uri="{BB962C8B-B14F-4D97-AF65-F5344CB8AC3E}">
        <p14:creationId xmlns:p14="http://schemas.microsoft.com/office/powerpoint/2010/main" val="1673217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7802" b="7802"/>
          <a:stretch/>
        </p:blipFill>
        <p:spPr>
          <a:xfrm>
            <a:off x="0" y="0"/>
            <a:ext cx="9144000" cy="5143500"/>
          </a:xfrm>
          <a:prstGeom prst="rect">
            <a:avLst/>
          </a:prstGeom>
        </p:spPr>
      </p:pic>
      <p:sp>
        <p:nvSpPr>
          <p:cNvPr id="4" name="Rectangle 3"/>
          <p:cNvSpPr/>
          <p:nvPr/>
        </p:nvSpPr>
        <p:spPr>
          <a:xfrm>
            <a:off x="141748" y="1303600"/>
            <a:ext cx="8757703" cy="2554545"/>
          </a:xfrm>
          <a:prstGeom prst="rect">
            <a:avLst/>
          </a:prstGeom>
        </p:spPr>
        <p:txBody>
          <a:bodyPr wrap="square">
            <a:spAutoFit/>
          </a:bodyPr>
          <a:lstStyle/>
          <a:p>
            <a:pPr marL="457200" indent="-457200">
              <a:buFont typeface="Arial" panose="020B0604020202020204" pitchFamily="34" charset="0"/>
              <a:buChar char="•"/>
            </a:pPr>
            <a:r>
              <a:rPr lang="en-US" sz="2000" dirty="0"/>
              <a:t>Linehaul Rate increases of </a:t>
            </a:r>
            <a:r>
              <a:rPr lang="en-US" sz="2000" u="sng" dirty="0"/>
              <a:t>at least</a:t>
            </a:r>
            <a:r>
              <a:rPr lang="en-US" sz="2000" dirty="0"/>
              <a:t> </a:t>
            </a:r>
            <a:r>
              <a:rPr lang="en-US" sz="2000" b="1" dirty="0">
                <a:solidFill>
                  <a:srgbClr val="C00000"/>
                </a:solidFill>
              </a:rPr>
              <a:t>3% to 4%</a:t>
            </a:r>
            <a:r>
              <a:rPr lang="en-US" sz="2000" dirty="0"/>
              <a:t>...perhaps </a:t>
            </a:r>
            <a:r>
              <a:rPr lang="en-US" sz="2000" u="sng" dirty="0"/>
              <a:t>as high as</a:t>
            </a:r>
            <a:r>
              <a:rPr lang="en-US" sz="2000" dirty="0"/>
              <a:t> </a:t>
            </a:r>
            <a:r>
              <a:rPr lang="en-US" sz="2000" b="1" dirty="0">
                <a:solidFill>
                  <a:srgbClr val="C00000"/>
                </a:solidFill>
              </a:rPr>
              <a:t>6% to 8%</a:t>
            </a:r>
          </a:p>
          <a:p>
            <a:pPr marL="457200" indent="-457200">
              <a:buFont typeface="Arial" panose="020B0604020202020204" pitchFamily="34" charset="0"/>
              <a:buChar char="•"/>
            </a:pPr>
            <a:endParaRPr lang="en-US" sz="2000" b="1" dirty="0">
              <a:solidFill>
                <a:srgbClr val="C00000"/>
              </a:solidFill>
            </a:endParaRPr>
          </a:p>
          <a:p>
            <a:pPr marL="457200" indent="-457200">
              <a:buFont typeface="Arial" panose="020B0604020202020204" pitchFamily="34" charset="0"/>
              <a:buChar char="•"/>
            </a:pPr>
            <a:r>
              <a:rPr lang="en-US" sz="2000" dirty="0"/>
              <a:t>Fuel Price increases on the order of </a:t>
            </a:r>
            <a:r>
              <a:rPr lang="en-US" sz="2000" b="1" dirty="0">
                <a:solidFill>
                  <a:srgbClr val="C00000"/>
                </a:solidFill>
              </a:rPr>
              <a:t>&gt;3% in 2017</a:t>
            </a:r>
            <a:r>
              <a:rPr lang="en-US" sz="2000" dirty="0"/>
              <a:t>…and another </a:t>
            </a:r>
            <a:r>
              <a:rPr lang="en-US" sz="2000" b="1" dirty="0">
                <a:solidFill>
                  <a:srgbClr val="C00000"/>
                </a:solidFill>
              </a:rPr>
              <a:t>&gt;7% in 2018</a:t>
            </a:r>
          </a:p>
          <a:p>
            <a:pPr marL="457200" indent="-457200">
              <a:buFont typeface="Arial" panose="020B0604020202020204" pitchFamily="34" charset="0"/>
              <a:buChar char="•"/>
            </a:pPr>
            <a:endParaRPr lang="en-US" sz="2000" b="1" dirty="0">
              <a:solidFill>
                <a:srgbClr val="C00000"/>
              </a:solidFill>
            </a:endParaRPr>
          </a:p>
          <a:p>
            <a:pPr marL="457200" indent="-457200">
              <a:buFont typeface="Arial" panose="020B0604020202020204" pitchFamily="34" charset="0"/>
              <a:buChar char="•"/>
            </a:pPr>
            <a:r>
              <a:rPr lang="en-US" sz="2000" dirty="0"/>
              <a:t>Overall productivity (miles per truck per day) to </a:t>
            </a:r>
            <a:r>
              <a:rPr lang="en-US" sz="2000" u="sng" dirty="0"/>
              <a:t>decline</a:t>
            </a:r>
            <a:r>
              <a:rPr lang="en-US" sz="2000" dirty="0"/>
              <a:t> industry wide by about </a:t>
            </a:r>
            <a:r>
              <a:rPr lang="en-US" sz="2000" b="1" dirty="0">
                <a:solidFill>
                  <a:srgbClr val="C00000"/>
                </a:solidFill>
              </a:rPr>
              <a:t>3% to 4%</a:t>
            </a:r>
            <a:r>
              <a:rPr lang="en-US" sz="2000" dirty="0"/>
              <a:t> in the coming year</a:t>
            </a:r>
            <a:endParaRPr lang="en-US" sz="2000" b="1" dirty="0">
              <a:solidFill>
                <a:srgbClr val="C00000"/>
              </a:solidFill>
            </a:endParaRPr>
          </a:p>
          <a:p>
            <a:pPr marL="457200" indent="-457200">
              <a:buFont typeface="Arial" panose="020B0604020202020204" pitchFamily="34" charset="0"/>
              <a:buChar char="•"/>
            </a:pPr>
            <a:endParaRPr lang="en-US" sz="2000" b="1" dirty="0">
              <a:solidFill>
                <a:srgbClr val="C00000"/>
              </a:solidFill>
            </a:endParaRPr>
          </a:p>
          <a:p>
            <a:pPr marL="457200" indent="-457200">
              <a:buFont typeface="Arial" panose="020B0604020202020204" pitchFamily="34" charset="0"/>
              <a:buChar char="•"/>
            </a:pPr>
            <a:r>
              <a:rPr lang="en-US" sz="2000" dirty="0"/>
              <a:t>Non-dedicated trucks to have as many as </a:t>
            </a:r>
            <a:r>
              <a:rPr lang="en-US" sz="2000" b="1" dirty="0">
                <a:solidFill>
                  <a:srgbClr val="C00000"/>
                </a:solidFill>
              </a:rPr>
              <a:t>4-6 loads </a:t>
            </a:r>
            <a:r>
              <a:rPr lang="en-US" sz="2000" dirty="0"/>
              <a:t>available on any given day</a:t>
            </a:r>
          </a:p>
        </p:txBody>
      </p:sp>
      <p:sp>
        <p:nvSpPr>
          <p:cNvPr id="5" name="Title 1"/>
          <p:cNvSpPr txBox="1">
            <a:spLocks/>
          </p:cNvSpPr>
          <p:nvPr/>
        </p:nvSpPr>
        <p:spPr>
          <a:xfrm>
            <a:off x="1259632" y="510"/>
            <a:ext cx="6624736" cy="46434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200" dirty="0">
                <a:effectLst>
                  <a:outerShdw blurRad="38100" dist="38100" dir="2700000" algn="tl">
                    <a:srgbClr val="000000">
                      <a:alpha val="43137"/>
                    </a:srgbClr>
                  </a:outerShdw>
                </a:effectLst>
              </a:rPr>
              <a:t>What To Expect Over the Next 18 Months</a:t>
            </a:r>
          </a:p>
        </p:txBody>
      </p:sp>
    </p:spTree>
    <p:extLst>
      <p:ext uri="{BB962C8B-B14F-4D97-AF65-F5344CB8AC3E}">
        <p14:creationId xmlns:p14="http://schemas.microsoft.com/office/powerpoint/2010/main" val="2518964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7802" b="7802"/>
          <a:stretch/>
        </p:blipFill>
        <p:spPr>
          <a:xfrm>
            <a:off x="0" y="0"/>
            <a:ext cx="9144000" cy="5143500"/>
          </a:xfrm>
          <a:prstGeom prst="rect">
            <a:avLst/>
          </a:prstGeom>
        </p:spPr>
      </p:pic>
      <p:sp>
        <p:nvSpPr>
          <p:cNvPr id="4" name="Rectangle 3"/>
          <p:cNvSpPr/>
          <p:nvPr/>
        </p:nvSpPr>
        <p:spPr>
          <a:xfrm>
            <a:off x="128464" y="986700"/>
            <a:ext cx="8757703" cy="3170099"/>
          </a:xfrm>
          <a:prstGeom prst="rect">
            <a:avLst/>
          </a:prstGeom>
        </p:spPr>
        <p:txBody>
          <a:bodyPr wrap="square">
            <a:spAutoFit/>
          </a:bodyPr>
          <a:lstStyle/>
          <a:p>
            <a:pPr marL="457200" indent="-457200">
              <a:buFont typeface="Arial" panose="020B0604020202020204" pitchFamily="34" charset="0"/>
              <a:buChar char="•"/>
            </a:pPr>
            <a:r>
              <a:rPr lang="en-US" sz="2000" dirty="0"/>
              <a:t>Be a good Shipper or Consignee</a:t>
            </a:r>
          </a:p>
          <a:p>
            <a:pPr marL="457200" indent="-457200">
              <a:buFont typeface="Arial" panose="020B0604020202020204" pitchFamily="34" charset="0"/>
              <a:buChar char="•"/>
            </a:pPr>
            <a:endParaRPr lang="en-US" sz="2000" dirty="0"/>
          </a:p>
          <a:p>
            <a:pPr marL="457200" indent="-457200">
              <a:buFont typeface="Arial" panose="020B0604020202020204" pitchFamily="34" charset="0"/>
              <a:buChar char="•"/>
            </a:pPr>
            <a:r>
              <a:rPr lang="en-US" sz="2000" dirty="0"/>
              <a:t>Private Fleets – invest in owned and operated fleet</a:t>
            </a:r>
          </a:p>
          <a:p>
            <a:pPr marL="457200" indent="-457200">
              <a:buFont typeface="Arial" panose="020B0604020202020204" pitchFamily="34" charset="0"/>
              <a:buChar char="•"/>
            </a:pPr>
            <a:endParaRPr lang="en-US" sz="2000" dirty="0"/>
          </a:p>
          <a:p>
            <a:pPr marL="457200" indent="-457200">
              <a:buFont typeface="Arial" panose="020B0604020202020204" pitchFamily="34" charset="0"/>
              <a:buChar char="•"/>
            </a:pPr>
            <a:r>
              <a:rPr lang="en-US" sz="2000" dirty="0"/>
              <a:t>Dedicated Fleets – partner with an asset-based carrier for long-term, guaranteed capacity</a:t>
            </a:r>
          </a:p>
          <a:p>
            <a:pPr marL="457200" indent="-457200">
              <a:buFont typeface="Arial" panose="020B0604020202020204" pitchFamily="34" charset="0"/>
              <a:buChar char="•"/>
            </a:pPr>
            <a:endParaRPr lang="en-US" sz="2000" dirty="0"/>
          </a:p>
          <a:p>
            <a:pPr marL="457200" indent="-457200">
              <a:buFont typeface="Arial" panose="020B0604020202020204" pitchFamily="34" charset="0"/>
              <a:buChar char="•"/>
            </a:pPr>
            <a:r>
              <a:rPr lang="en-US" sz="2000" dirty="0"/>
              <a:t>Modal Changes – Intermodal options</a:t>
            </a:r>
          </a:p>
          <a:p>
            <a:pPr marL="457200" indent="-457200">
              <a:buFont typeface="Arial" panose="020B0604020202020204" pitchFamily="34" charset="0"/>
              <a:buChar char="•"/>
            </a:pPr>
            <a:endParaRPr lang="en-US" sz="2000" dirty="0"/>
          </a:p>
          <a:p>
            <a:pPr marL="457200" indent="-457200">
              <a:buFont typeface="Arial" panose="020B0604020202020204" pitchFamily="34" charset="0"/>
              <a:buChar char="•"/>
            </a:pPr>
            <a:r>
              <a:rPr lang="en-US" sz="2000" dirty="0"/>
              <a:t>Longer term relationships with core carriers</a:t>
            </a:r>
          </a:p>
        </p:txBody>
      </p:sp>
      <p:sp>
        <p:nvSpPr>
          <p:cNvPr id="5" name="Title 1"/>
          <p:cNvSpPr txBox="1">
            <a:spLocks/>
          </p:cNvSpPr>
          <p:nvPr/>
        </p:nvSpPr>
        <p:spPr>
          <a:xfrm>
            <a:off x="1259632" y="510"/>
            <a:ext cx="6624736" cy="46434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200" dirty="0">
                <a:effectLst>
                  <a:outerShdw blurRad="38100" dist="38100" dir="2700000" algn="tl">
                    <a:srgbClr val="000000">
                      <a:alpha val="43137"/>
                    </a:srgbClr>
                  </a:outerShdw>
                </a:effectLst>
              </a:rPr>
              <a:t>What you can do…</a:t>
            </a:r>
          </a:p>
        </p:txBody>
      </p:sp>
    </p:spTree>
    <p:extLst>
      <p:ext uri="{BB962C8B-B14F-4D97-AF65-F5344CB8AC3E}">
        <p14:creationId xmlns:p14="http://schemas.microsoft.com/office/powerpoint/2010/main" val="1281313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7802" b="7802"/>
          <a:stretch/>
        </p:blipFill>
        <p:spPr>
          <a:xfrm>
            <a:off x="0" y="0"/>
            <a:ext cx="9144000" cy="5143500"/>
          </a:xfrm>
          <a:prstGeom prst="rect">
            <a:avLst/>
          </a:prstGeom>
        </p:spPr>
      </p:pic>
      <p:pic>
        <p:nvPicPr>
          <p:cNvPr id="5" name="Picture 4"/>
          <p:cNvPicPr>
            <a:picLocks noChangeAspect="1"/>
          </p:cNvPicPr>
          <p:nvPr/>
        </p:nvPicPr>
        <p:blipFill>
          <a:blip r:embed="rId4"/>
          <a:stretch>
            <a:fillRect/>
          </a:stretch>
        </p:blipFill>
        <p:spPr>
          <a:xfrm>
            <a:off x="2914449" y="3578130"/>
            <a:ext cx="2536658" cy="544021"/>
          </a:xfrm>
          <a:prstGeom prst="rect">
            <a:avLst/>
          </a:prstGeom>
        </p:spPr>
      </p:pic>
      <p:sp>
        <p:nvSpPr>
          <p:cNvPr id="2" name="TextBox 1">
            <a:extLst>
              <a:ext uri="{FF2B5EF4-FFF2-40B4-BE49-F238E27FC236}">
                <a16:creationId xmlns:a16="http://schemas.microsoft.com/office/drawing/2014/main" id="{DF3C2844-CB57-4AF5-9A81-4211695EEE3B}"/>
              </a:ext>
            </a:extLst>
          </p:cNvPr>
          <p:cNvSpPr txBox="1"/>
          <p:nvPr/>
        </p:nvSpPr>
        <p:spPr>
          <a:xfrm>
            <a:off x="1835217" y="1889759"/>
            <a:ext cx="4957009" cy="1200329"/>
          </a:xfrm>
          <a:prstGeom prst="rect">
            <a:avLst/>
          </a:prstGeom>
          <a:noFill/>
        </p:spPr>
        <p:txBody>
          <a:bodyPr wrap="square" rtlCol="0">
            <a:spAutoFit/>
          </a:bodyPr>
          <a:lstStyle/>
          <a:p>
            <a:pPr algn="ctr"/>
            <a:r>
              <a:rPr lang="en-US" sz="7200" dirty="0">
                <a:latin typeface="Bodoni MT" panose="02070603080606020203" pitchFamily="18" charset="0"/>
              </a:rPr>
              <a:t>Thank You</a:t>
            </a:r>
          </a:p>
        </p:txBody>
      </p:sp>
    </p:spTree>
    <p:extLst>
      <p:ext uri="{BB962C8B-B14F-4D97-AF65-F5344CB8AC3E}">
        <p14:creationId xmlns:p14="http://schemas.microsoft.com/office/powerpoint/2010/main" val="3559963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7802" b="7802"/>
          <a:stretch/>
        </p:blipFill>
        <p:spPr>
          <a:xfrm>
            <a:off x="0" y="0"/>
            <a:ext cx="9144000" cy="51435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6739" y="798354"/>
            <a:ext cx="3730522" cy="3546792"/>
          </a:xfrm>
          <a:prstGeom prst="rect">
            <a:avLst/>
          </a:prstGeom>
        </p:spPr>
      </p:pic>
    </p:spTree>
    <p:extLst>
      <p:ext uri="{BB962C8B-B14F-4D97-AF65-F5344CB8AC3E}">
        <p14:creationId xmlns:p14="http://schemas.microsoft.com/office/powerpoint/2010/main" val="1221638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7802" b="7802"/>
          <a:stretch/>
        </p:blipFill>
        <p:spPr>
          <a:xfrm>
            <a:off x="0" y="0"/>
            <a:ext cx="9144000" cy="5143500"/>
          </a:xfrm>
          <a:prstGeom prst="rect">
            <a:avLst/>
          </a:prstGeom>
        </p:spPr>
      </p:pic>
      <p:sp>
        <p:nvSpPr>
          <p:cNvPr id="2" name="TextBox 1">
            <a:extLst>
              <a:ext uri="{FF2B5EF4-FFF2-40B4-BE49-F238E27FC236}">
                <a16:creationId xmlns:a16="http://schemas.microsoft.com/office/drawing/2014/main" id="{F05B931A-A7E6-452E-9239-8825AB50CCA3}"/>
              </a:ext>
            </a:extLst>
          </p:cNvPr>
          <p:cNvSpPr txBox="1"/>
          <p:nvPr/>
        </p:nvSpPr>
        <p:spPr>
          <a:xfrm>
            <a:off x="949693" y="753979"/>
            <a:ext cx="7411452" cy="1631216"/>
          </a:xfrm>
          <a:prstGeom prst="rect">
            <a:avLst/>
          </a:prstGeom>
          <a:solidFill>
            <a:schemeClr val="bg1"/>
          </a:solidFill>
        </p:spPr>
        <p:txBody>
          <a:bodyPr wrap="square" rtlCol="0">
            <a:spAutoFit/>
          </a:bodyPr>
          <a:lstStyle/>
          <a:p>
            <a:r>
              <a:rPr lang="en-US" sz="2800" dirty="0"/>
              <a:t>Market Update</a:t>
            </a:r>
          </a:p>
          <a:p>
            <a:r>
              <a:rPr lang="en-US" dirty="0"/>
              <a:t>With Mark </a:t>
            </a:r>
            <a:r>
              <a:rPr lang="en-US" dirty="0" err="1"/>
              <a:t>Chrencik</a:t>
            </a:r>
            <a:endParaRPr lang="en-US" dirty="0"/>
          </a:p>
          <a:p>
            <a:endParaRPr lang="en-US" dirty="0"/>
          </a:p>
          <a:p>
            <a:r>
              <a:rPr lang="en-US" dirty="0"/>
              <a:t>September 13, 2017</a:t>
            </a:r>
          </a:p>
          <a:p>
            <a:r>
              <a:rPr lang="en-US" dirty="0"/>
              <a:t>8:30 AM</a:t>
            </a:r>
          </a:p>
        </p:txBody>
      </p:sp>
    </p:spTree>
    <p:extLst>
      <p:ext uri="{BB962C8B-B14F-4D97-AF65-F5344CB8AC3E}">
        <p14:creationId xmlns:p14="http://schemas.microsoft.com/office/powerpoint/2010/main" val="2004092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7802" b="7802"/>
          <a:stretch/>
        </p:blipFill>
        <p:spPr>
          <a:xfrm>
            <a:off x="0" y="-21266"/>
            <a:ext cx="9144000" cy="5143500"/>
          </a:xfrm>
          <a:prstGeom prst="rect">
            <a:avLst/>
          </a:prstGeom>
        </p:spPr>
      </p:pic>
      <p:sp>
        <p:nvSpPr>
          <p:cNvPr id="3" name="Content Placeholder 2"/>
          <p:cNvSpPr txBox="1">
            <a:spLocks/>
          </p:cNvSpPr>
          <p:nvPr/>
        </p:nvSpPr>
        <p:spPr bwMode="auto">
          <a:xfrm>
            <a:off x="416496" y="836852"/>
            <a:ext cx="5537737" cy="4178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lr>
                <a:schemeClr val="bg2"/>
              </a:buClr>
              <a:buSzPct val="70000"/>
              <a:defRPr>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70000"/>
              <a:buFont typeface="Wingdings" pitchFamily="2" charset="2"/>
              <a:buChar char="Ø"/>
              <a:defRPr>
                <a:solidFill>
                  <a:schemeClr val="tx1"/>
                </a:solidFill>
                <a:latin typeface="+mn-lt"/>
              </a:defRPr>
            </a:lvl2pPr>
            <a:lvl3pPr marL="1143000" indent="-228600" algn="l" rtl="0" eaLnBrk="0" fontAlgn="base" hangingPunct="0">
              <a:spcBef>
                <a:spcPct val="20000"/>
              </a:spcBef>
              <a:spcAft>
                <a:spcPct val="0"/>
              </a:spcAft>
              <a:buClr>
                <a:schemeClr val="bg2"/>
              </a:buClr>
              <a:buSzPct val="70000"/>
              <a:buFont typeface="Times" pitchFamily="16" charset="0"/>
              <a:buChar char="•"/>
              <a:defRPr>
                <a:solidFill>
                  <a:schemeClr val="tx1"/>
                </a:solidFill>
                <a:latin typeface="+mn-lt"/>
              </a:defRPr>
            </a:lvl3pPr>
            <a:lvl4pPr marL="1600200" indent="-228600" algn="l" rtl="0" eaLnBrk="0" fontAlgn="base" hangingPunct="0">
              <a:spcBef>
                <a:spcPct val="20000"/>
              </a:spcBef>
              <a:spcAft>
                <a:spcPct val="0"/>
              </a:spcAft>
              <a:buClr>
                <a:schemeClr val="bg2"/>
              </a:buClr>
              <a:buSzPct val="70000"/>
              <a:buFont typeface="Times" pitchFamily="16" charset="0"/>
              <a:buChar char="•"/>
              <a:defRPr>
                <a:solidFill>
                  <a:schemeClr val="tx1"/>
                </a:solidFill>
                <a:latin typeface="+mn-lt"/>
              </a:defRPr>
            </a:lvl4pPr>
            <a:lvl5pPr marL="2057400" indent="-228600" algn="l" rtl="0" eaLnBrk="0" fontAlgn="base" hangingPunct="0">
              <a:spcBef>
                <a:spcPct val="20000"/>
              </a:spcBef>
              <a:spcAft>
                <a:spcPct val="0"/>
              </a:spcAft>
              <a:buClr>
                <a:schemeClr val="bg2"/>
              </a:buClr>
              <a:buSzPct val="70000"/>
              <a:buFont typeface="Times" pitchFamily="16" charset="0"/>
              <a:buChar char="•"/>
              <a:defRPr>
                <a:solidFill>
                  <a:schemeClr val="tx1"/>
                </a:solidFill>
                <a:latin typeface="+mn-lt"/>
              </a:defRPr>
            </a:lvl5pPr>
            <a:lvl6pPr marL="2514600" indent="-228600" algn="l" rtl="0" fontAlgn="base">
              <a:spcBef>
                <a:spcPct val="20000"/>
              </a:spcBef>
              <a:spcAft>
                <a:spcPct val="0"/>
              </a:spcAft>
              <a:buClr>
                <a:schemeClr val="bg2"/>
              </a:buClr>
              <a:buSzPct val="70000"/>
              <a:buFont typeface="Times" pitchFamily="16" charset="0"/>
              <a:buChar char="•"/>
              <a:defRPr>
                <a:solidFill>
                  <a:schemeClr val="tx1"/>
                </a:solidFill>
                <a:latin typeface="+mn-lt"/>
              </a:defRPr>
            </a:lvl6pPr>
            <a:lvl7pPr marL="2971800" indent="-228600" algn="l" rtl="0" fontAlgn="base">
              <a:spcBef>
                <a:spcPct val="20000"/>
              </a:spcBef>
              <a:spcAft>
                <a:spcPct val="0"/>
              </a:spcAft>
              <a:buClr>
                <a:schemeClr val="bg2"/>
              </a:buClr>
              <a:buSzPct val="70000"/>
              <a:buFont typeface="Times" pitchFamily="16" charset="0"/>
              <a:buChar char="•"/>
              <a:defRPr>
                <a:solidFill>
                  <a:schemeClr val="tx1"/>
                </a:solidFill>
                <a:latin typeface="+mn-lt"/>
              </a:defRPr>
            </a:lvl7pPr>
            <a:lvl8pPr marL="3429000" indent="-228600" algn="l" rtl="0" fontAlgn="base">
              <a:spcBef>
                <a:spcPct val="20000"/>
              </a:spcBef>
              <a:spcAft>
                <a:spcPct val="0"/>
              </a:spcAft>
              <a:buClr>
                <a:schemeClr val="bg2"/>
              </a:buClr>
              <a:buSzPct val="70000"/>
              <a:buFont typeface="Times" pitchFamily="16" charset="0"/>
              <a:buChar char="•"/>
              <a:defRPr>
                <a:solidFill>
                  <a:schemeClr val="tx1"/>
                </a:solidFill>
                <a:latin typeface="+mn-lt"/>
              </a:defRPr>
            </a:lvl8pPr>
            <a:lvl9pPr marL="3886200" indent="-228600" algn="l" rtl="0" fontAlgn="base">
              <a:spcBef>
                <a:spcPct val="20000"/>
              </a:spcBef>
              <a:spcAft>
                <a:spcPct val="0"/>
              </a:spcAft>
              <a:buClr>
                <a:schemeClr val="bg2"/>
              </a:buClr>
              <a:buSzPct val="70000"/>
              <a:buFont typeface="Times" pitchFamily="16" charset="0"/>
              <a:buChar char="•"/>
              <a:defRPr>
                <a:solidFill>
                  <a:schemeClr val="tx1"/>
                </a:solidFill>
                <a:latin typeface="+mn-lt"/>
              </a:defRPr>
            </a:lvl9pPr>
          </a:lstStyle>
          <a:p>
            <a:pPr>
              <a:lnSpc>
                <a:spcPct val="150000"/>
              </a:lnSpc>
              <a:buClr>
                <a:srgbClr val="808080"/>
              </a:buClr>
              <a:buFont typeface="Arial" panose="020B0604020202020204" pitchFamily="34" charset="0"/>
              <a:buChar char="•"/>
            </a:pPr>
            <a:r>
              <a:rPr lang="en-US" kern="0" dirty="0">
                <a:solidFill>
                  <a:srgbClr val="000066"/>
                </a:solidFill>
                <a:latin typeface="Arial"/>
              </a:rPr>
              <a:t>Houston represents 30% of the US refining capacity</a:t>
            </a:r>
          </a:p>
          <a:p>
            <a:pPr>
              <a:lnSpc>
                <a:spcPct val="150000"/>
              </a:lnSpc>
              <a:buClr>
                <a:srgbClr val="808080"/>
              </a:buClr>
              <a:buFont typeface="Arial" panose="020B0604020202020204" pitchFamily="34" charset="0"/>
              <a:buChar char="•"/>
            </a:pPr>
            <a:r>
              <a:rPr lang="en-US" kern="0" dirty="0">
                <a:solidFill>
                  <a:srgbClr val="000066"/>
                </a:solidFill>
                <a:latin typeface="Arial" panose="020B0604020202020204" pitchFamily="34" charset="0"/>
                <a:cs typeface="Arial" panose="020B0604020202020204" pitchFamily="34" charset="0"/>
              </a:rPr>
              <a:t>DOE Fuel Prices: up 6% nationally in after Harvey, 8% locally</a:t>
            </a:r>
          </a:p>
          <a:p>
            <a:pPr>
              <a:lnSpc>
                <a:spcPct val="150000"/>
              </a:lnSpc>
              <a:buClr>
                <a:srgbClr val="808080"/>
              </a:buClr>
              <a:buFont typeface="Arial" panose="020B0604020202020204" pitchFamily="34" charset="0"/>
              <a:buChar char="•"/>
            </a:pPr>
            <a:endParaRPr lang="en-US" kern="0" dirty="0">
              <a:solidFill>
                <a:srgbClr val="000066"/>
              </a:solidFill>
              <a:latin typeface="Arial" panose="020B0604020202020204" pitchFamily="34" charset="0"/>
              <a:cs typeface="Arial" panose="020B0604020202020204" pitchFamily="34" charset="0"/>
            </a:endParaRPr>
          </a:p>
          <a:p>
            <a:pPr>
              <a:lnSpc>
                <a:spcPct val="150000"/>
              </a:lnSpc>
              <a:buClr>
                <a:srgbClr val="808080"/>
              </a:buClr>
              <a:buFont typeface="Arial" panose="020B0604020202020204" pitchFamily="34" charset="0"/>
              <a:buChar char="•"/>
            </a:pPr>
            <a:endParaRPr lang="en-US" kern="0" dirty="0">
              <a:solidFill>
                <a:srgbClr val="000066"/>
              </a:solidFill>
              <a:latin typeface="Arial" panose="020B0604020202020204" pitchFamily="34" charset="0"/>
              <a:cs typeface="Arial" panose="020B0604020202020204" pitchFamily="34" charset="0"/>
            </a:endParaRPr>
          </a:p>
          <a:p>
            <a:pPr>
              <a:lnSpc>
                <a:spcPct val="150000"/>
              </a:lnSpc>
              <a:buClr>
                <a:srgbClr val="808080"/>
              </a:buClr>
              <a:buFont typeface="Arial" panose="020B0604020202020204" pitchFamily="34" charset="0"/>
              <a:buChar char="•"/>
            </a:pPr>
            <a:endParaRPr lang="en-US" kern="0" dirty="0">
              <a:solidFill>
                <a:srgbClr val="000066"/>
              </a:solidFill>
              <a:latin typeface="Arial" panose="020B0604020202020204" pitchFamily="34" charset="0"/>
              <a:cs typeface="Arial" panose="020B0604020202020204" pitchFamily="34" charset="0"/>
            </a:endParaRPr>
          </a:p>
          <a:p>
            <a:pPr>
              <a:lnSpc>
                <a:spcPct val="150000"/>
              </a:lnSpc>
              <a:buClr>
                <a:srgbClr val="808080"/>
              </a:buClr>
              <a:buFont typeface="Arial" panose="020B0604020202020204" pitchFamily="34" charset="0"/>
              <a:buChar char="•"/>
            </a:pPr>
            <a:endParaRPr lang="en-US" kern="0" dirty="0">
              <a:solidFill>
                <a:srgbClr val="000066"/>
              </a:solidFill>
              <a:latin typeface="Arial" panose="020B0604020202020204" pitchFamily="34" charset="0"/>
              <a:cs typeface="Arial" panose="020B0604020202020204" pitchFamily="34" charset="0"/>
            </a:endParaRPr>
          </a:p>
          <a:p>
            <a:pPr marL="0" indent="0">
              <a:lnSpc>
                <a:spcPct val="150000"/>
              </a:lnSpc>
              <a:buClr>
                <a:srgbClr val="808080"/>
              </a:buClr>
            </a:pPr>
            <a:endParaRPr lang="en-US" sz="1000" kern="0" dirty="0">
              <a:solidFill>
                <a:srgbClr val="000066"/>
              </a:solidFill>
              <a:latin typeface="Arial" panose="020B0604020202020204" pitchFamily="34" charset="0"/>
              <a:cs typeface="Arial" panose="020B0604020202020204" pitchFamily="34" charset="0"/>
            </a:endParaRPr>
          </a:p>
          <a:p>
            <a:pPr marL="0" indent="0">
              <a:lnSpc>
                <a:spcPct val="150000"/>
              </a:lnSpc>
              <a:buClr>
                <a:srgbClr val="808080"/>
              </a:buClr>
            </a:pPr>
            <a:r>
              <a:rPr lang="en-US" sz="1000" kern="0" dirty="0">
                <a:solidFill>
                  <a:srgbClr val="000066"/>
                </a:solidFill>
                <a:latin typeface="Arial" panose="020B0604020202020204" pitchFamily="34" charset="0"/>
                <a:cs typeface="Arial" panose="020B0604020202020204" pitchFamily="34" charset="0"/>
              </a:rPr>
              <a:t>Source:  </a:t>
            </a:r>
            <a:r>
              <a:rPr lang="en-US" sz="1000" kern="0" dirty="0">
                <a:solidFill>
                  <a:srgbClr val="000066"/>
                </a:solidFill>
                <a:latin typeface="Arial" panose="020B0604020202020204" pitchFamily="34" charset="0"/>
                <a:cs typeface="Arial" panose="020B0604020202020204" pitchFamily="34" charset="0"/>
                <a:hlinkClick r:id="rId4"/>
              </a:rPr>
              <a:t>https://www.eia.gov/petroleum/gasdiesel/</a:t>
            </a:r>
            <a:endParaRPr lang="en-US" sz="1000" kern="0" dirty="0">
              <a:solidFill>
                <a:srgbClr val="000066"/>
              </a:solidFill>
              <a:latin typeface="Arial" panose="020B0604020202020204" pitchFamily="34" charset="0"/>
              <a:cs typeface="Arial" panose="020B0604020202020204" pitchFamily="34" charset="0"/>
            </a:endParaRPr>
          </a:p>
        </p:txBody>
      </p:sp>
      <p:sp>
        <p:nvSpPr>
          <p:cNvPr id="8" name="Title 1"/>
          <p:cNvSpPr txBox="1">
            <a:spLocks/>
          </p:cNvSpPr>
          <p:nvPr/>
        </p:nvSpPr>
        <p:spPr>
          <a:xfrm>
            <a:off x="128464" y="120649"/>
            <a:ext cx="6624736" cy="716203"/>
          </a:xfrm>
          <a:prstGeom prst="rect">
            <a:avLst/>
          </a:prstGeom>
        </p:spPr>
        <p:txBody>
          <a:bodyPr vert="horz" lIns="91440" tIns="45720" rIns="91440" bIns="45720" rtlCol="0" anchor="ctr">
            <a:normAutofit fontScale="8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dirty="0"/>
              <a:t>Outlook for Fuel Prices</a:t>
            </a:r>
          </a:p>
          <a:p>
            <a:pPr algn="l"/>
            <a:r>
              <a:rPr lang="en-US" sz="2200" dirty="0"/>
              <a:t>Current Fuel Today – Hurricanes Harvey and Irma Effect</a:t>
            </a:r>
          </a:p>
        </p:txBody>
      </p:sp>
      <p:pic>
        <p:nvPicPr>
          <p:cNvPr id="9" name="Picture 8"/>
          <p:cNvPicPr>
            <a:picLocks noChangeAspect="1"/>
          </p:cNvPicPr>
          <p:nvPr/>
        </p:nvPicPr>
        <p:blipFill>
          <a:blip r:embed="rId5"/>
          <a:stretch>
            <a:fillRect/>
          </a:stretch>
        </p:blipFill>
        <p:spPr>
          <a:xfrm>
            <a:off x="6145648" y="659841"/>
            <a:ext cx="2899839" cy="4355725"/>
          </a:xfrm>
          <a:prstGeom prst="rect">
            <a:avLst/>
          </a:prstGeom>
          <a:ln>
            <a:solidFill>
              <a:schemeClr val="tx1"/>
            </a:solidFill>
          </a:ln>
        </p:spPr>
      </p:pic>
      <p:pic>
        <p:nvPicPr>
          <p:cNvPr id="2" name="Picture 1"/>
          <p:cNvPicPr>
            <a:picLocks noChangeAspect="1"/>
          </p:cNvPicPr>
          <p:nvPr/>
        </p:nvPicPr>
        <p:blipFill>
          <a:blip r:embed="rId6"/>
          <a:stretch>
            <a:fillRect/>
          </a:stretch>
        </p:blipFill>
        <p:spPr>
          <a:xfrm>
            <a:off x="-67805" y="2672435"/>
            <a:ext cx="6213453" cy="1457122"/>
          </a:xfrm>
          <a:prstGeom prst="rect">
            <a:avLst/>
          </a:prstGeom>
        </p:spPr>
      </p:pic>
    </p:spTree>
    <p:extLst>
      <p:ext uri="{BB962C8B-B14F-4D97-AF65-F5344CB8AC3E}">
        <p14:creationId xmlns:p14="http://schemas.microsoft.com/office/powerpoint/2010/main" val="192937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7802" b="7802"/>
          <a:stretch/>
        </p:blipFill>
        <p:spPr>
          <a:xfrm>
            <a:off x="0" y="0"/>
            <a:ext cx="9144000" cy="5143500"/>
          </a:xfrm>
          <a:prstGeom prst="rect">
            <a:avLst/>
          </a:prstGeom>
        </p:spPr>
      </p:pic>
      <p:sp>
        <p:nvSpPr>
          <p:cNvPr id="3" name="Title 1"/>
          <p:cNvSpPr txBox="1">
            <a:spLocks/>
          </p:cNvSpPr>
          <p:nvPr/>
        </p:nvSpPr>
        <p:spPr>
          <a:xfrm>
            <a:off x="1259632" y="510"/>
            <a:ext cx="6624736" cy="46434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200" dirty="0">
                <a:effectLst>
                  <a:outerShdw blurRad="38100" dist="38100" dir="2700000" algn="tl">
                    <a:srgbClr val="000000">
                      <a:alpha val="43137"/>
                    </a:srgbClr>
                  </a:outerShdw>
                </a:effectLst>
              </a:rPr>
              <a:t>Fuel Outlook – 2017 and 2018</a:t>
            </a:r>
          </a:p>
        </p:txBody>
      </p:sp>
      <p:pic>
        <p:nvPicPr>
          <p:cNvPr id="9" name="Picture 8"/>
          <p:cNvPicPr>
            <a:picLocks noChangeAspect="1"/>
          </p:cNvPicPr>
          <p:nvPr/>
        </p:nvPicPr>
        <p:blipFill rotWithShape="1">
          <a:blip r:embed="rId4"/>
          <a:srcRect l="2233" t="20924" r="66152" b="19107"/>
          <a:stretch/>
        </p:blipFill>
        <p:spPr>
          <a:xfrm>
            <a:off x="1648326" y="788194"/>
            <a:ext cx="5724748" cy="3823275"/>
          </a:xfrm>
          <a:prstGeom prst="rect">
            <a:avLst/>
          </a:prstGeom>
          <a:ln>
            <a:solidFill>
              <a:schemeClr val="tx1"/>
            </a:solidFill>
          </a:ln>
        </p:spPr>
      </p:pic>
      <p:sp>
        <p:nvSpPr>
          <p:cNvPr id="10" name="TextBox 9"/>
          <p:cNvSpPr txBox="1"/>
          <p:nvPr/>
        </p:nvSpPr>
        <p:spPr>
          <a:xfrm>
            <a:off x="5071740" y="3681529"/>
            <a:ext cx="1584176" cy="738664"/>
          </a:xfrm>
          <a:prstGeom prst="rect">
            <a:avLst/>
          </a:prstGeom>
          <a:noFill/>
        </p:spPr>
        <p:txBody>
          <a:bodyPr wrap="square" rtlCol="0">
            <a:spAutoFit/>
          </a:bodyPr>
          <a:lstStyle/>
          <a:p>
            <a:r>
              <a:rPr lang="en-US" sz="1400" dirty="0"/>
              <a:t>2.55 Jan 2017</a:t>
            </a:r>
          </a:p>
          <a:p>
            <a:r>
              <a:rPr lang="en-US" sz="1400" dirty="0"/>
              <a:t>2.63 Jan 2018</a:t>
            </a:r>
          </a:p>
          <a:p>
            <a:r>
              <a:rPr lang="en-US" sz="1400" dirty="0"/>
              <a:t>2.82 Dec 2018</a:t>
            </a:r>
          </a:p>
        </p:txBody>
      </p:sp>
      <p:sp>
        <p:nvSpPr>
          <p:cNvPr id="11" name="TextBox 10"/>
          <p:cNvSpPr txBox="1"/>
          <p:nvPr/>
        </p:nvSpPr>
        <p:spPr>
          <a:xfrm>
            <a:off x="6388224" y="3777167"/>
            <a:ext cx="1584176" cy="492443"/>
          </a:xfrm>
          <a:prstGeom prst="rect">
            <a:avLst/>
          </a:prstGeom>
          <a:noFill/>
        </p:spPr>
        <p:txBody>
          <a:bodyPr wrap="square" rtlCol="0">
            <a:spAutoFit/>
          </a:bodyPr>
          <a:lstStyle/>
          <a:p>
            <a:r>
              <a:rPr lang="en-US" sz="1200" b="1" dirty="0">
                <a:solidFill>
                  <a:srgbClr val="C00000"/>
                </a:solidFill>
              </a:rPr>
              <a:t>+ 3.13%</a:t>
            </a:r>
          </a:p>
          <a:p>
            <a:endParaRPr lang="en-US" sz="200" b="1" dirty="0">
              <a:solidFill>
                <a:srgbClr val="C00000"/>
              </a:solidFill>
            </a:endParaRPr>
          </a:p>
          <a:p>
            <a:r>
              <a:rPr lang="en-US" sz="1200" b="1" dirty="0">
                <a:solidFill>
                  <a:srgbClr val="C00000"/>
                </a:solidFill>
              </a:rPr>
              <a:t>+ 7.22%</a:t>
            </a:r>
          </a:p>
        </p:txBody>
      </p:sp>
    </p:spTree>
    <p:extLst>
      <p:ext uri="{BB962C8B-B14F-4D97-AF65-F5344CB8AC3E}">
        <p14:creationId xmlns:p14="http://schemas.microsoft.com/office/powerpoint/2010/main" val="1662647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7802" b="7802"/>
          <a:stretch/>
        </p:blipFill>
        <p:spPr>
          <a:xfrm>
            <a:off x="-4119" y="0"/>
            <a:ext cx="9144000" cy="5143500"/>
          </a:xfrm>
          <a:prstGeom prst="rect">
            <a:avLst/>
          </a:prstGeom>
        </p:spPr>
      </p:pic>
      <p:sp>
        <p:nvSpPr>
          <p:cNvPr id="3" name="Title 1"/>
          <p:cNvSpPr txBox="1">
            <a:spLocks/>
          </p:cNvSpPr>
          <p:nvPr/>
        </p:nvSpPr>
        <p:spPr>
          <a:xfrm>
            <a:off x="128464" y="131283"/>
            <a:ext cx="6624736" cy="46434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200" dirty="0"/>
              <a:t>Fuel Outlook – 2016 vs 2017</a:t>
            </a:r>
          </a:p>
        </p:txBody>
      </p:sp>
      <p:grpSp>
        <p:nvGrpSpPr>
          <p:cNvPr id="17" name="Group 16"/>
          <p:cNvGrpSpPr/>
          <p:nvPr/>
        </p:nvGrpSpPr>
        <p:grpSpPr>
          <a:xfrm>
            <a:off x="1041063" y="590848"/>
            <a:ext cx="5209266" cy="4278863"/>
            <a:chOff x="1041063" y="590849"/>
            <a:chExt cx="4099809" cy="3319922"/>
          </a:xfrm>
        </p:grpSpPr>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b="25917"/>
            <a:stretch/>
          </p:blipFill>
          <p:spPr>
            <a:xfrm>
              <a:off x="1041063" y="590849"/>
              <a:ext cx="3569350" cy="1771895"/>
            </a:xfrm>
            <a:prstGeom prst="rect">
              <a:avLst/>
            </a:prstGeom>
            <a:ln>
              <a:solidFill>
                <a:schemeClr val="tx1"/>
              </a:solidFill>
            </a:ln>
          </p:spPr>
        </p:pic>
        <p:pic>
          <p:nvPicPr>
            <p:cNvPr id="13" name="Picture 12"/>
            <p:cNvPicPr>
              <a:picLocks noChangeAspect="1"/>
            </p:cNvPicPr>
            <p:nvPr/>
          </p:nvPicPr>
          <p:blipFill rotWithShape="1">
            <a:blip r:embed="rId5"/>
            <a:srcRect l="2623" t="26568" r="66166" b="36476"/>
            <a:stretch/>
          </p:blipFill>
          <p:spPr>
            <a:xfrm>
              <a:off x="1615482" y="2442603"/>
              <a:ext cx="3525390" cy="1468168"/>
            </a:xfrm>
            <a:prstGeom prst="rect">
              <a:avLst/>
            </a:prstGeom>
            <a:ln>
              <a:solidFill>
                <a:schemeClr val="tx1"/>
              </a:solidFill>
            </a:ln>
          </p:spPr>
        </p:pic>
        <p:cxnSp>
          <p:nvCxnSpPr>
            <p:cNvPr id="5" name="Straight Connector 4"/>
            <p:cNvCxnSpPr/>
            <p:nvPr/>
          </p:nvCxnSpPr>
          <p:spPr>
            <a:xfrm>
              <a:off x="3823063" y="1114697"/>
              <a:ext cx="17417" cy="2573735"/>
            </a:xfrm>
            <a:prstGeom prst="line">
              <a:avLst/>
            </a:prstGeom>
            <a:ln w="41275"/>
          </p:spPr>
          <p:style>
            <a:lnRef idx="2">
              <a:schemeClr val="accent1"/>
            </a:lnRef>
            <a:fillRef idx="0">
              <a:schemeClr val="accent1"/>
            </a:fillRef>
            <a:effectRef idx="1">
              <a:schemeClr val="accent1"/>
            </a:effectRef>
            <a:fontRef idx="minor">
              <a:schemeClr val="tx1"/>
            </a:fontRef>
          </p:style>
        </p:cxnSp>
      </p:grpSp>
      <p:sp>
        <p:nvSpPr>
          <p:cNvPr id="18" name="TextBox 17"/>
          <p:cNvSpPr txBox="1"/>
          <p:nvPr/>
        </p:nvSpPr>
        <p:spPr>
          <a:xfrm>
            <a:off x="5961112" y="1542229"/>
            <a:ext cx="1584176" cy="369332"/>
          </a:xfrm>
          <a:prstGeom prst="rect">
            <a:avLst/>
          </a:prstGeom>
          <a:noFill/>
        </p:spPr>
        <p:txBody>
          <a:bodyPr wrap="square" rtlCol="0">
            <a:spAutoFit/>
          </a:bodyPr>
          <a:lstStyle/>
          <a:p>
            <a:r>
              <a:rPr lang="en-US" dirty="0"/>
              <a:t>Q2 - 2016</a:t>
            </a:r>
          </a:p>
        </p:txBody>
      </p:sp>
      <p:sp>
        <p:nvSpPr>
          <p:cNvPr id="19" name="TextBox 18"/>
          <p:cNvSpPr txBox="1"/>
          <p:nvPr/>
        </p:nvSpPr>
        <p:spPr>
          <a:xfrm>
            <a:off x="6696872" y="3738925"/>
            <a:ext cx="1584176" cy="369332"/>
          </a:xfrm>
          <a:prstGeom prst="rect">
            <a:avLst/>
          </a:prstGeom>
          <a:noFill/>
        </p:spPr>
        <p:txBody>
          <a:bodyPr wrap="square" rtlCol="0">
            <a:spAutoFit/>
          </a:bodyPr>
          <a:lstStyle/>
          <a:p>
            <a:r>
              <a:rPr lang="en-US" dirty="0"/>
              <a:t>Q2 - 2017</a:t>
            </a:r>
          </a:p>
        </p:txBody>
      </p:sp>
    </p:spTree>
    <p:extLst>
      <p:ext uri="{BB962C8B-B14F-4D97-AF65-F5344CB8AC3E}">
        <p14:creationId xmlns:p14="http://schemas.microsoft.com/office/powerpoint/2010/main" val="2296052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7802" b="7802"/>
          <a:stretch/>
        </p:blipFill>
        <p:spPr>
          <a:xfrm>
            <a:off x="0" y="0"/>
            <a:ext cx="9144000" cy="51435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9395" y="219728"/>
            <a:ext cx="3730522" cy="3546792"/>
          </a:xfrm>
          <a:prstGeom prst="rect">
            <a:avLst/>
          </a:prstGeom>
        </p:spPr>
      </p:pic>
      <p:sp>
        <p:nvSpPr>
          <p:cNvPr id="7" name="TextBox 6"/>
          <p:cNvSpPr txBox="1"/>
          <p:nvPr/>
        </p:nvSpPr>
        <p:spPr>
          <a:xfrm>
            <a:off x="1660358" y="3970746"/>
            <a:ext cx="5991725" cy="442429"/>
          </a:xfrm>
          <a:prstGeom prst="rect">
            <a:avLst/>
          </a:prstGeom>
          <a:noFill/>
        </p:spPr>
        <p:txBody>
          <a:bodyPr wrap="square" rtlCol="0">
            <a:spAutoFit/>
          </a:bodyPr>
          <a:lstStyle/>
          <a:p>
            <a:pPr algn="ctr"/>
            <a:r>
              <a:rPr lang="en-US" sz="2275" b="1" dirty="0">
                <a:solidFill>
                  <a:schemeClr val="tx2"/>
                </a:solidFill>
              </a:rPr>
              <a:t>Industry Updates</a:t>
            </a:r>
          </a:p>
        </p:txBody>
      </p:sp>
    </p:spTree>
    <p:extLst>
      <p:ext uri="{BB962C8B-B14F-4D97-AF65-F5344CB8AC3E}">
        <p14:creationId xmlns:p14="http://schemas.microsoft.com/office/powerpoint/2010/main" val="3940774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7802" b="7802"/>
          <a:stretch/>
        </p:blipFill>
        <p:spPr>
          <a:xfrm>
            <a:off x="0" y="0"/>
            <a:ext cx="9144000" cy="5143500"/>
          </a:xfrm>
          <a:prstGeom prst="rect">
            <a:avLst/>
          </a:prstGeom>
        </p:spPr>
      </p:pic>
      <p:sp>
        <p:nvSpPr>
          <p:cNvPr id="3" name="Title 1"/>
          <p:cNvSpPr txBox="1">
            <a:spLocks/>
          </p:cNvSpPr>
          <p:nvPr/>
        </p:nvSpPr>
        <p:spPr>
          <a:xfrm>
            <a:off x="1259632" y="510"/>
            <a:ext cx="6624736" cy="46434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200" dirty="0">
                <a:effectLst>
                  <a:outerShdw blurRad="38100" dist="38100" dir="2700000" algn="tl">
                    <a:srgbClr val="000000">
                      <a:alpha val="43137"/>
                    </a:srgbClr>
                  </a:outerShdw>
                </a:effectLst>
              </a:rPr>
              <a:t>Industrial Production and Trucking Capacity</a:t>
            </a:r>
          </a:p>
        </p:txBody>
      </p:sp>
      <p:pic>
        <p:nvPicPr>
          <p:cNvPr id="4" name="Picture 3"/>
          <p:cNvPicPr>
            <a:picLocks noChangeAspect="1"/>
          </p:cNvPicPr>
          <p:nvPr/>
        </p:nvPicPr>
        <p:blipFill>
          <a:blip r:embed="rId4"/>
          <a:stretch>
            <a:fillRect/>
          </a:stretch>
        </p:blipFill>
        <p:spPr>
          <a:xfrm>
            <a:off x="4785702" y="1039601"/>
            <a:ext cx="4084645" cy="2896741"/>
          </a:xfrm>
          <a:prstGeom prst="rect">
            <a:avLst/>
          </a:prstGeom>
          <a:ln>
            <a:solidFill>
              <a:schemeClr val="tx1"/>
            </a:solidFill>
          </a:ln>
        </p:spPr>
      </p:pic>
      <p:pic>
        <p:nvPicPr>
          <p:cNvPr id="5" name="Picture 4"/>
          <p:cNvPicPr>
            <a:picLocks noChangeAspect="1"/>
          </p:cNvPicPr>
          <p:nvPr/>
        </p:nvPicPr>
        <p:blipFill rotWithShape="1">
          <a:blip r:embed="rId5"/>
          <a:srcRect b="7855"/>
          <a:stretch/>
        </p:blipFill>
        <p:spPr>
          <a:xfrm>
            <a:off x="247075" y="1039601"/>
            <a:ext cx="4084645" cy="2896741"/>
          </a:xfrm>
          <a:prstGeom prst="rect">
            <a:avLst/>
          </a:prstGeom>
          <a:ln>
            <a:solidFill>
              <a:schemeClr val="tx1"/>
            </a:solidFill>
          </a:ln>
        </p:spPr>
      </p:pic>
      <p:sp>
        <p:nvSpPr>
          <p:cNvPr id="9" name="TextBox 8"/>
          <p:cNvSpPr txBox="1"/>
          <p:nvPr/>
        </p:nvSpPr>
        <p:spPr>
          <a:xfrm>
            <a:off x="247075" y="4057650"/>
            <a:ext cx="4084645" cy="307777"/>
          </a:xfrm>
          <a:prstGeom prst="rect">
            <a:avLst/>
          </a:prstGeom>
          <a:noFill/>
        </p:spPr>
        <p:txBody>
          <a:bodyPr wrap="square" rtlCol="0">
            <a:spAutoFit/>
          </a:bodyPr>
          <a:lstStyle/>
          <a:p>
            <a:pPr algn="ctr"/>
            <a:r>
              <a:rPr lang="en-US" sz="1400" i="1" dirty="0"/>
              <a:t>US production continues to increase…</a:t>
            </a:r>
          </a:p>
        </p:txBody>
      </p:sp>
      <p:sp>
        <p:nvSpPr>
          <p:cNvPr id="12" name="TextBox 11"/>
          <p:cNvSpPr txBox="1"/>
          <p:nvPr/>
        </p:nvSpPr>
        <p:spPr>
          <a:xfrm>
            <a:off x="4785701" y="4063741"/>
            <a:ext cx="4084645" cy="307777"/>
          </a:xfrm>
          <a:prstGeom prst="rect">
            <a:avLst/>
          </a:prstGeom>
          <a:noFill/>
        </p:spPr>
        <p:txBody>
          <a:bodyPr wrap="square" rtlCol="0">
            <a:spAutoFit/>
          </a:bodyPr>
          <a:lstStyle/>
          <a:p>
            <a:pPr algn="ctr"/>
            <a:r>
              <a:rPr lang="en-US" sz="1400" i="1" dirty="0"/>
              <a:t>widening the gap between driver supply and demand.  </a:t>
            </a:r>
          </a:p>
        </p:txBody>
      </p:sp>
    </p:spTree>
    <p:extLst>
      <p:ext uri="{BB962C8B-B14F-4D97-AF65-F5344CB8AC3E}">
        <p14:creationId xmlns:p14="http://schemas.microsoft.com/office/powerpoint/2010/main" val="3010570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7802" b="7802"/>
          <a:stretch/>
        </p:blipFill>
        <p:spPr>
          <a:xfrm>
            <a:off x="0" y="0"/>
            <a:ext cx="9144000" cy="5143500"/>
          </a:xfrm>
          <a:prstGeom prst="rect">
            <a:avLst/>
          </a:prstGeom>
        </p:spPr>
      </p:pic>
      <p:pic>
        <p:nvPicPr>
          <p:cNvPr id="2" name="Picture 1"/>
          <p:cNvPicPr>
            <a:picLocks noChangeAspect="1"/>
          </p:cNvPicPr>
          <p:nvPr/>
        </p:nvPicPr>
        <p:blipFill>
          <a:blip r:embed="rId4"/>
          <a:stretch>
            <a:fillRect/>
          </a:stretch>
        </p:blipFill>
        <p:spPr>
          <a:xfrm>
            <a:off x="1839951" y="616462"/>
            <a:ext cx="5240768" cy="1955288"/>
          </a:xfrm>
          <a:prstGeom prst="rect">
            <a:avLst/>
          </a:prstGeom>
          <a:ln>
            <a:solidFill>
              <a:schemeClr val="tx1"/>
            </a:solidFill>
          </a:ln>
        </p:spPr>
      </p:pic>
      <p:pic>
        <p:nvPicPr>
          <p:cNvPr id="3" name="Picture 2"/>
          <p:cNvPicPr>
            <a:picLocks noChangeAspect="1"/>
          </p:cNvPicPr>
          <p:nvPr/>
        </p:nvPicPr>
        <p:blipFill>
          <a:blip r:embed="rId5"/>
          <a:stretch>
            <a:fillRect/>
          </a:stretch>
        </p:blipFill>
        <p:spPr>
          <a:xfrm>
            <a:off x="1839951" y="2884956"/>
            <a:ext cx="5240768" cy="1945338"/>
          </a:xfrm>
          <a:prstGeom prst="rect">
            <a:avLst/>
          </a:prstGeom>
          <a:ln>
            <a:solidFill>
              <a:schemeClr val="tx1"/>
            </a:solidFill>
          </a:ln>
        </p:spPr>
      </p:pic>
      <p:sp>
        <p:nvSpPr>
          <p:cNvPr id="5" name="Title 1"/>
          <p:cNvSpPr txBox="1">
            <a:spLocks/>
          </p:cNvSpPr>
          <p:nvPr/>
        </p:nvSpPr>
        <p:spPr>
          <a:xfrm>
            <a:off x="1259632" y="510"/>
            <a:ext cx="6624736" cy="464344"/>
          </a:xfrm>
          <a:prstGeom prst="rect">
            <a:avLst/>
          </a:prstGeom>
        </p:spPr>
        <p:txBody>
          <a:bodyPr vert="horz" lIns="91440" tIns="45720" rIns="91440" bIns="45720" rtlCol="0" anchor="ctr">
            <a:normAutofit fontScale="85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200" dirty="0">
                <a:effectLst>
                  <a:outerShdw blurRad="38100" dist="38100" dir="2700000" algn="tl">
                    <a:srgbClr val="000000">
                      <a:alpha val="43137"/>
                    </a:srgbClr>
                  </a:outerShdw>
                </a:effectLst>
              </a:rPr>
              <a:t>US Industrial Production Index &amp; Transportation Industry Capacity</a:t>
            </a:r>
          </a:p>
        </p:txBody>
      </p:sp>
      <p:sp>
        <p:nvSpPr>
          <p:cNvPr id="7" name="Rounded Rectangle 9"/>
          <p:cNvSpPr/>
          <p:nvPr/>
        </p:nvSpPr>
        <p:spPr>
          <a:xfrm>
            <a:off x="6612672" y="711360"/>
            <a:ext cx="458379" cy="3035450"/>
          </a:xfrm>
          <a:prstGeom prst="roundRect">
            <a:avLst/>
          </a:prstGeom>
          <a:noFill/>
          <a:ln w="3492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TextBox 7"/>
          <p:cNvSpPr txBox="1"/>
          <p:nvPr/>
        </p:nvSpPr>
        <p:spPr>
          <a:xfrm>
            <a:off x="93747" y="1333271"/>
            <a:ext cx="1634694" cy="3000821"/>
          </a:xfrm>
          <a:prstGeom prst="rect">
            <a:avLst/>
          </a:prstGeom>
          <a:noFill/>
        </p:spPr>
        <p:txBody>
          <a:bodyPr wrap="square" rtlCol="0">
            <a:spAutoFit/>
          </a:bodyPr>
          <a:lstStyle/>
          <a:p>
            <a:pPr algn="ctr"/>
            <a:r>
              <a:rPr lang="en-US" sz="1350" dirty="0"/>
              <a:t>US Industrial Production Index</a:t>
            </a:r>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r>
              <a:rPr lang="en-US" sz="1350" dirty="0"/>
              <a:t>US Transportation Industry Capacity</a:t>
            </a:r>
          </a:p>
        </p:txBody>
      </p:sp>
      <p:sp>
        <p:nvSpPr>
          <p:cNvPr id="9" name="TextBox 8"/>
          <p:cNvSpPr txBox="1"/>
          <p:nvPr/>
        </p:nvSpPr>
        <p:spPr>
          <a:xfrm>
            <a:off x="7265292" y="1338099"/>
            <a:ext cx="1658957" cy="2862322"/>
          </a:xfrm>
          <a:prstGeom prst="rect">
            <a:avLst/>
          </a:prstGeom>
          <a:noFill/>
        </p:spPr>
        <p:txBody>
          <a:bodyPr wrap="square" rtlCol="0">
            <a:spAutoFit/>
          </a:bodyPr>
          <a:lstStyle/>
          <a:p>
            <a:pPr algn="ctr"/>
            <a:r>
              <a:rPr lang="en-US" sz="1500" dirty="0">
                <a:solidFill>
                  <a:srgbClr val="002060"/>
                </a:solidFill>
              </a:rPr>
              <a:t>Positive News…</a:t>
            </a:r>
          </a:p>
          <a:p>
            <a:pPr algn="ctr"/>
            <a:r>
              <a:rPr lang="en-US" sz="1500" dirty="0">
                <a:solidFill>
                  <a:srgbClr val="002060"/>
                </a:solidFill>
              </a:rPr>
              <a:t>2017 growth of 1.6%</a:t>
            </a:r>
          </a:p>
          <a:p>
            <a:pPr algn="ctr"/>
            <a:endParaRPr lang="en-US" sz="1500" dirty="0">
              <a:solidFill>
                <a:srgbClr val="002060"/>
              </a:solidFill>
            </a:endParaRPr>
          </a:p>
          <a:p>
            <a:pPr algn="ctr"/>
            <a:endParaRPr lang="en-US" sz="1500" dirty="0">
              <a:solidFill>
                <a:srgbClr val="002060"/>
              </a:solidFill>
            </a:endParaRPr>
          </a:p>
          <a:p>
            <a:pPr algn="ctr"/>
            <a:endParaRPr lang="en-US" sz="1500" dirty="0">
              <a:solidFill>
                <a:srgbClr val="002060"/>
              </a:solidFill>
            </a:endParaRPr>
          </a:p>
          <a:p>
            <a:pPr algn="ctr"/>
            <a:endParaRPr lang="en-US" sz="1500" dirty="0">
              <a:solidFill>
                <a:srgbClr val="002060"/>
              </a:solidFill>
            </a:endParaRPr>
          </a:p>
          <a:p>
            <a:pPr algn="ctr"/>
            <a:endParaRPr lang="en-US" sz="1500" dirty="0">
              <a:solidFill>
                <a:srgbClr val="002060"/>
              </a:solidFill>
            </a:endParaRPr>
          </a:p>
          <a:p>
            <a:pPr algn="ctr"/>
            <a:r>
              <a:rPr lang="en-US" sz="1500" dirty="0">
                <a:solidFill>
                  <a:srgbClr val="002060"/>
                </a:solidFill>
              </a:rPr>
              <a:t>Negative News… 2017 actual  capacity growth of only 0.8%</a:t>
            </a:r>
          </a:p>
        </p:txBody>
      </p:sp>
    </p:spTree>
    <p:extLst>
      <p:ext uri="{BB962C8B-B14F-4D97-AF65-F5344CB8AC3E}">
        <p14:creationId xmlns:p14="http://schemas.microsoft.com/office/powerpoint/2010/main" val="41261623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9_LHC talkbook (2)">
  <a:themeElements>
    <a:clrScheme name="Richard Soft">
      <a:dk1>
        <a:sysClr val="windowText" lastClr="000000"/>
      </a:dk1>
      <a:lt1>
        <a:sysClr val="window" lastClr="FFFFFF"/>
      </a:lt1>
      <a:dk2>
        <a:srgbClr val="464653"/>
      </a:dk2>
      <a:lt2>
        <a:srgbClr val="DDE9EC"/>
      </a:lt2>
      <a:accent1>
        <a:srgbClr val="678DC5"/>
      </a:accent1>
      <a:accent2>
        <a:srgbClr val="A0C02A"/>
      </a:accent2>
      <a:accent3>
        <a:srgbClr val="D28700"/>
      </a:accent3>
      <a:accent4>
        <a:srgbClr val="C5D4E9"/>
      </a:accent4>
      <a:accent5>
        <a:srgbClr val="DDECA6"/>
      </a:accent5>
      <a:accent6>
        <a:srgbClr val="FFDA97"/>
      </a:accent6>
      <a:hlink>
        <a:srgbClr val="B292CA"/>
      </a:hlink>
      <a:folHlink>
        <a:srgbClr val="6B56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725</TotalTime>
  <Words>656</Words>
  <Application>Microsoft Office PowerPoint</Application>
  <PresentationFormat>On-screen Show (16:9)</PresentationFormat>
  <Paragraphs>138</Paragraphs>
  <Slides>17</Slides>
  <Notes>16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Arial</vt:lpstr>
      <vt:lpstr>Bodoni MT</vt:lpstr>
      <vt:lpstr>Calibri</vt:lpstr>
      <vt:lpstr>Courier New</vt:lpstr>
      <vt:lpstr>Tahoma</vt:lpstr>
      <vt:lpstr>Office Theme</vt:lpstr>
      <vt:lpstr>9_LHC talkbook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Sage Frog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 Shelton</dc:creator>
  <cp:lastModifiedBy>Michael Mills</cp:lastModifiedBy>
  <cp:revision>44</cp:revision>
  <cp:lastPrinted>2017-09-12T15:07:43Z</cp:lastPrinted>
  <dcterms:created xsi:type="dcterms:W3CDTF">2016-06-27T13:49:44Z</dcterms:created>
  <dcterms:modified xsi:type="dcterms:W3CDTF">2017-09-18T19:21:06Z</dcterms:modified>
</cp:coreProperties>
</file>