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8" r:id="rId2"/>
    <p:sldId id="289" r:id="rId3"/>
    <p:sldId id="290" r:id="rId4"/>
    <p:sldId id="274" r:id="rId5"/>
    <p:sldId id="277" r:id="rId6"/>
    <p:sldId id="273" r:id="rId7"/>
    <p:sldId id="278" r:id="rId8"/>
    <p:sldId id="279" r:id="rId9"/>
    <p:sldId id="275" r:id="rId10"/>
    <p:sldId id="269" r:id="rId11"/>
    <p:sldId id="264" r:id="rId12"/>
    <p:sldId id="280" r:id="rId13"/>
    <p:sldId id="281" r:id="rId14"/>
    <p:sldId id="282" r:id="rId15"/>
    <p:sldId id="284" r:id="rId16"/>
    <p:sldId id="285" r:id="rId17"/>
    <p:sldId id="286" r:id="rId18"/>
    <p:sldId id="287" r:id="rId19"/>
    <p:sldId id="283" r:id="rId20"/>
    <p:sldId id="26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882"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 Weekly Tank Truck Shipment Count</c:v>
                </c:pt>
              </c:strCache>
            </c:strRef>
          </c:tx>
          <c:spPr>
            <a:ln w="28575" cap="rnd">
              <a:solidFill>
                <a:schemeClr val="accent1"/>
              </a:solidFill>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Sheet1!$B$2:$B$16</c:f>
              <c:numCache>
                <c:formatCode>General</c:formatCode>
                <c:ptCount val="15"/>
                <c:pt idx="0">
                  <c:v>1073</c:v>
                </c:pt>
                <c:pt idx="1">
                  <c:v>823</c:v>
                </c:pt>
                <c:pt idx="2">
                  <c:v>904</c:v>
                </c:pt>
                <c:pt idx="3">
                  <c:v>918</c:v>
                </c:pt>
                <c:pt idx="4">
                  <c:v>761</c:v>
                </c:pt>
                <c:pt idx="5">
                  <c:v>755</c:v>
                </c:pt>
                <c:pt idx="6">
                  <c:v>47</c:v>
                </c:pt>
              </c:numCache>
            </c:numRef>
          </c:val>
          <c:smooth val="0"/>
          <c:extLst>
            <c:ext xmlns:c16="http://schemas.microsoft.com/office/drawing/2014/chart" uri="{C3380CC4-5D6E-409C-BE32-E72D297353CC}">
              <c16:uniqueId val="{00000000-8EC9-4110-8F66-BEEC28379F66}"/>
            </c:ext>
          </c:extLst>
        </c:ser>
        <c:ser>
          <c:idx val="1"/>
          <c:order val="1"/>
          <c:tx>
            <c:strRef>
              <c:f>Sheet1!$C$1</c:f>
              <c:strCache>
                <c:ptCount val="1"/>
                <c:pt idx="0">
                  <c:v>Forecast</c:v>
                </c:pt>
              </c:strCache>
            </c:strRef>
          </c:tx>
          <c:spPr>
            <a:ln w="28575" cap="rnd">
              <a:solidFill>
                <a:schemeClr val="accent6"/>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Sheet1!$C$2:$C$16</c:f>
              <c:numCache>
                <c:formatCode>General</c:formatCode>
                <c:ptCount val="15"/>
                <c:pt idx="7">
                  <c:v>150</c:v>
                </c:pt>
                <c:pt idx="8">
                  <c:v>325</c:v>
                </c:pt>
                <c:pt idx="9">
                  <c:v>420</c:v>
                </c:pt>
                <c:pt idx="10">
                  <c:v>450</c:v>
                </c:pt>
                <c:pt idx="11">
                  <c:v>525</c:v>
                </c:pt>
                <c:pt idx="12">
                  <c:v>625</c:v>
                </c:pt>
                <c:pt idx="13">
                  <c:v>675</c:v>
                </c:pt>
                <c:pt idx="14">
                  <c:v>800</c:v>
                </c:pt>
              </c:numCache>
            </c:numRef>
          </c:val>
          <c:smooth val="0"/>
          <c:extLst>
            <c:ext xmlns:c16="http://schemas.microsoft.com/office/drawing/2014/chart" uri="{C3380CC4-5D6E-409C-BE32-E72D297353CC}">
              <c16:uniqueId val="{00000001-8EC9-4110-8F66-BEEC28379F66}"/>
            </c:ext>
          </c:extLst>
        </c:ser>
        <c:ser>
          <c:idx val="2"/>
          <c:order val="2"/>
          <c:tx>
            <c:strRef>
              <c:f>Sheet1!$D$1</c:f>
              <c:strCache>
                <c:ptCount val="1"/>
                <c:pt idx="0">
                  <c:v>Revised Forecast</c:v>
                </c:pt>
              </c:strCache>
            </c:strRef>
          </c:tx>
          <c:spPr>
            <a:ln w="34925" cap="rnd">
              <a:solidFill>
                <a:srgbClr val="FF0000"/>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Sheet1!$D$2:$D$16</c:f>
              <c:numCache>
                <c:formatCode>General</c:formatCode>
                <c:ptCount val="15"/>
                <c:pt idx="7">
                  <c:v>400</c:v>
                </c:pt>
                <c:pt idx="8">
                  <c:v>825</c:v>
                </c:pt>
                <c:pt idx="9">
                  <c:v>925</c:v>
                </c:pt>
                <c:pt idx="10">
                  <c:v>950</c:v>
                </c:pt>
                <c:pt idx="11">
                  <c:v>875</c:v>
                </c:pt>
                <c:pt idx="12">
                  <c:v>925</c:v>
                </c:pt>
                <c:pt idx="13">
                  <c:v>920</c:v>
                </c:pt>
                <c:pt idx="14">
                  <c:v>875</c:v>
                </c:pt>
              </c:numCache>
            </c:numRef>
          </c:val>
          <c:smooth val="0"/>
          <c:extLst>
            <c:ext xmlns:c16="http://schemas.microsoft.com/office/drawing/2014/chart" uri="{C3380CC4-5D6E-409C-BE32-E72D297353CC}">
              <c16:uniqueId val="{00000002-8EC9-4110-8F66-BEEC28379F66}"/>
            </c:ext>
          </c:extLst>
        </c:ser>
        <c:dLbls>
          <c:showLegendKey val="0"/>
          <c:showVal val="0"/>
          <c:showCatName val="0"/>
          <c:showSerName val="0"/>
          <c:showPercent val="0"/>
          <c:showBubbleSize val="0"/>
        </c:dLbls>
        <c:smooth val="0"/>
        <c:axId val="504994640"/>
        <c:axId val="504993984"/>
      </c:lineChart>
      <c:catAx>
        <c:axId val="50499464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2017 Week Number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4993984"/>
        <c:crosses val="autoZero"/>
        <c:auto val="1"/>
        <c:lblAlgn val="ctr"/>
        <c:lblOffset val="100"/>
        <c:noMultiLvlLbl val="0"/>
      </c:catAx>
      <c:valAx>
        <c:axId val="504993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Tank</a:t>
                </a:r>
                <a:r>
                  <a:rPr lang="en-US" b="1" baseline="0" dirty="0"/>
                  <a:t> Truck </a:t>
                </a:r>
                <a:r>
                  <a:rPr lang="en-US" b="1" dirty="0"/>
                  <a:t>Shipments </a:t>
                </a:r>
                <a:r>
                  <a:rPr lang="en-US" b="1" baseline="0" dirty="0"/>
                  <a:t>Affected by Harvey</a:t>
                </a:r>
                <a:endParaRPr lang="en-US" b="1" dirty="0"/>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504994640"/>
        <c:crosses val="autoZero"/>
        <c:crossBetween val="between"/>
        <c:majorUnit val="100"/>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 Weekly Rail &amp; Intermodal Shipment Count</c:v>
                </c:pt>
              </c:strCache>
            </c:strRef>
          </c:tx>
          <c:spPr>
            <a:ln w="28575" cap="rnd">
              <a:solidFill>
                <a:schemeClr val="accent1"/>
              </a:solidFill>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Sheet1!$B$2:$B$16</c:f>
              <c:numCache>
                <c:formatCode>General</c:formatCode>
                <c:ptCount val="15"/>
                <c:pt idx="0">
                  <c:v>255</c:v>
                </c:pt>
                <c:pt idx="1">
                  <c:v>279</c:v>
                </c:pt>
                <c:pt idx="2">
                  <c:v>256</c:v>
                </c:pt>
                <c:pt idx="3">
                  <c:v>233</c:v>
                </c:pt>
                <c:pt idx="4">
                  <c:v>268</c:v>
                </c:pt>
                <c:pt idx="5">
                  <c:v>246</c:v>
                </c:pt>
                <c:pt idx="6">
                  <c:v>19</c:v>
                </c:pt>
              </c:numCache>
            </c:numRef>
          </c:val>
          <c:smooth val="0"/>
          <c:extLst>
            <c:ext xmlns:c16="http://schemas.microsoft.com/office/drawing/2014/chart" uri="{C3380CC4-5D6E-409C-BE32-E72D297353CC}">
              <c16:uniqueId val="{00000000-96C0-4DF8-944B-F0B81B1F37AB}"/>
            </c:ext>
          </c:extLst>
        </c:ser>
        <c:ser>
          <c:idx val="1"/>
          <c:order val="1"/>
          <c:tx>
            <c:strRef>
              <c:f>Sheet1!$C$1</c:f>
              <c:strCache>
                <c:ptCount val="1"/>
                <c:pt idx="0">
                  <c:v>  </c:v>
                </c:pt>
              </c:strCache>
            </c:strRef>
          </c:tx>
          <c:spPr>
            <a:ln w="28575" cap="rnd">
              <a:solidFill>
                <a:schemeClr val="accent6"/>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Sheet1!$C$2:$C$16</c:f>
              <c:numCache>
                <c:formatCode>General</c:formatCode>
                <c:ptCount val="15"/>
                <c:pt idx="7">
                  <c:v>50</c:v>
                </c:pt>
                <c:pt idx="8">
                  <c:v>100</c:v>
                </c:pt>
                <c:pt idx="9">
                  <c:v>125</c:v>
                </c:pt>
                <c:pt idx="10">
                  <c:v>145</c:v>
                </c:pt>
                <c:pt idx="11">
                  <c:v>170</c:v>
                </c:pt>
                <c:pt idx="12">
                  <c:v>200</c:v>
                </c:pt>
                <c:pt idx="13">
                  <c:v>275</c:v>
                </c:pt>
                <c:pt idx="14">
                  <c:v>250</c:v>
                </c:pt>
              </c:numCache>
            </c:numRef>
          </c:val>
          <c:smooth val="0"/>
          <c:extLst>
            <c:ext xmlns:c16="http://schemas.microsoft.com/office/drawing/2014/chart" uri="{C3380CC4-5D6E-409C-BE32-E72D297353CC}">
              <c16:uniqueId val="{00000001-96C0-4DF8-944B-F0B81B1F37AB}"/>
            </c:ext>
          </c:extLst>
        </c:ser>
        <c:ser>
          <c:idx val="2"/>
          <c:order val="2"/>
          <c:tx>
            <c:strRef>
              <c:f>Sheet1!$D$1</c:f>
              <c:strCache>
                <c:ptCount val="1"/>
                <c:pt idx="0">
                  <c:v>  2</c:v>
                </c:pt>
              </c:strCache>
            </c:strRef>
          </c:tx>
          <c:spPr>
            <a:ln w="31750" cap="rnd">
              <a:solidFill>
                <a:srgbClr val="FF0000"/>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Sheet1!$D$2:$D$16</c:f>
              <c:numCache>
                <c:formatCode>General</c:formatCode>
                <c:ptCount val="15"/>
                <c:pt idx="7">
                  <c:v>75</c:v>
                </c:pt>
                <c:pt idx="8">
                  <c:v>150</c:v>
                </c:pt>
                <c:pt idx="9">
                  <c:v>175</c:v>
                </c:pt>
                <c:pt idx="10">
                  <c:v>250</c:v>
                </c:pt>
                <c:pt idx="11">
                  <c:v>275</c:v>
                </c:pt>
                <c:pt idx="12">
                  <c:v>275</c:v>
                </c:pt>
                <c:pt idx="13">
                  <c:v>250</c:v>
                </c:pt>
                <c:pt idx="14">
                  <c:v>265</c:v>
                </c:pt>
              </c:numCache>
            </c:numRef>
          </c:val>
          <c:smooth val="0"/>
          <c:extLst>
            <c:ext xmlns:c16="http://schemas.microsoft.com/office/drawing/2014/chart" uri="{C3380CC4-5D6E-409C-BE32-E72D297353CC}">
              <c16:uniqueId val="{00000002-96C0-4DF8-944B-F0B81B1F37AB}"/>
            </c:ext>
          </c:extLst>
        </c:ser>
        <c:dLbls>
          <c:showLegendKey val="0"/>
          <c:showVal val="0"/>
          <c:showCatName val="0"/>
          <c:showSerName val="0"/>
          <c:showPercent val="0"/>
          <c:showBubbleSize val="0"/>
        </c:dLbls>
        <c:smooth val="0"/>
        <c:axId val="504994640"/>
        <c:axId val="504993984"/>
      </c:lineChart>
      <c:catAx>
        <c:axId val="50499464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2017 Week Number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4993984"/>
        <c:crosses val="autoZero"/>
        <c:auto val="1"/>
        <c:lblAlgn val="ctr"/>
        <c:lblOffset val="100"/>
        <c:noMultiLvlLbl val="0"/>
      </c:catAx>
      <c:valAx>
        <c:axId val="504993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baseline="0" dirty="0"/>
                  <a:t>Rail &amp; Intermodal </a:t>
                </a:r>
                <a:r>
                  <a:rPr lang="en-US" b="1" dirty="0"/>
                  <a:t>Shipments </a:t>
                </a:r>
                <a:r>
                  <a:rPr lang="en-US" b="1" baseline="0" dirty="0"/>
                  <a:t>Affected by Harvey</a:t>
                </a:r>
                <a:endParaRPr lang="en-US" b="1" dirty="0"/>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504994640"/>
        <c:crosses val="autoZero"/>
        <c:crossBetween val="between"/>
        <c:majorUnit val="100"/>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 Weekly Tank Truck Shipment Count</c:v>
                </c:pt>
              </c:strCache>
            </c:strRef>
          </c:tx>
          <c:spPr>
            <a:ln w="28575" cap="rnd">
              <a:solidFill>
                <a:schemeClr val="accent1"/>
              </a:solidFill>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Sheet1!$B$2:$B$16</c:f>
              <c:numCache>
                <c:formatCode>General</c:formatCode>
                <c:ptCount val="15"/>
                <c:pt idx="0">
                  <c:v>137</c:v>
                </c:pt>
                <c:pt idx="1">
                  <c:v>103</c:v>
                </c:pt>
                <c:pt idx="2">
                  <c:v>117</c:v>
                </c:pt>
                <c:pt idx="3">
                  <c:v>119</c:v>
                </c:pt>
                <c:pt idx="4">
                  <c:v>142</c:v>
                </c:pt>
                <c:pt idx="5">
                  <c:v>123</c:v>
                </c:pt>
                <c:pt idx="6">
                  <c:v>99</c:v>
                </c:pt>
                <c:pt idx="7">
                  <c:v>108</c:v>
                </c:pt>
                <c:pt idx="8">
                  <c:v>11</c:v>
                </c:pt>
              </c:numCache>
            </c:numRef>
          </c:val>
          <c:smooth val="0"/>
          <c:extLst>
            <c:ext xmlns:c16="http://schemas.microsoft.com/office/drawing/2014/chart" uri="{C3380CC4-5D6E-409C-BE32-E72D297353CC}">
              <c16:uniqueId val="{00000000-8EC9-4110-8F66-BEEC28379F66}"/>
            </c:ext>
          </c:extLst>
        </c:ser>
        <c:ser>
          <c:idx val="1"/>
          <c:order val="1"/>
          <c:tx>
            <c:strRef>
              <c:f>Sheet1!$C$1</c:f>
              <c:strCache>
                <c:ptCount val="1"/>
                <c:pt idx="0">
                  <c:v>Forecast</c:v>
                </c:pt>
              </c:strCache>
            </c:strRef>
          </c:tx>
          <c:spPr>
            <a:ln w="28575" cap="rnd">
              <a:solidFill>
                <a:schemeClr val="accent6"/>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Sheet1!$C$2:$C$16</c:f>
              <c:numCache>
                <c:formatCode>General</c:formatCode>
                <c:ptCount val="15"/>
                <c:pt idx="8">
                  <c:v>10</c:v>
                </c:pt>
                <c:pt idx="9">
                  <c:v>25</c:v>
                </c:pt>
                <c:pt idx="10">
                  <c:v>50</c:v>
                </c:pt>
                <c:pt idx="11">
                  <c:v>75</c:v>
                </c:pt>
                <c:pt idx="12">
                  <c:v>100</c:v>
                </c:pt>
                <c:pt idx="13">
                  <c:v>125</c:v>
                </c:pt>
                <c:pt idx="14">
                  <c:v>120</c:v>
                </c:pt>
              </c:numCache>
            </c:numRef>
          </c:val>
          <c:smooth val="0"/>
          <c:extLst>
            <c:ext xmlns:c16="http://schemas.microsoft.com/office/drawing/2014/chart" uri="{C3380CC4-5D6E-409C-BE32-E72D297353CC}">
              <c16:uniqueId val="{00000001-8EC9-4110-8F66-BEEC28379F66}"/>
            </c:ext>
          </c:extLst>
        </c:ser>
        <c:ser>
          <c:idx val="2"/>
          <c:order val="2"/>
          <c:tx>
            <c:strRef>
              <c:f>Sheet1!$D$1</c:f>
              <c:strCache>
                <c:ptCount val="1"/>
                <c:pt idx="0">
                  <c:v>Revised Forecast</c:v>
                </c:pt>
              </c:strCache>
            </c:strRef>
          </c:tx>
          <c:spPr>
            <a:ln w="34925" cap="rnd">
              <a:solidFill>
                <a:srgbClr val="FF0000"/>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Sheet1!$D$2:$D$16</c:f>
              <c:numCache>
                <c:formatCode>General</c:formatCode>
                <c:ptCount val="15"/>
              </c:numCache>
            </c:numRef>
          </c:val>
          <c:smooth val="0"/>
          <c:extLst>
            <c:ext xmlns:c16="http://schemas.microsoft.com/office/drawing/2014/chart" uri="{C3380CC4-5D6E-409C-BE32-E72D297353CC}">
              <c16:uniqueId val="{00000002-8EC9-4110-8F66-BEEC28379F66}"/>
            </c:ext>
          </c:extLst>
        </c:ser>
        <c:dLbls>
          <c:showLegendKey val="0"/>
          <c:showVal val="0"/>
          <c:showCatName val="0"/>
          <c:showSerName val="0"/>
          <c:showPercent val="0"/>
          <c:showBubbleSize val="0"/>
        </c:dLbls>
        <c:smooth val="0"/>
        <c:axId val="504994640"/>
        <c:axId val="504993984"/>
      </c:lineChart>
      <c:catAx>
        <c:axId val="50499464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2017 Week Number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4993984"/>
        <c:crosses val="autoZero"/>
        <c:auto val="1"/>
        <c:lblAlgn val="ctr"/>
        <c:lblOffset val="100"/>
        <c:noMultiLvlLbl val="0"/>
      </c:catAx>
      <c:valAx>
        <c:axId val="504993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Tank</a:t>
                </a:r>
                <a:r>
                  <a:rPr lang="en-US" b="1" baseline="0" dirty="0"/>
                  <a:t> Truck </a:t>
                </a:r>
                <a:r>
                  <a:rPr lang="en-US" b="1" dirty="0"/>
                  <a:t>Shipments </a:t>
                </a:r>
                <a:r>
                  <a:rPr lang="en-US" b="1" baseline="0" dirty="0"/>
                  <a:t>Affected by Irma</a:t>
                </a:r>
                <a:endParaRPr lang="en-US" b="1" dirty="0"/>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504994640"/>
        <c:crosses val="autoZero"/>
        <c:crossBetween val="between"/>
        <c:majorUnit val="20"/>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 Weekly Rail &amp; Intermodal Shipment Count</c:v>
                </c:pt>
              </c:strCache>
            </c:strRef>
          </c:tx>
          <c:spPr>
            <a:ln w="28575" cap="rnd">
              <a:solidFill>
                <a:schemeClr val="accent1"/>
              </a:solidFill>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Sheet1!$B$2:$B$16</c:f>
              <c:numCache>
                <c:formatCode>General</c:formatCode>
                <c:ptCount val="15"/>
                <c:pt idx="0">
                  <c:v>32</c:v>
                </c:pt>
                <c:pt idx="1">
                  <c:v>33</c:v>
                </c:pt>
                <c:pt idx="2">
                  <c:v>34</c:v>
                </c:pt>
                <c:pt idx="3">
                  <c:v>41</c:v>
                </c:pt>
                <c:pt idx="4">
                  <c:v>29</c:v>
                </c:pt>
                <c:pt idx="5">
                  <c:v>22</c:v>
                </c:pt>
                <c:pt idx="6">
                  <c:v>22</c:v>
                </c:pt>
                <c:pt idx="7">
                  <c:v>29</c:v>
                </c:pt>
                <c:pt idx="8">
                  <c:v>0</c:v>
                </c:pt>
              </c:numCache>
            </c:numRef>
          </c:val>
          <c:smooth val="0"/>
          <c:extLst>
            <c:ext xmlns:c16="http://schemas.microsoft.com/office/drawing/2014/chart" uri="{C3380CC4-5D6E-409C-BE32-E72D297353CC}">
              <c16:uniqueId val="{00000000-96C0-4DF8-944B-F0B81B1F37AB}"/>
            </c:ext>
          </c:extLst>
        </c:ser>
        <c:ser>
          <c:idx val="1"/>
          <c:order val="1"/>
          <c:tx>
            <c:strRef>
              <c:f>Sheet1!$C$1</c:f>
              <c:strCache>
                <c:ptCount val="1"/>
                <c:pt idx="0">
                  <c:v>  </c:v>
                </c:pt>
              </c:strCache>
            </c:strRef>
          </c:tx>
          <c:spPr>
            <a:ln w="28575" cap="rnd">
              <a:solidFill>
                <a:schemeClr val="accent6"/>
              </a:solidFill>
              <a:prstDash val="dash"/>
              <a:round/>
            </a:ln>
            <a:effectLst/>
          </c:spPr>
          <c:marker>
            <c:symbol val="none"/>
          </c:marker>
          <c:cat>
            <c:numRef>
              <c:f>Sheet1!$A$2:$A$16</c:f>
              <c:numCache>
                <c:formatCode>General</c:formatCode>
                <c:ptCount val="15"/>
                <c:pt idx="0">
                  <c:v>26</c:v>
                </c:pt>
                <c:pt idx="1">
                  <c:v>27</c:v>
                </c:pt>
                <c:pt idx="2">
                  <c:v>28</c:v>
                </c:pt>
                <c:pt idx="3">
                  <c:v>29</c:v>
                </c:pt>
                <c:pt idx="4">
                  <c:v>30</c:v>
                </c:pt>
                <c:pt idx="5">
                  <c:v>31</c:v>
                </c:pt>
                <c:pt idx="6">
                  <c:v>35</c:v>
                </c:pt>
                <c:pt idx="7">
                  <c:v>36</c:v>
                </c:pt>
                <c:pt idx="8">
                  <c:v>37</c:v>
                </c:pt>
                <c:pt idx="9">
                  <c:v>38</c:v>
                </c:pt>
                <c:pt idx="10">
                  <c:v>39</c:v>
                </c:pt>
                <c:pt idx="11">
                  <c:v>40</c:v>
                </c:pt>
                <c:pt idx="12">
                  <c:v>41</c:v>
                </c:pt>
                <c:pt idx="13">
                  <c:v>42</c:v>
                </c:pt>
                <c:pt idx="14">
                  <c:v>43</c:v>
                </c:pt>
              </c:numCache>
            </c:numRef>
          </c:cat>
          <c:val>
            <c:numRef>
              <c:f>Sheet1!$C$2:$C$16</c:f>
              <c:numCache>
                <c:formatCode>General</c:formatCode>
                <c:ptCount val="15"/>
                <c:pt idx="8">
                  <c:v>0</c:v>
                </c:pt>
                <c:pt idx="9">
                  <c:v>6</c:v>
                </c:pt>
                <c:pt idx="10">
                  <c:v>12</c:v>
                </c:pt>
                <c:pt idx="11">
                  <c:v>18</c:v>
                </c:pt>
                <c:pt idx="12">
                  <c:v>24</c:v>
                </c:pt>
                <c:pt idx="13">
                  <c:v>30</c:v>
                </c:pt>
                <c:pt idx="14">
                  <c:v>36</c:v>
                </c:pt>
              </c:numCache>
            </c:numRef>
          </c:val>
          <c:smooth val="0"/>
          <c:extLst>
            <c:ext xmlns:c16="http://schemas.microsoft.com/office/drawing/2014/chart" uri="{C3380CC4-5D6E-409C-BE32-E72D297353CC}">
              <c16:uniqueId val="{00000001-96C0-4DF8-944B-F0B81B1F37AB}"/>
            </c:ext>
          </c:extLst>
        </c:ser>
        <c:dLbls>
          <c:showLegendKey val="0"/>
          <c:showVal val="0"/>
          <c:showCatName val="0"/>
          <c:showSerName val="0"/>
          <c:showPercent val="0"/>
          <c:showBubbleSize val="0"/>
        </c:dLbls>
        <c:smooth val="0"/>
        <c:axId val="504994640"/>
        <c:axId val="504993984"/>
      </c:lineChart>
      <c:catAx>
        <c:axId val="50499464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2017 Week Number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4993984"/>
        <c:crosses val="autoZero"/>
        <c:auto val="1"/>
        <c:lblAlgn val="ctr"/>
        <c:lblOffset val="100"/>
        <c:noMultiLvlLbl val="0"/>
      </c:catAx>
      <c:valAx>
        <c:axId val="504993984"/>
        <c:scaling>
          <c:orientation val="minMax"/>
          <c:max val="5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Rail</a:t>
                </a:r>
                <a:r>
                  <a:rPr lang="en-US" b="1" baseline="0" dirty="0"/>
                  <a:t> &amp; Intermodal </a:t>
                </a:r>
                <a:r>
                  <a:rPr lang="en-US" b="1" dirty="0"/>
                  <a:t>Shipments </a:t>
                </a:r>
                <a:r>
                  <a:rPr lang="en-US" b="1" baseline="0" dirty="0"/>
                  <a:t>Affected by Irma</a:t>
                </a:r>
                <a:endParaRPr lang="en-US" b="1" dirty="0"/>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504994640"/>
        <c:crosses val="autoZero"/>
        <c:crossBetween val="between"/>
        <c:majorUnit val="10"/>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0.73663</cdr:x>
      <cdr:y>0.93928</cdr:y>
    </cdr:from>
    <cdr:to>
      <cdr:x>0.75353</cdr:x>
      <cdr:y>0.96611</cdr:y>
    </cdr:to>
    <cdr:sp macro="" textlink="">
      <cdr:nvSpPr>
        <cdr:cNvPr id="2" name="Oval 1"/>
        <cdr:cNvSpPr/>
      </cdr:nvSpPr>
      <cdr:spPr>
        <a:xfrm xmlns:a="http://schemas.openxmlformats.org/drawingml/2006/main">
          <a:off x="5627883" y="3899829"/>
          <a:ext cx="129174" cy="111406"/>
        </a:xfrm>
        <a:prstGeom xmlns:a="http://schemas.openxmlformats.org/drawingml/2006/main" prst="ellipse">
          <a:avLst/>
        </a:prstGeom>
        <a:solidFill xmlns:a="http://schemas.openxmlformats.org/drawingml/2006/main">
          <a:schemeClr val="tx1"/>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0.74817</cdr:x>
      <cdr:y>0.92306</cdr:y>
    </cdr:from>
    <cdr:to>
      <cdr:x>0.91052</cdr:x>
      <cdr:y>0.97455</cdr:y>
    </cdr:to>
    <cdr:sp macro="" textlink="">
      <cdr:nvSpPr>
        <cdr:cNvPr id="3" name="TextBox 2"/>
        <cdr:cNvSpPr txBox="1"/>
      </cdr:nvSpPr>
      <cdr:spPr>
        <a:xfrm xmlns:a="http://schemas.openxmlformats.org/drawingml/2006/main">
          <a:off x="5716090" y="3832489"/>
          <a:ext cx="1240389" cy="2137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Actual Demand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0509-ECE7-4A21-B9D2-F9540986C651}" type="datetimeFigureOut">
              <a:rPr lang="en-US" smtClean="0"/>
              <a:t>9/18/2017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23802-6D9A-4C4A-9530-5E24D6017274}" type="slidenum">
              <a:rPr lang="en-US" smtClean="0"/>
              <a:t>‹#›</a:t>
            </a:fld>
            <a:endParaRPr lang="en-US"/>
          </a:p>
        </p:txBody>
      </p:sp>
    </p:spTree>
    <p:extLst>
      <p:ext uri="{BB962C8B-B14F-4D97-AF65-F5344CB8AC3E}">
        <p14:creationId xmlns:p14="http://schemas.microsoft.com/office/powerpoint/2010/main" val="37114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8D45B-5FED-41D4-AA97-D72E47580A69}" type="slidenum">
              <a:rPr lang="en-US" smtClean="0"/>
              <a:t>1</a:t>
            </a:fld>
            <a:endParaRPr lang="en-US"/>
          </a:p>
        </p:txBody>
      </p:sp>
    </p:spTree>
    <p:extLst>
      <p:ext uri="{BB962C8B-B14F-4D97-AF65-F5344CB8AC3E}">
        <p14:creationId xmlns:p14="http://schemas.microsoft.com/office/powerpoint/2010/main" val="355558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A5D63-C6A6-46DC-84C1-427583222DB5}" type="slidenum">
              <a:rPr lang="en-US" smtClean="0"/>
              <a:t>2</a:t>
            </a:fld>
            <a:endParaRPr lang="en-US"/>
          </a:p>
        </p:txBody>
      </p:sp>
    </p:spTree>
    <p:extLst>
      <p:ext uri="{BB962C8B-B14F-4D97-AF65-F5344CB8AC3E}">
        <p14:creationId xmlns:p14="http://schemas.microsoft.com/office/powerpoint/2010/main" val="323721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23802-6D9A-4C4A-9530-5E24D6017274}" type="slidenum">
              <a:rPr lang="en-US" smtClean="0"/>
              <a:t>9</a:t>
            </a:fld>
            <a:endParaRPr lang="en-US"/>
          </a:p>
        </p:txBody>
      </p:sp>
    </p:spTree>
    <p:extLst>
      <p:ext uri="{BB962C8B-B14F-4D97-AF65-F5344CB8AC3E}">
        <p14:creationId xmlns:p14="http://schemas.microsoft.com/office/powerpoint/2010/main" val="103151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23802-6D9A-4C4A-9530-5E24D6017274}" type="slidenum">
              <a:rPr lang="en-US" smtClean="0"/>
              <a:t>16</a:t>
            </a:fld>
            <a:endParaRPr lang="en-US"/>
          </a:p>
        </p:txBody>
      </p:sp>
    </p:spTree>
    <p:extLst>
      <p:ext uri="{BB962C8B-B14F-4D97-AF65-F5344CB8AC3E}">
        <p14:creationId xmlns:p14="http://schemas.microsoft.com/office/powerpoint/2010/main" val="71230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B4BD4D-56CC-4586-BB49-CC0F63708810}"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555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5CBB7-FEFE-4454-B1BC-001CB5347BE7}"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77742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9C98D-88E9-4D84-97B3-2C194B5276FB}"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67324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146E0-150E-4E79-8056-22CDA39AF921}"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75934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57EEB-16A2-4907-B948-FBD98C754C69}"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15992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7347E-D2AB-4881-99B5-D758274B3CDA}"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31495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5B422-47EB-406F-892C-75BE10DE17B6}" type="datetime1">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70115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2807E-F085-4317-A864-931C7243E37B}" type="datetime1">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27485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1CD1D-954C-485B-8ECB-A43D0932058E}" type="datetime1">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5916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97BF6-3BE8-4656-862F-3666F55B30D4}"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193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972867-477A-4988-90A3-4E0E67B11438}"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A9C6B-3F48-5244-8E1D-BC78BD05CF06}" type="slidenum">
              <a:rPr lang="en-US" smtClean="0"/>
              <a:t>‹#›</a:t>
            </a:fld>
            <a:endParaRPr lang="en-US"/>
          </a:p>
        </p:txBody>
      </p:sp>
    </p:spTree>
    <p:extLst>
      <p:ext uri="{BB962C8B-B14F-4D97-AF65-F5344CB8AC3E}">
        <p14:creationId xmlns:p14="http://schemas.microsoft.com/office/powerpoint/2010/main" val="416700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B25041-E680-413B-B4C0-6D9E0CCDD51D}" type="datetime1">
              <a:rPr lang="en-US" smtClean="0"/>
              <a:t>9/18/2017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6A9C6B-3F48-5244-8E1D-BC78BD05CF06}" type="slidenum">
              <a:rPr lang="en-US" smtClean="0"/>
              <a:t>‹#›</a:t>
            </a:fld>
            <a:endParaRPr lang="en-US"/>
          </a:p>
        </p:txBody>
      </p:sp>
    </p:spTree>
    <p:extLst>
      <p:ext uri="{BB962C8B-B14F-4D97-AF65-F5344CB8AC3E}">
        <p14:creationId xmlns:p14="http://schemas.microsoft.com/office/powerpoint/2010/main" val="415334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stretch>
            <a:fillRect/>
          </a:stretch>
        </p:blipFill>
        <p:spPr>
          <a:xfrm>
            <a:off x="2019301" y="2019301"/>
            <a:ext cx="5092700" cy="1092200"/>
          </a:xfrm>
          <a:prstGeom prst="rect">
            <a:avLst/>
          </a:prstGeom>
        </p:spPr>
      </p:pic>
    </p:spTree>
    <p:extLst>
      <p:ext uri="{BB962C8B-B14F-4D97-AF65-F5344CB8AC3E}">
        <p14:creationId xmlns:p14="http://schemas.microsoft.com/office/powerpoint/2010/main" val="175877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graphicFrame>
        <p:nvGraphicFramePr>
          <p:cNvPr id="245" name="Chart 244"/>
          <p:cNvGraphicFramePr/>
          <p:nvPr>
            <p:extLst>
              <p:ext uri="{D42A27DB-BD31-4B8C-83A1-F6EECF244321}">
                <p14:modId xmlns:p14="http://schemas.microsoft.com/office/powerpoint/2010/main" val="1675375593"/>
              </p:ext>
            </p:extLst>
          </p:nvPr>
        </p:nvGraphicFramePr>
        <p:xfrm>
          <a:off x="-46697" y="453775"/>
          <a:ext cx="7640084" cy="4415240"/>
        </p:xfrm>
        <a:graphic>
          <a:graphicData uri="http://schemas.openxmlformats.org/drawingml/2006/chart">
            <c:chart xmlns:c="http://schemas.openxmlformats.org/drawingml/2006/chart" xmlns:r="http://schemas.openxmlformats.org/officeDocument/2006/relationships" r:id="rId3"/>
          </a:graphicData>
        </a:graphic>
      </p:graphicFrame>
      <p:sp>
        <p:nvSpPr>
          <p:cNvPr id="248" name="TextBox 247"/>
          <p:cNvSpPr txBox="1"/>
          <p:nvPr/>
        </p:nvSpPr>
        <p:spPr>
          <a:xfrm>
            <a:off x="5234512" y="2453751"/>
            <a:ext cx="1183015" cy="244549"/>
          </a:xfrm>
          <a:prstGeom prst="rect">
            <a:avLst/>
          </a:prstGeom>
          <a:noFill/>
        </p:spPr>
        <p:txBody>
          <a:bodyPr wrap="square" rtlCol="0">
            <a:spAutoFit/>
          </a:bodyPr>
          <a:lstStyle/>
          <a:p>
            <a:r>
              <a:rPr lang="en-US" sz="1000" i="1" dirty="0"/>
              <a:t>Original Forecast</a:t>
            </a:r>
          </a:p>
        </p:txBody>
      </p:sp>
      <p:sp>
        <p:nvSpPr>
          <p:cNvPr id="249" name="TextBox 248"/>
          <p:cNvSpPr txBox="1"/>
          <p:nvPr/>
        </p:nvSpPr>
        <p:spPr>
          <a:xfrm>
            <a:off x="2651988" y="3630128"/>
            <a:ext cx="1318437" cy="261610"/>
          </a:xfrm>
          <a:prstGeom prst="rect">
            <a:avLst/>
          </a:prstGeom>
          <a:noFill/>
        </p:spPr>
        <p:txBody>
          <a:bodyPr wrap="square" rtlCol="0">
            <a:spAutoFit/>
          </a:bodyPr>
          <a:lstStyle/>
          <a:p>
            <a:r>
              <a:rPr lang="en-US" sz="1100" dirty="0"/>
              <a:t>Week of Aug. 27</a:t>
            </a:r>
            <a:r>
              <a:rPr lang="en-US" sz="1100" baseline="30000" dirty="0"/>
              <a:t>th</a:t>
            </a:r>
            <a:endParaRPr lang="en-US" sz="1100" dirty="0"/>
          </a:p>
        </p:txBody>
      </p:sp>
      <p:sp>
        <p:nvSpPr>
          <p:cNvPr id="251" name="TextBox 250"/>
          <p:cNvSpPr txBox="1"/>
          <p:nvPr/>
        </p:nvSpPr>
        <p:spPr>
          <a:xfrm>
            <a:off x="3617782" y="2050482"/>
            <a:ext cx="1183015" cy="244549"/>
          </a:xfrm>
          <a:prstGeom prst="rect">
            <a:avLst/>
          </a:prstGeom>
          <a:noFill/>
        </p:spPr>
        <p:txBody>
          <a:bodyPr wrap="square" rtlCol="0">
            <a:spAutoFit/>
          </a:bodyPr>
          <a:lstStyle/>
          <a:p>
            <a:r>
              <a:rPr lang="en-US" sz="1000" i="1" dirty="0"/>
              <a:t>Revised Forecast</a:t>
            </a:r>
          </a:p>
        </p:txBody>
      </p:sp>
      <p:sp>
        <p:nvSpPr>
          <p:cNvPr id="252" name="Oval 251"/>
          <p:cNvSpPr/>
          <p:nvPr/>
        </p:nvSpPr>
        <p:spPr>
          <a:xfrm>
            <a:off x="4056442" y="2996453"/>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007566" y="3142831"/>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3909814" y="3070443"/>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111538" y="2815322"/>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038133" y="3287407"/>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3921549" y="3228916"/>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Harvey Demand Recovery Model</a:t>
            </a:r>
          </a:p>
        </p:txBody>
      </p:sp>
      <p:sp>
        <p:nvSpPr>
          <p:cNvPr id="259" name="TextBox 258"/>
          <p:cNvSpPr txBox="1"/>
          <p:nvPr/>
        </p:nvSpPr>
        <p:spPr>
          <a:xfrm>
            <a:off x="1860307" y="531823"/>
            <a:ext cx="2476870" cy="369332"/>
          </a:xfrm>
          <a:prstGeom prst="rect">
            <a:avLst/>
          </a:prstGeom>
          <a:noFill/>
        </p:spPr>
        <p:txBody>
          <a:bodyPr wrap="square" rtlCol="0">
            <a:spAutoFit/>
          </a:bodyPr>
          <a:lstStyle/>
          <a:p>
            <a:r>
              <a:rPr lang="en-US" b="1" dirty="0"/>
              <a:t>Rail &amp; Intermodal</a:t>
            </a:r>
          </a:p>
        </p:txBody>
      </p:sp>
      <p:cxnSp>
        <p:nvCxnSpPr>
          <p:cNvPr id="260" name="Straight Connector 259"/>
          <p:cNvCxnSpPr/>
          <p:nvPr/>
        </p:nvCxnSpPr>
        <p:spPr>
          <a:xfrm flipV="1">
            <a:off x="4007566" y="1084089"/>
            <a:ext cx="2747404" cy="226987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3848713" y="959803"/>
            <a:ext cx="1838225" cy="23941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2" name="Rectangle: Rounded Corners 261"/>
          <p:cNvSpPr/>
          <p:nvPr/>
        </p:nvSpPr>
        <p:spPr>
          <a:xfrm>
            <a:off x="3407019" y="1116030"/>
            <a:ext cx="2043656" cy="584775"/>
          </a:xfrm>
          <a:prstGeom prst="roundRect">
            <a:avLst/>
          </a:prstGeom>
          <a:solidFill>
            <a:schemeClr val="accent1">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Rectangle: Rounded Corners 262"/>
          <p:cNvSpPr/>
          <p:nvPr/>
        </p:nvSpPr>
        <p:spPr>
          <a:xfrm>
            <a:off x="4337177" y="3145718"/>
            <a:ext cx="2480775" cy="584775"/>
          </a:xfrm>
          <a:prstGeom prst="roundRect">
            <a:avLst/>
          </a:prstGeom>
          <a:solidFill>
            <a:srgbClr val="FFC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TextBox 263"/>
          <p:cNvSpPr txBox="1"/>
          <p:nvPr/>
        </p:nvSpPr>
        <p:spPr>
          <a:xfrm>
            <a:off x="4325465" y="3122767"/>
            <a:ext cx="2790362" cy="584775"/>
          </a:xfrm>
          <a:prstGeom prst="rect">
            <a:avLst/>
          </a:prstGeom>
          <a:noFill/>
        </p:spPr>
        <p:txBody>
          <a:bodyPr wrap="square" rtlCol="0">
            <a:spAutoFit/>
          </a:bodyPr>
          <a:lstStyle/>
          <a:p>
            <a:r>
              <a:rPr lang="en-US" sz="1600" dirty="0"/>
              <a:t>Anticipated rate of recovery 14% per week</a:t>
            </a:r>
          </a:p>
        </p:txBody>
      </p:sp>
      <p:sp>
        <p:nvSpPr>
          <p:cNvPr id="265" name="TextBox 264"/>
          <p:cNvSpPr txBox="1"/>
          <p:nvPr/>
        </p:nvSpPr>
        <p:spPr>
          <a:xfrm>
            <a:off x="3336672" y="1090546"/>
            <a:ext cx="2318891" cy="584775"/>
          </a:xfrm>
          <a:prstGeom prst="rect">
            <a:avLst/>
          </a:prstGeom>
          <a:noFill/>
        </p:spPr>
        <p:txBody>
          <a:bodyPr wrap="square" rtlCol="0">
            <a:spAutoFit/>
          </a:bodyPr>
          <a:lstStyle/>
          <a:p>
            <a:r>
              <a:rPr lang="en-US" sz="1600" dirty="0"/>
              <a:t>Actual rate of recovery 21% per week*</a:t>
            </a:r>
          </a:p>
        </p:txBody>
      </p:sp>
      <p:sp>
        <p:nvSpPr>
          <p:cNvPr id="267" name="TextBox 266"/>
          <p:cNvSpPr txBox="1"/>
          <p:nvPr/>
        </p:nvSpPr>
        <p:spPr>
          <a:xfrm>
            <a:off x="-39882" y="4775122"/>
            <a:ext cx="6753108" cy="430887"/>
          </a:xfrm>
          <a:prstGeom prst="rect">
            <a:avLst/>
          </a:prstGeom>
          <a:noFill/>
        </p:spPr>
        <p:txBody>
          <a:bodyPr wrap="square" rtlCol="0">
            <a:spAutoFit/>
          </a:bodyPr>
          <a:lstStyle/>
          <a:p>
            <a:r>
              <a:rPr lang="en-US" sz="1100" i="1" dirty="0"/>
              <a:t>Forecast based on statistical recovery models generated by CLX Logistics Engineering Team and interviews with major chemical producers in the Baytown and Houston area.</a:t>
            </a:r>
          </a:p>
        </p:txBody>
      </p:sp>
      <p:sp>
        <p:nvSpPr>
          <p:cNvPr id="268" name="Oval 267"/>
          <p:cNvSpPr/>
          <p:nvPr/>
        </p:nvSpPr>
        <p:spPr>
          <a:xfrm>
            <a:off x="5920546" y="4588757"/>
            <a:ext cx="129174" cy="11140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69" name="TextBox 2"/>
          <p:cNvSpPr txBox="1"/>
          <p:nvPr/>
        </p:nvSpPr>
        <p:spPr>
          <a:xfrm>
            <a:off x="6008753" y="4521417"/>
            <a:ext cx="1240389" cy="2137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t>Actual Demand</a:t>
            </a:r>
          </a:p>
        </p:txBody>
      </p:sp>
      <p:sp>
        <p:nvSpPr>
          <p:cNvPr id="8" name="Slide Number Placeholder 7"/>
          <p:cNvSpPr>
            <a:spLocks noGrp="1"/>
          </p:cNvSpPr>
          <p:nvPr>
            <p:ph type="sldNum" sz="quarter" idx="12"/>
          </p:nvPr>
        </p:nvSpPr>
        <p:spPr/>
        <p:txBody>
          <a:bodyPr/>
          <a:lstStyle/>
          <a:p>
            <a:fld id="{656A9C6B-3F48-5244-8E1D-BC78BD05CF06}" type="slidenum">
              <a:rPr lang="en-US" smtClean="0"/>
              <a:t>10</a:t>
            </a:fld>
            <a:endParaRPr lang="en-US"/>
          </a:p>
        </p:txBody>
      </p:sp>
    </p:spTree>
    <p:extLst>
      <p:ext uri="{BB962C8B-B14F-4D97-AF65-F5344CB8AC3E}">
        <p14:creationId xmlns:p14="http://schemas.microsoft.com/office/powerpoint/2010/main" val="83190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7"/>
            <a:ext cx="8655966"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CLX Logistics Disaster Recovery Services for Hurricane Harvey</a:t>
            </a:r>
          </a:p>
        </p:txBody>
      </p:sp>
      <p:sp>
        <p:nvSpPr>
          <p:cNvPr id="2" name="TextBox 1"/>
          <p:cNvSpPr txBox="1"/>
          <p:nvPr/>
        </p:nvSpPr>
        <p:spPr>
          <a:xfrm>
            <a:off x="319044" y="1121271"/>
            <a:ext cx="8340814" cy="3170099"/>
          </a:xfrm>
          <a:prstGeom prst="rect">
            <a:avLst/>
          </a:prstGeom>
          <a:noFill/>
        </p:spPr>
        <p:txBody>
          <a:bodyPr wrap="square" rtlCol="0">
            <a:spAutoFit/>
          </a:bodyPr>
          <a:lstStyle/>
          <a:p>
            <a:pPr>
              <a:spcBef>
                <a:spcPts val="1200"/>
              </a:spcBef>
            </a:pPr>
            <a:r>
              <a:rPr lang="en-US" sz="2000" dirty="0"/>
              <a:t>Webinars with latest information on transportation infrastructure conditions (recorded)</a:t>
            </a:r>
          </a:p>
          <a:p>
            <a:pPr>
              <a:spcBef>
                <a:spcPts val="1200"/>
              </a:spcBef>
            </a:pPr>
            <a:r>
              <a:rPr lang="en-US" sz="2000" dirty="0"/>
              <a:t>Review of available transportation capacity</a:t>
            </a:r>
          </a:p>
          <a:p>
            <a:pPr>
              <a:spcBef>
                <a:spcPts val="1200"/>
              </a:spcBef>
            </a:pPr>
            <a:r>
              <a:rPr lang="en-US" sz="2000" dirty="0"/>
              <a:t>Forecasting the demand recovery to both shippers and carriers </a:t>
            </a:r>
          </a:p>
          <a:p>
            <a:pPr>
              <a:spcBef>
                <a:spcPts val="1200"/>
              </a:spcBef>
            </a:pPr>
            <a:r>
              <a:rPr lang="en-US" sz="2000" dirty="0"/>
              <a:t>Opening disaster recovery phone and email lines</a:t>
            </a:r>
          </a:p>
          <a:p>
            <a:pPr>
              <a:spcBef>
                <a:spcPts val="1200"/>
              </a:spcBef>
            </a:pPr>
            <a:r>
              <a:rPr lang="en-US" sz="2000" dirty="0"/>
              <a:t>Identifying reserve transportation capacity for short-term needs</a:t>
            </a:r>
          </a:p>
          <a:p>
            <a:endParaRPr lang="en-US" sz="2000" dirty="0"/>
          </a:p>
          <a:p>
            <a:endParaRPr lang="en-US" sz="2000" dirty="0"/>
          </a:p>
        </p:txBody>
      </p:sp>
      <p:sp>
        <p:nvSpPr>
          <p:cNvPr id="12" name="Slide Number Placeholder 11"/>
          <p:cNvSpPr>
            <a:spLocks noGrp="1"/>
          </p:cNvSpPr>
          <p:nvPr>
            <p:ph type="sldNum" sz="quarter" idx="12"/>
          </p:nvPr>
        </p:nvSpPr>
        <p:spPr/>
        <p:txBody>
          <a:bodyPr/>
          <a:lstStyle/>
          <a:p>
            <a:fld id="{656A9C6B-3F48-5244-8E1D-BC78BD05CF06}" type="slidenum">
              <a:rPr lang="en-US" smtClean="0"/>
              <a:t>11</a:t>
            </a:fld>
            <a:endParaRPr lang="en-US"/>
          </a:p>
        </p:txBody>
      </p:sp>
    </p:spTree>
    <p:extLst>
      <p:ext uri="{BB962C8B-B14F-4D97-AF65-F5344CB8AC3E}">
        <p14:creationId xmlns:p14="http://schemas.microsoft.com/office/powerpoint/2010/main" val="261768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Irma</a:t>
            </a:r>
          </a:p>
        </p:txBody>
      </p:sp>
      <p:pic>
        <p:nvPicPr>
          <p:cNvPr id="2" name="Picture 1"/>
          <p:cNvPicPr>
            <a:picLocks noChangeAspect="1"/>
          </p:cNvPicPr>
          <p:nvPr/>
        </p:nvPicPr>
        <p:blipFill>
          <a:blip r:embed="rId3"/>
          <a:stretch>
            <a:fillRect/>
          </a:stretch>
        </p:blipFill>
        <p:spPr>
          <a:xfrm>
            <a:off x="3892" y="382720"/>
            <a:ext cx="9140108" cy="4760780"/>
          </a:xfrm>
          <a:prstGeom prst="rect">
            <a:avLst/>
          </a:prstGeom>
        </p:spPr>
      </p:pic>
      <p:sp>
        <p:nvSpPr>
          <p:cNvPr id="7" name="Slide Number Placeholder 6"/>
          <p:cNvSpPr>
            <a:spLocks noGrp="1"/>
          </p:cNvSpPr>
          <p:nvPr>
            <p:ph type="sldNum" sz="quarter" idx="12"/>
          </p:nvPr>
        </p:nvSpPr>
        <p:spPr/>
        <p:txBody>
          <a:bodyPr/>
          <a:lstStyle/>
          <a:p>
            <a:fld id="{656A9C6B-3F48-5244-8E1D-BC78BD05CF06}" type="slidenum">
              <a:rPr lang="en-US" smtClean="0"/>
              <a:t>12</a:t>
            </a:fld>
            <a:endParaRPr lang="en-US"/>
          </a:p>
        </p:txBody>
      </p:sp>
    </p:spTree>
    <p:extLst>
      <p:ext uri="{BB962C8B-B14F-4D97-AF65-F5344CB8AC3E}">
        <p14:creationId xmlns:p14="http://schemas.microsoft.com/office/powerpoint/2010/main" val="195672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7"/>
            <a:ext cx="5343171"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Irma – Bulk Trucks</a:t>
            </a:r>
          </a:p>
        </p:txBody>
      </p:sp>
      <p:pic>
        <p:nvPicPr>
          <p:cNvPr id="4" name="Picture 3"/>
          <p:cNvPicPr>
            <a:picLocks noChangeAspect="1"/>
          </p:cNvPicPr>
          <p:nvPr/>
        </p:nvPicPr>
        <p:blipFill>
          <a:blip r:embed="rId3"/>
          <a:stretch>
            <a:fillRect/>
          </a:stretch>
        </p:blipFill>
        <p:spPr>
          <a:xfrm>
            <a:off x="3892" y="629105"/>
            <a:ext cx="9144000" cy="4270294"/>
          </a:xfrm>
          <a:prstGeom prst="rect">
            <a:avLst/>
          </a:prstGeom>
        </p:spPr>
      </p:pic>
      <p:sp>
        <p:nvSpPr>
          <p:cNvPr id="12" name="Slide Number Placeholder 11"/>
          <p:cNvSpPr>
            <a:spLocks noGrp="1"/>
          </p:cNvSpPr>
          <p:nvPr>
            <p:ph type="sldNum" sz="quarter" idx="12"/>
          </p:nvPr>
        </p:nvSpPr>
        <p:spPr>
          <a:xfrm>
            <a:off x="6553200" y="4893528"/>
            <a:ext cx="2133600" cy="273844"/>
          </a:xfrm>
        </p:spPr>
        <p:txBody>
          <a:bodyPr/>
          <a:lstStyle/>
          <a:p>
            <a:fld id="{656A9C6B-3F48-5244-8E1D-BC78BD05CF06}" type="slidenum">
              <a:rPr lang="en-US" smtClean="0"/>
              <a:t>13</a:t>
            </a:fld>
            <a:endParaRPr lang="en-US" dirty="0"/>
          </a:p>
        </p:txBody>
      </p:sp>
    </p:spTree>
    <p:extLst>
      <p:ext uri="{BB962C8B-B14F-4D97-AF65-F5344CB8AC3E}">
        <p14:creationId xmlns:p14="http://schemas.microsoft.com/office/powerpoint/2010/main" val="30546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Title 1"/>
          <p:cNvSpPr txBox="1">
            <a:spLocks/>
          </p:cNvSpPr>
          <p:nvPr/>
        </p:nvSpPr>
        <p:spPr>
          <a:xfrm>
            <a:off x="3892" y="10797"/>
            <a:ext cx="5343171"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Irma – Rail &amp; Intermodal</a:t>
            </a:r>
          </a:p>
        </p:txBody>
      </p:sp>
      <p:pic>
        <p:nvPicPr>
          <p:cNvPr id="7" name="Picture 2" descr="Image result for hurricane harvey rail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 y="618308"/>
            <a:ext cx="5336225" cy="3563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781050"/>
            <a:ext cx="3381375" cy="2462213"/>
          </a:xfrm>
          <a:prstGeom prst="rect">
            <a:avLst/>
          </a:prstGeom>
          <a:noFill/>
        </p:spPr>
        <p:txBody>
          <a:bodyPr wrap="square" rtlCol="0">
            <a:spAutoFit/>
          </a:bodyPr>
          <a:lstStyle/>
          <a:p>
            <a:pPr>
              <a:spcBef>
                <a:spcPts val="1200"/>
              </a:spcBef>
            </a:pPr>
            <a:r>
              <a:rPr lang="en-US" dirty="0"/>
              <a:t>Rail congestion continues due to temporary embargoes and increased volumes.  Expect delays.</a:t>
            </a:r>
          </a:p>
          <a:p>
            <a:pPr>
              <a:spcBef>
                <a:spcPts val="1200"/>
              </a:spcBef>
            </a:pPr>
            <a:r>
              <a:rPr lang="en-US" dirty="0"/>
              <a:t>CSX local gates in Savannah, Tampa and Jacksonville are closed and expected to stay closed until the end of this week.</a:t>
            </a:r>
          </a:p>
        </p:txBody>
      </p:sp>
      <p:sp>
        <p:nvSpPr>
          <p:cNvPr id="3" name="Slide Number Placeholder 2"/>
          <p:cNvSpPr>
            <a:spLocks noGrp="1"/>
          </p:cNvSpPr>
          <p:nvPr>
            <p:ph type="sldNum" sz="quarter" idx="12"/>
          </p:nvPr>
        </p:nvSpPr>
        <p:spPr/>
        <p:txBody>
          <a:bodyPr/>
          <a:lstStyle/>
          <a:p>
            <a:fld id="{656A9C6B-3F48-5244-8E1D-BC78BD05CF06}" type="slidenum">
              <a:rPr lang="en-US" smtClean="0"/>
              <a:t>14</a:t>
            </a:fld>
            <a:endParaRPr lang="en-US"/>
          </a:p>
        </p:txBody>
      </p:sp>
    </p:spTree>
    <p:extLst>
      <p:ext uri="{BB962C8B-B14F-4D97-AF65-F5344CB8AC3E}">
        <p14:creationId xmlns:p14="http://schemas.microsoft.com/office/powerpoint/2010/main" val="662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4" name="Title 1"/>
          <p:cNvSpPr txBox="1">
            <a:spLocks/>
          </p:cNvSpPr>
          <p:nvPr/>
        </p:nvSpPr>
        <p:spPr>
          <a:xfrm>
            <a:off x="3892" y="10797"/>
            <a:ext cx="5343171"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Irma – Air</a:t>
            </a:r>
          </a:p>
        </p:txBody>
      </p:sp>
      <p:sp>
        <p:nvSpPr>
          <p:cNvPr id="2" name="TextBox 1"/>
          <p:cNvSpPr txBox="1"/>
          <p:nvPr/>
        </p:nvSpPr>
        <p:spPr>
          <a:xfrm>
            <a:off x="4705350" y="1047750"/>
            <a:ext cx="4238625" cy="2246769"/>
          </a:xfrm>
          <a:prstGeom prst="rect">
            <a:avLst/>
          </a:prstGeom>
          <a:noFill/>
        </p:spPr>
        <p:txBody>
          <a:bodyPr wrap="square" rtlCol="0">
            <a:spAutoFit/>
          </a:bodyPr>
          <a:lstStyle/>
          <a:p>
            <a:pPr lvl="0"/>
            <a:r>
              <a:rPr lang="en-US" sz="2000" dirty="0">
                <a:latin typeface="Calibri" panose="020F0502020204030204" pitchFamily="34" charset="0"/>
                <a:ea typeface="Calibri" panose="020F0502020204030204" pitchFamily="34" charset="0"/>
                <a:cs typeface="Times New Roman" panose="02020603050405020304" pitchFamily="18" charset="0"/>
              </a:rPr>
              <a:t>Miami International Airport is expected to resume limited operational status.  Some cargo and passenger flights will resume but the airlines and terminals aren’t operating at full staff so delays and limitations will remain.</a:t>
            </a:r>
          </a:p>
        </p:txBody>
      </p:sp>
      <p:pic>
        <p:nvPicPr>
          <p:cNvPr id="8" name="Picture 2" descr="Image result for florida airport irma flo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22" y="902197"/>
            <a:ext cx="4058816" cy="27058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56A9C6B-3F48-5244-8E1D-BC78BD05CF06}" type="slidenum">
              <a:rPr lang="en-US" smtClean="0"/>
              <a:t>15</a:t>
            </a:fld>
            <a:endParaRPr lang="en-US"/>
          </a:p>
        </p:txBody>
      </p:sp>
    </p:spTree>
    <p:extLst>
      <p:ext uri="{BB962C8B-B14F-4D97-AF65-F5344CB8AC3E}">
        <p14:creationId xmlns:p14="http://schemas.microsoft.com/office/powerpoint/2010/main" val="319613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Irma Demand Recovery Model</a:t>
            </a:r>
          </a:p>
        </p:txBody>
      </p:sp>
      <p:graphicFrame>
        <p:nvGraphicFramePr>
          <p:cNvPr id="4" name="Chart 3"/>
          <p:cNvGraphicFramePr/>
          <p:nvPr>
            <p:extLst>
              <p:ext uri="{D42A27DB-BD31-4B8C-83A1-F6EECF244321}">
                <p14:modId xmlns:p14="http://schemas.microsoft.com/office/powerpoint/2010/main" val="1526825392"/>
              </p:ext>
            </p:extLst>
          </p:nvPr>
        </p:nvGraphicFramePr>
        <p:xfrm>
          <a:off x="-78802" y="737722"/>
          <a:ext cx="7640084" cy="415193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689076" y="2628996"/>
            <a:ext cx="1183015" cy="244549"/>
          </a:xfrm>
          <a:prstGeom prst="rect">
            <a:avLst/>
          </a:prstGeom>
          <a:noFill/>
        </p:spPr>
        <p:txBody>
          <a:bodyPr wrap="square" rtlCol="0">
            <a:spAutoFit/>
          </a:bodyPr>
          <a:lstStyle/>
          <a:p>
            <a:r>
              <a:rPr lang="en-US" sz="1000" i="1" dirty="0"/>
              <a:t>Original Forecast</a:t>
            </a:r>
          </a:p>
        </p:txBody>
      </p:sp>
      <p:sp>
        <p:nvSpPr>
          <p:cNvPr id="23" name="TextBox 22"/>
          <p:cNvSpPr txBox="1"/>
          <p:nvPr/>
        </p:nvSpPr>
        <p:spPr>
          <a:xfrm>
            <a:off x="5254211" y="3167686"/>
            <a:ext cx="2790362" cy="584775"/>
          </a:xfrm>
          <a:prstGeom prst="rect">
            <a:avLst/>
          </a:prstGeom>
          <a:noFill/>
        </p:spPr>
        <p:txBody>
          <a:bodyPr wrap="square" rtlCol="0">
            <a:spAutoFit/>
          </a:bodyPr>
          <a:lstStyle/>
          <a:p>
            <a:r>
              <a:rPr lang="en-US" sz="1600" dirty="0"/>
              <a:t>Anticipated rate of recovery 25% per week</a:t>
            </a:r>
          </a:p>
        </p:txBody>
      </p:sp>
      <p:sp>
        <p:nvSpPr>
          <p:cNvPr id="30" name="Rectangle: Rounded Corners 29"/>
          <p:cNvSpPr/>
          <p:nvPr/>
        </p:nvSpPr>
        <p:spPr>
          <a:xfrm>
            <a:off x="5274180" y="3167686"/>
            <a:ext cx="2480775" cy="584775"/>
          </a:xfrm>
          <a:prstGeom prst="roundRect">
            <a:avLst/>
          </a:prstGeom>
          <a:solidFill>
            <a:srgbClr val="FFC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798990" y="524324"/>
            <a:ext cx="1748901" cy="381740"/>
          </a:xfrm>
          <a:prstGeom prst="rect">
            <a:avLst/>
          </a:prstGeom>
          <a:noFill/>
        </p:spPr>
        <p:txBody>
          <a:bodyPr wrap="square" rtlCol="0">
            <a:spAutoFit/>
          </a:bodyPr>
          <a:lstStyle/>
          <a:p>
            <a:r>
              <a:rPr lang="en-US" b="1" dirty="0"/>
              <a:t>Tank Trucks</a:t>
            </a:r>
          </a:p>
        </p:txBody>
      </p:sp>
      <p:sp>
        <p:nvSpPr>
          <p:cNvPr id="2" name="TextBox 1"/>
          <p:cNvSpPr txBox="1"/>
          <p:nvPr/>
        </p:nvSpPr>
        <p:spPr>
          <a:xfrm>
            <a:off x="6872091" y="355263"/>
            <a:ext cx="2286000" cy="1200329"/>
          </a:xfrm>
          <a:prstGeom prst="rect">
            <a:avLst/>
          </a:prstGeom>
          <a:noFill/>
        </p:spPr>
        <p:txBody>
          <a:bodyPr wrap="square" rtlCol="0">
            <a:spAutoFit/>
          </a:bodyPr>
          <a:lstStyle/>
          <a:p>
            <a:r>
              <a:rPr lang="en-US" dirty="0"/>
              <a:t>New recovery model based on revised Harvey forecast information</a:t>
            </a:r>
          </a:p>
        </p:txBody>
      </p:sp>
      <p:sp>
        <p:nvSpPr>
          <p:cNvPr id="3" name="Slide Number Placeholder 2"/>
          <p:cNvSpPr>
            <a:spLocks noGrp="1"/>
          </p:cNvSpPr>
          <p:nvPr>
            <p:ph type="sldNum" sz="quarter" idx="12"/>
          </p:nvPr>
        </p:nvSpPr>
        <p:spPr/>
        <p:txBody>
          <a:bodyPr/>
          <a:lstStyle/>
          <a:p>
            <a:fld id="{656A9C6B-3F48-5244-8E1D-BC78BD05CF06}" type="slidenum">
              <a:rPr lang="en-US" smtClean="0"/>
              <a:t>16</a:t>
            </a:fld>
            <a:endParaRPr lang="en-US"/>
          </a:p>
        </p:txBody>
      </p:sp>
    </p:spTree>
    <p:extLst>
      <p:ext uri="{BB962C8B-B14F-4D97-AF65-F5344CB8AC3E}">
        <p14:creationId xmlns:p14="http://schemas.microsoft.com/office/powerpoint/2010/main" val="164966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graphicFrame>
        <p:nvGraphicFramePr>
          <p:cNvPr id="245" name="Chart 244"/>
          <p:cNvGraphicFramePr/>
          <p:nvPr>
            <p:extLst>
              <p:ext uri="{D42A27DB-BD31-4B8C-83A1-F6EECF244321}">
                <p14:modId xmlns:p14="http://schemas.microsoft.com/office/powerpoint/2010/main" val="1675179901"/>
              </p:ext>
            </p:extLst>
          </p:nvPr>
        </p:nvGraphicFramePr>
        <p:xfrm>
          <a:off x="-46697" y="453775"/>
          <a:ext cx="7640084" cy="4415240"/>
        </p:xfrm>
        <a:graphic>
          <a:graphicData uri="http://schemas.openxmlformats.org/drawingml/2006/chart">
            <c:chart xmlns:c="http://schemas.openxmlformats.org/drawingml/2006/chart" xmlns:r="http://schemas.openxmlformats.org/officeDocument/2006/relationships" r:id="rId3"/>
          </a:graphicData>
        </a:graphic>
      </p:graphicFrame>
      <p:sp>
        <p:nvSpPr>
          <p:cNvPr id="248" name="TextBox 247"/>
          <p:cNvSpPr txBox="1"/>
          <p:nvPr/>
        </p:nvSpPr>
        <p:spPr>
          <a:xfrm>
            <a:off x="5605987" y="2825143"/>
            <a:ext cx="1183015" cy="244549"/>
          </a:xfrm>
          <a:prstGeom prst="rect">
            <a:avLst/>
          </a:prstGeom>
          <a:noFill/>
        </p:spPr>
        <p:txBody>
          <a:bodyPr wrap="square" rtlCol="0">
            <a:spAutoFit/>
          </a:bodyPr>
          <a:lstStyle/>
          <a:p>
            <a:r>
              <a:rPr lang="en-US" sz="1000" i="1" dirty="0"/>
              <a:t>Original Forecast</a:t>
            </a:r>
          </a:p>
        </p:txBody>
      </p:sp>
      <p:sp>
        <p:nvSpPr>
          <p:cNvPr id="258"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Harvey Demand Recovery Model</a:t>
            </a:r>
          </a:p>
        </p:txBody>
      </p:sp>
      <p:sp>
        <p:nvSpPr>
          <p:cNvPr id="259" name="TextBox 258"/>
          <p:cNvSpPr txBox="1"/>
          <p:nvPr/>
        </p:nvSpPr>
        <p:spPr>
          <a:xfrm>
            <a:off x="621872" y="716489"/>
            <a:ext cx="2476870" cy="369332"/>
          </a:xfrm>
          <a:prstGeom prst="rect">
            <a:avLst/>
          </a:prstGeom>
          <a:noFill/>
        </p:spPr>
        <p:txBody>
          <a:bodyPr wrap="square" rtlCol="0">
            <a:spAutoFit/>
          </a:bodyPr>
          <a:lstStyle/>
          <a:p>
            <a:r>
              <a:rPr lang="en-US" b="1" dirty="0"/>
              <a:t>Rail &amp; Intermodal</a:t>
            </a:r>
          </a:p>
        </p:txBody>
      </p:sp>
      <p:sp>
        <p:nvSpPr>
          <p:cNvPr id="263" name="Rectangle: Rounded Corners 262"/>
          <p:cNvSpPr/>
          <p:nvPr/>
        </p:nvSpPr>
        <p:spPr>
          <a:xfrm>
            <a:off x="5264333" y="3228916"/>
            <a:ext cx="2480775" cy="584775"/>
          </a:xfrm>
          <a:prstGeom prst="roundRect">
            <a:avLst/>
          </a:prstGeom>
          <a:solidFill>
            <a:srgbClr val="FFC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TextBox 263"/>
          <p:cNvSpPr txBox="1"/>
          <p:nvPr/>
        </p:nvSpPr>
        <p:spPr>
          <a:xfrm>
            <a:off x="5233766" y="3122767"/>
            <a:ext cx="2790362" cy="584775"/>
          </a:xfrm>
          <a:prstGeom prst="rect">
            <a:avLst/>
          </a:prstGeom>
          <a:noFill/>
        </p:spPr>
        <p:txBody>
          <a:bodyPr wrap="square" rtlCol="0">
            <a:spAutoFit/>
          </a:bodyPr>
          <a:lstStyle/>
          <a:p>
            <a:r>
              <a:rPr lang="en-US" sz="1600" dirty="0"/>
              <a:t>Anticipated rate of recovery 21% per week</a:t>
            </a:r>
          </a:p>
        </p:txBody>
      </p:sp>
      <p:sp>
        <p:nvSpPr>
          <p:cNvPr id="24" name="TextBox 23"/>
          <p:cNvSpPr txBox="1"/>
          <p:nvPr/>
        </p:nvSpPr>
        <p:spPr>
          <a:xfrm>
            <a:off x="6872091" y="355263"/>
            <a:ext cx="2286000" cy="1200329"/>
          </a:xfrm>
          <a:prstGeom prst="rect">
            <a:avLst/>
          </a:prstGeom>
          <a:noFill/>
        </p:spPr>
        <p:txBody>
          <a:bodyPr wrap="square" rtlCol="0">
            <a:spAutoFit/>
          </a:bodyPr>
          <a:lstStyle/>
          <a:p>
            <a:r>
              <a:rPr lang="en-US" dirty="0"/>
              <a:t>New recovery model based on revised Harvey forecast information</a:t>
            </a:r>
          </a:p>
        </p:txBody>
      </p:sp>
      <p:sp>
        <p:nvSpPr>
          <p:cNvPr id="2" name="Slide Number Placeholder 1"/>
          <p:cNvSpPr>
            <a:spLocks noGrp="1"/>
          </p:cNvSpPr>
          <p:nvPr>
            <p:ph type="sldNum" sz="quarter" idx="12"/>
          </p:nvPr>
        </p:nvSpPr>
        <p:spPr/>
        <p:txBody>
          <a:bodyPr/>
          <a:lstStyle/>
          <a:p>
            <a:fld id="{656A9C6B-3F48-5244-8E1D-BC78BD05CF06}" type="slidenum">
              <a:rPr lang="en-US" smtClean="0"/>
              <a:t>17</a:t>
            </a:fld>
            <a:endParaRPr lang="en-US"/>
          </a:p>
        </p:txBody>
      </p:sp>
    </p:spTree>
    <p:extLst>
      <p:ext uri="{BB962C8B-B14F-4D97-AF65-F5344CB8AC3E}">
        <p14:creationId xmlns:p14="http://schemas.microsoft.com/office/powerpoint/2010/main" val="187689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7"/>
            <a:ext cx="8797208"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CLX Logistics Disaster Recovery Services for Hurricane Irma</a:t>
            </a:r>
          </a:p>
        </p:txBody>
      </p:sp>
      <p:sp>
        <p:nvSpPr>
          <p:cNvPr id="2" name="TextBox 1"/>
          <p:cNvSpPr txBox="1"/>
          <p:nvPr/>
        </p:nvSpPr>
        <p:spPr>
          <a:xfrm>
            <a:off x="319044" y="1121271"/>
            <a:ext cx="8340814" cy="3170099"/>
          </a:xfrm>
          <a:prstGeom prst="rect">
            <a:avLst/>
          </a:prstGeom>
          <a:noFill/>
        </p:spPr>
        <p:txBody>
          <a:bodyPr wrap="square" rtlCol="0">
            <a:spAutoFit/>
          </a:bodyPr>
          <a:lstStyle/>
          <a:p>
            <a:pPr>
              <a:spcBef>
                <a:spcPts val="1200"/>
              </a:spcBef>
            </a:pPr>
            <a:r>
              <a:rPr lang="en-US" sz="2000" dirty="0"/>
              <a:t>Webinars with latest information on transportation infrastructure conditions (recorded)</a:t>
            </a:r>
          </a:p>
          <a:p>
            <a:pPr>
              <a:spcBef>
                <a:spcPts val="1200"/>
              </a:spcBef>
            </a:pPr>
            <a:r>
              <a:rPr lang="en-US" sz="2000" dirty="0"/>
              <a:t>Review of available transportation capacity</a:t>
            </a:r>
          </a:p>
          <a:p>
            <a:pPr>
              <a:spcBef>
                <a:spcPts val="1200"/>
              </a:spcBef>
            </a:pPr>
            <a:r>
              <a:rPr lang="en-US" sz="2000" dirty="0"/>
              <a:t>Forecasting the demand recovery to both shippers and carriers </a:t>
            </a:r>
          </a:p>
          <a:p>
            <a:pPr>
              <a:spcBef>
                <a:spcPts val="1200"/>
              </a:spcBef>
            </a:pPr>
            <a:r>
              <a:rPr lang="en-US" sz="2000" dirty="0"/>
              <a:t>Opening disaster recovery phone and email lines</a:t>
            </a:r>
          </a:p>
          <a:p>
            <a:pPr>
              <a:spcBef>
                <a:spcPts val="1200"/>
              </a:spcBef>
            </a:pPr>
            <a:r>
              <a:rPr lang="en-US" sz="2000" dirty="0"/>
              <a:t>Identifying reserve transportation capacity for short-term needs</a:t>
            </a:r>
          </a:p>
          <a:p>
            <a:endParaRPr lang="en-US" sz="2000" dirty="0"/>
          </a:p>
          <a:p>
            <a:endParaRPr lang="en-US" sz="2000" dirty="0"/>
          </a:p>
        </p:txBody>
      </p:sp>
      <p:sp>
        <p:nvSpPr>
          <p:cNvPr id="3" name="Slide Number Placeholder 2"/>
          <p:cNvSpPr>
            <a:spLocks noGrp="1"/>
          </p:cNvSpPr>
          <p:nvPr>
            <p:ph type="sldNum" sz="quarter" idx="12"/>
          </p:nvPr>
        </p:nvSpPr>
        <p:spPr/>
        <p:txBody>
          <a:bodyPr/>
          <a:lstStyle/>
          <a:p>
            <a:fld id="{656A9C6B-3F48-5244-8E1D-BC78BD05CF06}" type="slidenum">
              <a:rPr lang="en-US" smtClean="0"/>
              <a:t>18</a:t>
            </a:fld>
            <a:endParaRPr lang="en-US"/>
          </a:p>
        </p:txBody>
      </p:sp>
    </p:spTree>
    <p:extLst>
      <p:ext uri="{BB962C8B-B14F-4D97-AF65-F5344CB8AC3E}">
        <p14:creationId xmlns:p14="http://schemas.microsoft.com/office/powerpoint/2010/main" val="385164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7"/>
            <a:ext cx="5343171" cy="6075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2017 Hurricane Season Forecast</a:t>
            </a:r>
          </a:p>
        </p:txBody>
      </p:sp>
      <p:sp>
        <p:nvSpPr>
          <p:cNvPr id="2" name="TextBox 1"/>
          <p:cNvSpPr txBox="1"/>
          <p:nvPr/>
        </p:nvSpPr>
        <p:spPr>
          <a:xfrm>
            <a:off x="3352800" y="1728133"/>
            <a:ext cx="5010149" cy="1323439"/>
          </a:xfrm>
          <a:prstGeom prst="rect">
            <a:avLst/>
          </a:prstGeom>
          <a:noFill/>
        </p:spPr>
        <p:txBody>
          <a:bodyPr wrap="square" rtlCol="0">
            <a:spAutoFit/>
          </a:bodyPr>
          <a:lstStyle/>
          <a:p>
            <a:r>
              <a:rPr lang="en-US" sz="2000" dirty="0"/>
              <a:t>Forecasters predict a 45 percent chance of an above-normal season, a 35 percent chance of a near-normal season, and only a 20 percent chance of a below-normal season. - NOAA</a:t>
            </a:r>
          </a:p>
        </p:txBody>
      </p:sp>
      <p:pic>
        <p:nvPicPr>
          <p:cNvPr id="3" name="Picture 2"/>
          <p:cNvPicPr>
            <a:picLocks noChangeAspect="1"/>
          </p:cNvPicPr>
          <p:nvPr/>
        </p:nvPicPr>
        <p:blipFill>
          <a:blip r:embed="rId3"/>
          <a:stretch>
            <a:fillRect/>
          </a:stretch>
        </p:blipFill>
        <p:spPr>
          <a:xfrm>
            <a:off x="571500" y="1728133"/>
            <a:ext cx="2781300" cy="2619375"/>
          </a:xfrm>
          <a:prstGeom prst="rect">
            <a:avLst/>
          </a:prstGeom>
        </p:spPr>
      </p:pic>
      <p:pic>
        <p:nvPicPr>
          <p:cNvPr id="4" name="Picture 3"/>
          <p:cNvPicPr>
            <a:picLocks noChangeAspect="1"/>
          </p:cNvPicPr>
          <p:nvPr/>
        </p:nvPicPr>
        <p:blipFill>
          <a:blip r:embed="rId4"/>
          <a:stretch>
            <a:fillRect/>
          </a:stretch>
        </p:blipFill>
        <p:spPr>
          <a:xfrm>
            <a:off x="565513" y="629105"/>
            <a:ext cx="3476625" cy="1009650"/>
          </a:xfrm>
          <a:prstGeom prst="rect">
            <a:avLst/>
          </a:prstGeom>
        </p:spPr>
      </p:pic>
      <p:sp>
        <p:nvSpPr>
          <p:cNvPr id="5" name="Slide Number Placeholder 4"/>
          <p:cNvSpPr>
            <a:spLocks noGrp="1"/>
          </p:cNvSpPr>
          <p:nvPr>
            <p:ph type="sldNum" sz="quarter" idx="12"/>
          </p:nvPr>
        </p:nvSpPr>
        <p:spPr/>
        <p:txBody>
          <a:bodyPr/>
          <a:lstStyle/>
          <a:p>
            <a:fld id="{656A9C6B-3F48-5244-8E1D-BC78BD05CF06}" type="slidenum">
              <a:rPr lang="en-US" smtClean="0"/>
              <a:t>19</a:t>
            </a:fld>
            <a:endParaRPr lang="en-US"/>
          </a:p>
        </p:txBody>
      </p:sp>
    </p:spTree>
    <p:extLst>
      <p:ext uri="{BB962C8B-B14F-4D97-AF65-F5344CB8AC3E}">
        <p14:creationId xmlns:p14="http://schemas.microsoft.com/office/powerpoint/2010/main" val="24385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739" y="798354"/>
            <a:ext cx="3730522" cy="3546792"/>
          </a:xfrm>
          <a:prstGeom prst="rect">
            <a:avLst/>
          </a:prstGeom>
        </p:spPr>
      </p:pic>
    </p:spTree>
    <p:extLst>
      <p:ext uri="{BB962C8B-B14F-4D97-AF65-F5344CB8AC3E}">
        <p14:creationId xmlns:p14="http://schemas.microsoft.com/office/powerpoint/2010/main" val="122163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pic>
        <p:nvPicPr>
          <p:cNvPr id="5" name="Picture 4"/>
          <p:cNvPicPr>
            <a:picLocks noChangeAspect="1"/>
          </p:cNvPicPr>
          <p:nvPr/>
        </p:nvPicPr>
        <p:blipFill>
          <a:blip r:embed="rId3"/>
          <a:stretch>
            <a:fillRect/>
          </a:stretch>
        </p:blipFill>
        <p:spPr>
          <a:xfrm>
            <a:off x="2914449" y="3578130"/>
            <a:ext cx="2536658" cy="544021"/>
          </a:xfrm>
          <a:prstGeom prst="rect">
            <a:avLst/>
          </a:prstGeom>
        </p:spPr>
      </p:pic>
      <p:sp>
        <p:nvSpPr>
          <p:cNvPr id="2" name="TextBox 1">
            <a:extLst>
              <a:ext uri="{FF2B5EF4-FFF2-40B4-BE49-F238E27FC236}">
                <a16:creationId xmlns:a16="http://schemas.microsoft.com/office/drawing/2014/main" id="{DF3C2844-CB57-4AF5-9A81-4211695EEE3B}"/>
              </a:ext>
            </a:extLst>
          </p:cNvPr>
          <p:cNvSpPr txBox="1"/>
          <p:nvPr/>
        </p:nvSpPr>
        <p:spPr>
          <a:xfrm>
            <a:off x="1835217" y="1889759"/>
            <a:ext cx="4957009" cy="1200329"/>
          </a:xfrm>
          <a:prstGeom prst="rect">
            <a:avLst/>
          </a:prstGeom>
          <a:noFill/>
        </p:spPr>
        <p:txBody>
          <a:bodyPr wrap="square" rtlCol="0">
            <a:spAutoFit/>
          </a:bodyPr>
          <a:lstStyle/>
          <a:p>
            <a:pPr algn="ctr"/>
            <a:r>
              <a:rPr lang="en-US" sz="7200" dirty="0">
                <a:latin typeface="Bodoni MT" panose="02070603080606020203" pitchFamily="18" charset="0"/>
              </a:rPr>
              <a:t>Thank You</a:t>
            </a:r>
          </a:p>
        </p:txBody>
      </p:sp>
      <p:sp>
        <p:nvSpPr>
          <p:cNvPr id="3" name="Slide Number Placeholder 2"/>
          <p:cNvSpPr>
            <a:spLocks noGrp="1"/>
          </p:cNvSpPr>
          <p:nvPr>
            <p:ph type="sldNum" sz="quarter" idx="12"/>
          </p:nvPr>
        </p:nvSpPr>
        <p:spPr/>
        <p:txBody>
          <a:bodyPr/>
          <a:lstStyle/>
          <a:p>
            <a:fld id="{656A9C6B-3F48-5244-8E1D-BC78BD05CF06}" type="slidenum">
              <a:rPr lang="en-US" smtClean="0"/>
              <a:t>20</a:t>
            </a:fld>
            <a:endParaRPr lang="en-US"/>
          </a:p>
        </p:txBody>
      </p:sp>
    </p:spTree>
    <p:extLst>
      <p:ext uri="{BB962C8B-B14F-4D97-AF65-F5344CB8AC3E}">
        <p14:creationId xmlns:p14="http://schemas.microsoft.com/office/powerpoint/2010/main" val="355996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2" name="TextBox 1">
            <a:extLst>
              <a:ext uri="{FF2B5EF4-FFF2-40B4-BE49-F238E27FC236}">
                <a16:creationId xmlns:a16="http://schemas.microsoft.com/office/drawing/2014/main" id="{F05B931A-A7E6-452E-9239-8825AB50CCA3}"/>
              </a:ext>
            </a:extLst>
          </p:cNvPr>
          <p:cNvSpPr txBox="1"/>
          <p:nvPr/>
        </p:nvSpPr>
        <p:spPr>
          <a:xfrm>
            <a:off x="949693" y="753980"/>
            <a:ext cx="7411452" cy="1631216"/>
          </a:xfrm>
          <a:prstGeom prst="rect">
            <a:avLst/>
          </a:prstGeom>
          <a:solidFill>
            <a:schemeClr val="bg1"/>
          </a:solidFill>
        </p:spPr>
        <p:txBody>
          <a:bodyPr wrap="square" rtlCol="0">
            <a:spAutoFit/>
          </a:bodyPr>
          <a:lstStyle/>
          <a:p>
            <a:r>
              <a:rPr lang="en-US" sz="2800" dirty="0"/>
              <a:t>Gulf Coast (and Florida) Transportation Recovery</a:t>
            </a:r>
          </a:p>
          <a:p>
            <a:r>
              <a:rPr lang="en-US" dirty="0"/>
              <a:t>With Dale McClung, Director of Design Solutions</a:t>
            </a:r>
          </a:p>
          <a:p>
            <a:endParaRPr lang="en-US" dirty="0"/>
          </a:p>
          <a:p>
            <a:r>
              <a:rPr lang="en-US" dirty="0"/>
              <a:t>September 13, 2017</a:t>
            </a:r>
          </a:p>
          <a:p>
            <a:r>
              <a:rPr lang="en-US" dirty="0"/>
              <a:t>1:15 PM </a:t>
            </a:r>
          </a:p>
        </p:txBody>
      </p:sp>
    </p:spTree>
    <p:extLst>
      <p:ext uri="{BB962C8B-B14F-4D97-AF65-F5344CB8AC3E}">
        <p14:creationId xmlns:p14="http://schemas.microsoft.com/office/powerpoint/2010/main" val="200409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Harvey</a:t>
            </a:r>
          </a:p>
        </p:txBody>
      </p:sp>
      <p:pic>
        <p:nvPicPr>
          <p:cNvPr id="4" name="Picture 3"/>
          <p:cNvPicPr>
            <a:picLocks noChangeAspect="1"/>
          </p:cNvPicPr>
          <p:nvPr/>
        </p:nvPicPr>
        <p:blipFill>
          <a:blip r:embed="rId3"/>
          <a:stretch>
            <a:fillRect/>
          </a:stretch>
        </p:blipFill>
        <p:spPr>
          <a:xfrm>
            <a:off x="0" y="1341572"/>
            <a:ext cx="5327461" cy="3505635"/>
          </a:xfrm>
          <a:prstGeom prst="rect">
            <a:avLst/>
          </a:prstGeom>
        </p:spPr>
      </p:pic>
      <p:sp>
        <p:nvSpPr>
          <p:cNvPr id="5" name="TextBox 4"/>
          <p:cNvSpPr txBox="1"/>
          <p:nvPr/>
        </p:nvSpPr>
        <p:spPr>
          <a:xfrm>
            <a:off x="506026" y="559293"/>
            <a:ext cx="8096435" cy="369332"/>
          </a:xfrm>
          <a:prstGeom prst="rect">
            <a:avLst/>
          </a:prstGeom>
          <a:noFill/>
        </p:spPr>
        <p:txBody>
          <a:bodyPr wrap="square" rtlCol="0">
            <a:spAutoFit/>
          </a:bodyPr>
          <a:lstStyle/>
          <a:p>
            <a:r>
              <a:rPr lang="en-US" dirty="0"/>
              <a:t>Hurricane Harvey was the 8</a:t>
            </a:r>
            <a:r>
              <a:rPr lang="en-US" baseline="30000" dirty="0"/>
              <a:t>th</a:t>
            </a:r>
            <a:r>
              <a:rPr lang="en-US" dirty="0"/>
              <a:t> Atlantic Basin storm for the 2017 Hurricane Season</a:t>
            </a:r>
          </a:p>
        </p:txBody>
      </p:sp>
      <p:pic>
        <p:nvPicPr>
          <p:cNvPr id="3" name="Picture 2"/>
          <p:cNvPicPr>
            <a:picLocks noChangeAspect="1"/>
          </p:cNvPicPr>
          <p:nvPr/>
        </p:nvPicPr>
        <p:blipFill>
          <a:blip r:embed="rId4"/>
          <a:stretch>
            <a:fillRect/>
          </a:stretch>
        </p:blipFill>
        <p:spPr>
          <a:xfrm>
            <a:off x="5500327" y="1487918"/>
            <a:ext cx="3568413" cy="2693465"/>
          </a:xfrm>
          <a:prstGeom prst="rect">
            <a:avLst/>
          </a:prstGeom>
        </p:spPr>
      </p:pic>
      <p:sp>
        <p:nvSpPr>
          <p:cNvPr id="7" name="Slide Number Placeholder 6"/>
          <p:cNvSpPr>
            <a:spLocks noGrp="1"/>
          </p:cNvSpPr>
          <p:nvPr>
            <p:ph type="sldNum" sz="quarter" idx="12"/>
          </p:nvPr>
        </p:nvSpPr>
        <p:spPr/>
        <p:txBody>
          <a:bodyPr/>
          <a:lstStyle/>
          <a:p>
            <a:fld id="{656A9C6B-3F48-5244-8E1D-BC78BD05CF06}" type="slidenum">
              <a:rPr lang="en-US" smtClean="0"/>
              <a:t>4</a:t>
            </a:fld>
            <a:endParaRPr lang="en-US"/>
          </a:p>
        </p:txBody>
      </p:sp>
    </p:spTree>
    <p:extLst>
      <p:ext uri="{BB962C8B-B14F-4D97-AF65-F5344CB8AC3E}">
        <p14:creationId xmlns:p14="http://schemas.microsoft.com/office/powerpoint/2010/main" val="24489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Hurricane Harvey Statistics</a:t>
            </a:r>
          </a:p>
        </p:txBody>
      </p:sp>
      <p:pic>
        <p:nvPicPr>
          <p:cNvPr id="2" name="Picture 1"/>
          <p:cNvPicPr>
            <a:picLocks noChangeAspect="1"/>
          </p:cNvPicPr>
          <p:nvPr/>
        </p:nvPicPr>
        <p:blipFill>
          <a:blip r:embed="rId3"/>
          <a:stretch>
            <a:fillRect/>
          </a:stretch>
        </p:blipFill>
        <p:spPr>
          <a:xfrm>
            <a:off x="3892" y="1038687"/>
            <a:ext cx="2934806" cy="3909504"/>
          </a:xfrm>
          <a:prstGeom prst="rect">
            <a:avLst/>
          </a:prstGeom>
        </p:spPr>
      </p:pic>
      <p:pic>
        <p:nvPicPr>
          <p:cNvPr id="4" name="Picture 3"/>
          <p:cNvPicPr>
            <a:picLocks noChangeAspect="1"/>
          </p:cNvPicPr>
          <p:nvPr/>
        </p:nvPicPr>
        <p:blipFill>
          <a:blip r:embed="rId4"/>
          <a:stretch>
            <a:fillRect/>
          </a:stretch>
        </p:blipFill>
        <p:spPr>
          <a:xfrm>
            <a:off x="6056107" y="1049485"/>
            <a:ext cx="3122310" cy="4104813"/>
          </a:xfrm>
          <a:prstGeom prst="rect">
            <a:avLst/>
          </a:prstGeom>
        </p:spPr>
      </p:pic>
      <p:pic>
        <p:nvPicPr>
          <p:cNvPr id="3" name="Picture 2"/>
          <p:cNvPicPr>
            <a:picLocks noChangeAspect="1"/>
          </p:cNvPicPr>
          <p:nvPr/>
        </p:nvPicPr>
        <p:blipFill>
          <a:blip r:embed="rId5"/>
          <a:stretch>
            <a:fillRect/>
          </a:stretch>
        </p:blipFill>
        <p:spPr>
          <a:xfrm>
            <a:off x="2977783" y="1049485"/>
            <a:ext cx="3117409" cy="4104813"/>
          </a:xfrm>
          <a:prstGeom prst="rect">
            <a:avLst/>
          </a:prstGeom>
        </p:spPr>
      </p:pic>
    </p:spTree>
    <p:extLst>
      <p:ext uri="{BB962C8B-B14F-4D97-AF65-F5344CB8AC3E}">
        <p14:creationId xmlns:p14="http://schemas.microsoft.com/office/powerpoint/2010/main" val="270884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Roadway Recovery</a:t>
            </a:r>
          </a:p>
        </p:txBody>
      </p:sp>
      <p:pic>
        <p:nvPicPr>
          <p:cNvPr id="5" name="Picture 4"/>
          <p:cNvPicPr>
            <a:picLocks noChangeAspect="1"/>
          </p:cNvPicPr>
          <p:nvPr/>
        </p:nvPicPr>
        <p:blipFill>
          <a:blip r:embed="rId3"/>
          <a:stretch>
            <a:fillRect/>
          </a:stretch>
        </p:blipFill>
        <p:spPr>
          <a:xfrm>
            <a:off x="172653" y="541077"/>
            <a:ext cx="5833045" cy="3027746"/>
          </a:xfrm>
          <a:prstGeom prst="rect">
            <a:avLst/>
          </a:prstGeom>
          <a:ln w="28575">
            <a:solidFill>
              <a:schemeClr val="tx1"/>
            </a:solidFill>
          </a:ln>
        </p:spPr>
      </p:pic>
      <p:pic>
        <p:nvPicPr>
          <p:cNvPr id="2" name="Picture 1"/>
          <p:cNvPicPr>
            <a:picLocks noChangeAspect="1"/>
          </p:cNvPicPr>
          <p:nvPr/>
        </p:nvPicPr>
        <p:blipFill>
          <a:blip r:embed="rId4"/>
          <a:stretch>
            <a:fillRect/>
          </a:stretch>
        </p:blipFill>
        <p:spPr>
          <a:xfrm>
            <a:off x="3941360" y="1253669"/>
            <a:ext cx="5113864" cy="3350510"/>
          </a:xfrm>
          <a:prstGeom prst="rect">
            <a:avLst/>
          </a:prstGeom>
          <a:ln w="28575">
            <a:solidFill>
              <a:schemeClr val="tx1"/>
            </a:solidFill>
          </a:ln>
        </p:spPr>
      </p:pic>
      <p:sp>
        <p:nvSpPr>
          <p:cNvPr id="3" name="TextBox 2"/>
          <p:cNvSpPr txBox="1"/>
          <p:nvPr/>
        </p:nvSpPr>
        <p:spPr>
          <a:xfrm>
            <a:off x="106532" y="3568823"/>
            <a:ext cx="3400147" cy="646331"/>
          </a:xfrm>
          <a:prstGeom prst="rect">
            <a:avLst/>
          </a:prstGeom>
          <a:noFill/>
        </p:spPr>
        <p:txBody>
          <a:bodyPr wrap="square" rtlCol="0">
            <a:spAutoFit/>
          </a:bodyPr>
          <a:lstStyle/>
          <a:p>
            <a:r>
              <a:rPr lang="en-US" dirty="0"/>
              <a:t>August 31</a:t>
            </a:r>
          </a:p>
          <a:p>
            <a:r>
              <a:rPr lang="en-US" dirty="0"/>
              <a:t>350+ roads closed and/or flooded</a:t>
            </a:r>
          </a:p>
        </p:txBody>
      </p:sp>
      <p:sp>
        <p:nvSpPr>
          <p:cNvPr id="7" name="TextBox 6"/>
          <p:cNvSpPr txBox="1"/>
          <p:nvPr/>
        </p:nvSpPr>
        <p:spPr>
          <a:xfrm>
            <a:off x="6440379" y="623204"/>
            <a:ext cx="2650030" cy="646331"/>
          </a:xfrm>
          <a:prstGeom prst="rect">
            <a:avLst/>
          </a:prstGeom>
          <a:noFill/>
        </p:spPr>
        <p:txBody>
          <a:bodyPr wrap="square" rtlCol="0">
            <a:spAutoFit/>
          </a:bodyPr>
          <a:lstStyle/>
          <a:p>
            <a:r>
              <a:rPr lang="en-US" dirty="0"/>
              <a:t>September 12</a:t>
            </a:r>
          </a:p>
          <a:p>
            <a:r>
              <a:rPr lang="en-US" dirty="0"/>
              <a:t>25 roads closed, 3 flooded</a:t>
            </a:r>
          </a:p>
        </p:txBody>
      </p:sp>
      <p:sp>
        <p:nvSpPr>
          <p:cNvPr id="4" name="Slide Number Placeholder 3"/>
          <p:cNvSpPr>
            <a:spLocks noGrp="1"/>
          </p:cNvSpPr>
          <p:nvPr>
            <p:ph type="sldNum" sz="quarter" idx="12"/>
          </p:nvPr>
        </p:nvSpPr>
        <p:spPr/>
        <p:txBody>
          <a:bodyPr/>
          <a:lstStyle/>
          <a:p>
            <a:fld id="{656A9C6B-3F48-5244-8E1D-BC78BD05CF06}" type="slidenum">
              <a:rPr lang="en-US" smtClean="0"/>
              <a:t>6</a:t>
            </a:fld>
            <a:endParaRPr lang="en-US" dirty="0"/>
          </a:p>
        </p:txBody>
      </p:sp>
    </p:spTree>
    <p:extLst>
      <p:ext uri="{BB962C8B-B14F-4D97-AF65-F5344CB8AC3E}">
        <p14:creationId xmlns:p14="http://schemas.microsoft.com/office/powerpoint/2010/main" val="26118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Rail Recovery</a:t>
            </a:r>
          </a:p>
        </p:txBody>
      </p:sp>
      <p:cxnSp>
        <p:nvCxnSpPr>
          <p:cNvPr id="4" name="Straight Connector 3"/>
          <p:cNvCxnSpPr/>
          <p:nvPr/>
        </p:nvCxnSpPr>
        <p:spPr>
          <a:xfrm flipV="1">
            <a:off x="3892" y="630315"/>
            <a:ext cx="9140108" cy="1775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2549" y="665602"/>
            <a:ext cx="1867134" cy="400110"/>
          </a:xfrm>
          <a:prstGeom prst="rect">
            <a:avLst/>
          </a:prstGeom>
          <a:noFill/>
        </p:spPr>
        <p:txBody>
          <a:bodyPr wrap="square" rtlCol="0">
            <a:spAutoFit/>
          </a:bodyPr>
          <a:lstStyle/>
          <a:p>
            <a:r>
              <a:rPr lang="en-US" sz="2000" b="1" dirty="0"/>
              <a:t>September 1</a:t>
            </a:r>
            <a:r>
              <a:rPr lang="en-US" sz="2000" b="1" baseline="30000" dirty="0"/>
              <a:t>st</a:t>
            </a:r>
            <a:r>
              <a:rPr lang="en-US" sz="2000" b="1" dirty="0"/>
              <a:t> </a:t>
            </a:r>
          </a:p>
        </p:txBody>
      </p:sp>
      <p:sp>
        <p:nvSpPr>
          <p:cNvPr id="11" name="TextBox 10"/>
          <p:cNvSpPr txBox="1"/>
          <p:nvPr/>
        </p:nvSpPr>
        <p:spPr>
          <a:xfrm>
            <a:off x="6745852" y="657558"/>
            <a:ext cx="2304847" cy="400110"/>
          </a:xfrm>
          <a:prstGeom prst="rect">
            <a:avLst/>
          </a:prstGeom>
          <a:noFill/>
        </p:spPr>
        <p:txBody>
          <a:bodyPr wrap="square" rtlCol="0">
            <a:spAutoFit/>
          </a:bodyPr>
          <a:lstStyle/>
          <a:p>
            <a:r>
              <a:rPr lang="en-US" sz="2000" b="1" dirty="0"/>
              <a:t>September 12</a:t>
            </a:r>
            <a:r>
              <a:rPr lang="en-US" sz="2000" b="1" baseline="30000" dirty="0"/>
              <a:t>th</a:t>
            </a:r>
            <a:r>
              <a:rPr lang="en-US" sz="2000" b="1" dirty="0"/>
              <a:t>  </a:t>
            </a:r>
          </a:p>
        </p:txBody>
      </p:sp>
      <p:sp>
        <p:nvSpPr>
          <p:cNvPr id="12" name="TextBox 11"/>
          <p:cNvSpPr txBox="1"/>
          <p:nvPr/>
        </p:nvSpPr>
        <p:spPr>
          <a:xfrm>
            <a:off x="-60201" y="1063095"/>
            <a:ext cx="3939193" cy="1508105"/>
          </a:xfrm>
          <a:prstGeom prst="rect">
            <a:avLst/>
          </a:prstGeom>
          <a:noFill/>
        </p:spPr>
        <p:txBody>
          <a:bodyPr wrap="square" rtlCol="0">
            <a:spAutoFit/>
          </a:bodyPr>
          <a:lstStyle/>
          <a:p>
            <a:pPr>
              <a:spcBef>
                <a:spcPts val="1200"/>
              </a:spcBef>
            </a:pPr>
            <a:r>
              <a:rPr lang="en-US" dirty="0"/>
              <a:t>Embargoes in the Houston area</a:t>
            </a:r>
          </a:p>
          <a:p>
            <a:pPr>
              <a:spcBef>
                <a:spcPts val="1200"/>
              </a:spcBef>
            </a:pPr>
            <a:r>
              <a:rPr lang="en-US" dirty="0"/>
              <a:t>Cars and tracks under water</a:t>
            </a:r>
          </a:p>
          <a:p>
            <a:pPr>
              <a:spcBef>
                <a:spcPts val="1200"/>
              </a:spcBef>
            </a:pPr>
            <a:r>
              <a:rPr lang="en-US" dirty="0"/>
              <a:t>Repairs and inspections already underway</a:t>
            </a:r>
          </a:p>
        </p:txBody>
      </p:sp>
      <p:pic>
        <p:nvPicPr>
          <p:cNvPr id="14" name="Picture 13" descr="http://domino.bnsf.com/website/updates.nsf/bb9876dbea722eb30625696e006744f3/1badb979fe2372a88625818b007a1c75/Document/0.21A?OpenElement&amp;FieldElemFormat=jpg"/>
          <p:cNvPicPr/>
          <p:nvPr/>
        </p:nvPicPr>
        <p:blipFill>
          <a:blip r:embed="rId3">
            <a:extLst>
              <a:ext uri="{28A0092B-C50C-407E-A947-70E740481C1C}">
                <a14:useLocalDpi xmlns:a14="http://schemas.microsoft.com/office/drawing/2010/main" val="0"/>
              </a:ext>
            </a:extLst>
          </a:blip>
          <a:srcRect/>
          <a:stretch>
            <a:fillRect/>
          </a:stretch>
        </p:blipFill>
        <p:spPr bwMode="auto">
          <a:xfrm>
            <a:off x="188374" y="2571750"/>
            <a:ext cx="2852555" cy="2257739"/>
          </a:xfrm>
          <a:prstGeom prst="rect">
            <a:avLst/>
          </a:prstGeom>
          <a:noFill/>
          <a:ln>
            <a:noFill/>
          </a:ln>
        </p:spPr>
      </p:pic>
      <p:sp>
        <p:nvSpPr>
          <p:cNvPr id="15" name="TextBox 14"/>
          <p:cNvSpPr txBox="1"/>
          <p:nvPr/>
        </p:nvSpPr>
        <p:spPr>
          <a:xfrm>
            <a:off x="3632790" y="657558"/>
            <a:ext cx="2304847" cy="400110"/>
          </a:xfrm>
          <a:prstGeom prst="rect">
            <a:avLst/>
          </a:prstGeom>
          <a:noFill/>
        </p:spPr>
        <p:txBody>
          <a:bodyPr wrap="square" rtlCol="0">
            <a:spAutoFit/>
          </a:bodyPr>
          <a:lstStyle/>
          <a:p>
            <a:r>
              <a:rPr lang="en-US" sz="2000" b="1" dirty="0"/>
              <a:t>September 6</a:t>
            </a:r>
            <a:r>
              <a:rPr lang="en-US" sz="2000" b="1" baseline="30000" dirty="0"/>
              <a:t>th</a:t>
            </a:r>
            <a:r>
              <a:rPr lang="en-US" sz="2000" b="1" dirty="0"/>
              <a:t>  </a:t>
            </a:r>
          </a:p>
        </p:txBody>
      </p:sp>
      <p:sp>
        <p:nvSpPr>
          <p:cNvPr id="16" name="TextBox 15"/>
          <p:cNvSpPr txBox="1"/>
          <p:nvPr/>
        </p:nvSpPr>
        <p:spPr>
          <a:xfrm>
            <a:off x="3195252" y="1069197"/>
            <a:ext cx="3122021" cy="1508105"/>
          </a:xfrm>
          <a:prstGeom prst="rect">
            <a:avLst/>
          </a:prstGeom>
          <a:noFill/>
        </p:spPr>
        <p:txBody>
          <a:bodyPr wrap="square" rtlCol="0">
            <a:spAutoFit/>
          </a:bodyPr>
          <a:lstStyle/>
          <a:p>
            <a:pPr>
              <a:spcBef>
                <a:spcPts val="1200"/>
              </a:spcBef>
            </a:pPr>
            <a:r>
              <a:rPr lang="en-US" dirty="0"/>
              <a:t>Class 1 railroads make significant progress on repairs</a:t>
            </a:r>
          </a:p>
          <a:p>
            <a:pPr>
              <a:spcBef>
                <a:spcPts val="1200"/>
              </a:spcBef>
            </a:pPr>
            <a:r>
              <a:rPr lang="en-US" dirty="0"/>
              <a:t>Delays still exist on routes</a:t>
            </a:r>
          </a:p>
          <a:p>
            <a:pPr>
              <a:spcBef>
                <a:spcPts val="1200"/>
              </a:spcBef>
            </a:pPr>
            <a:r>
              <a:rPr lang="en-US" dirty="0"/>
              <a:t>Some embargoes still in place</a:t>
            </a:r>
          </a:p>
        </p:txBody>
      </p:sp>
      <p:sp>
        <p:nvSpPr>
          <p:cNvPr id="17" name="TextBox 16"/>
          <p:cNvSpPr txBox="1"/>
          <p:nvPr/>
        </p:nvSpPr>
        <p:spPr>
          <a:xfrm>
            <a:off x="6265295" y="1057668"/>
            <a:ext cx="2878706" cy="1508105"/>
          </a:xfrm>
          <a:prstGeom prst="rect">
            <a:avLst/>
          </a:prstGeom>
          <a:noFill/>
        </p:spPr>
        <p:txBody>
          <a:bodyPr wrap="square" rtlCol="0">
            <a:spAutoFit/>
          </a:bodyPr>
          <a:lstStyle/>
          <a:p>
            <a:pPr>
              <a:spcBef>
                <a:spcPts val="1200"/>
              </a:spcBef>
            </a:pPr>
            <a:r>
              <a:rPr lang="en-US" dirty="0"/>
              <a:t>Majority of services restored</a:t>
            </a:r>
          </a:p>
          <a:p>
            <a:pPr>
              <a:spcBef>
                <a:spcPts val="1200"/>
              </a:spcBef>
            </a:pPr>
            <a:r>
              <a:rPr lang="en-US" dirty="0"/>
              <a:t>145 locomotives added to handle surge in traffic</a:t>
            </a:r>
          </a:p>
          <a:p>
            <a:pPr>
              <a:spcBef>
                <a:spcPts val="1200"/>
              </a:spcBef>
            </a:pPr>
            <a:r>
              <a:rPr lang="en-US" dirty="0"/>
              <a:t>Delays continue</a:t>
            </a:r>
          </a:p>
        </p:txBody>
      </p:sp>
      <p:cxnSp>
        <p:nvCxnSpPr>
          <p:cNvPr id="18" name="Straight Connector 17"/>
          <p:cNvCxnSpPr/>
          <p:nvPr/>
        </p:nvCxnSpPr>
        <p:spPr>
          <a:xfrm>
            <a:off x="3152231" y="657558"/>
            <a:ext cx="0" cy="44504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265294" y="630315"/>
            <a:ext cx="0" cy="4572000"/>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4"/>
          <a:stretch>
            <a:fillRect/>
          </a:stretch>
        </p:blipFill>
        <p:spPr>
          <a:xfrm>
            <a:off x="3213009" y="2565772"/>
            <a:ext cx="2997908" cy="2174903"/>
          </a:xfrm>
          <a:prstGeom prst="rect">
            <a:avLst/>
          </a:prstGeom>
        </p:spPr>
      </p:pic>
      <p:pic>
        <p:nvPicPr>
          <p:cNvPr id="21" name="Picture 20"/>
          <p:cNvPicPr>
            <a:picLocks noChangeAspect="1"/>
          </p:cNvPicPr>
          <p:nvPr/>
        </p:nvPicPr>
        <p:blipFill>
          <a:blip r:embed="rId5"/>
          <a:stretch>
            <a:fillRect/>
          </a:stretch>
        </p:blipFill>
        <p:spPr>
          <a:xfrm>
            <a:off x="6348908" y="2565771"/>
            <a:ext cx="2795091" cy="2174903"/>
          </a:xfrm>
          <a:prstGeom prst="rect">
            <a:avLst/>
          </a:prstGeom>
        </p:spPr>
      </p:pic>
      <p:sp>
        <p:nvSpPr>
          <p:cNvPr id="24" name="Slide Number Placeholder 23"/>
          <p:cNvSpPr>
            <a:spLocks noGrp="1"/>
          </p:cNvSpPr>
          <p:nvPr>
            <p:ph type="sldNum" sz="quarter" idx="12"/>
          </p:nvPr>
        </p:nvSpPr>
        <p:spPr/>
        <p:txBody>
          <a:bodyPr/>
          <a:lstStyle/>
          <a:p>
            <a:fld id="{656A9C6B-3F48-5244-8E1D-BC78BD05CF06}" type="slidenum">
              <a:rPr lang="en-US" smtClean="0"/>
              <a:t>7</a:t>
            </a:fld>
            <a:endParaRPr lang="en-US"/>
          </a:p>
        </p:txBody>
      </p:sp>
    </p:spTree>
    <p:extLst>
      <p:ext uri="{BB962C8B-B14F-4D97-AF65-F5344CB8AC3E}">
        <p14:creationId xmlns:p14="http://schemas.microsoft.com/office/powerpoint/2010/main" val="38098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Ocean and Air</a:t>
            </a:r>
          </a:p>
        </p:txBody>
      </p:sp>
      <p:sp>
        <p:nvSpPr>
          <p:cNvPr id="2" name="TextBox 1"/>
          <p:cNvSpPr txBox="1"/>
          <p:nvPr/>
        </p:nvSpPr>
        <p:spPr>
          <a:xfrm>
            <a:off x="2608552" y="286252"/>
            <a:ext cx="3346881" cy="369332"/>
          </a:xfrm>
          <a:prstGeom prst="rect">
            <a:avLst/>
          </a:prstGeom>
          <a:noFill/>
        </p:spPr>
        <p:txBody>
          <a:bodyPr wrap="square" rtlCol="0">
            <a:spAutoFit/>
          </a:bodyPr>
          <a:lstStyle/>
          <a:p>
            <a:r>
              <a:rPr lang="en-US" b="1" dirty="0"/>
              <a:t>September 1st</a:t>
            </a:r>
          </a:p>
        </p:txBody>
      </p:sp>
      <p:sp>
        <p:nvSpPr>
          <p:cNvPr id="3" name="TextBox 2"/>
          <p:cNvSpPr txBox="1"/>
          <p:nvPr/>
        </p:nvSpPr>
        <p:spPr>
          <a:xfrm>
            <a:off x="3673873" y="623692"/>
            <a:ext cx="5104660" cy="2616101"/>
          </a:xfrm>
          <a:prstGeom prst="rect">
            <a:avLst/>
          </a:prstGeom>
          <a:noFill/>
        </p:spPr>
        <p:txBody>
          <a:bodyPr wrap="square" rtlCol="0">
            <a:spAutoFit/>
          </a:bodyPr>
          <a:lstStyle/>
          <a:p>
            <a:pPr>
              <a:spcBef>
                <a:spcPts val="600"/>
              </a:spcBef>
            </a:pPr>
            <a:r>
              <a:rPr lang="en-US" dirty="0"/>
              <a:t>Very limited flights in / out of the region</a:t>
            </a:r>
          </a:p>
          <a:p>
            <a:pPr>
              <a:spcBef>
                <a:spcPts val="600"/>
              </a:spcBef>
            </a:pPr>
            <a:r>
              <a:rPr lang="en-US" dirty="0"/>
              <a:t>Air cargo embargo in place</a:t>
            </a:r>
          </a:p>
          <a:p>
            <a:pPr>
              <a:spcBef>
                <a:spcPts val="600"/>
              </a:spcBef>
            </a:pPr>
            <a:r>
              <a:rPr lang="en-US" dirty="0"/>
              <a:t>Some ships re-routed to other ports</a:t>
            </a:r>
          </a:p>
          <a:p>
            <a:pPr>
              <a:spcBef>
                <a:spcPts val="600"/>
              </a:spcBef>
            </a:pPr>
            <a:r>
              <a:rPr lang="en-US" dirty="0"/>
              <a:t>Ocean terminals assessing flood damage and beginning to re-start port facilities</a:t>
            </a:r>
          </a:p>
          <a:p>
            <a:pPr>
              <a:spcBef>
                <a:spcPts val="600"/>
              </a:spcBef>
            </a:pPr>
            <a:r>
              <a:rPr lang="en-US" dirty="0"/>
              <a:t>Additional free time provided to shipping lines for containers</a:t>
            </a:r>
          </a:p>
          <a:p>
            <a:endParaRPr lang="en-US" dirty="0"/>
          </a:p>
        </p:txBody>
      </p:sp>
      <p:sp>
        <p:nvSpPr>
          <p:cNvPr id="19" name="TextBox 18"/>
          <p:cNvSpPr txBox="1"/>
          <p:nvPr/>
        </p:nvSpPr>
        <p:spPr>
          <a:xfrm>
            <a:off x="2608552" y="3096386"/>
            <a:ext cx="2599459" cy="369332"/>
          </a:xfrm>
          <a:prstGeom prst="rect">
            <a:avLst/>
          </a:prstGeom>
          <a:noFill/>
        </p:spPr>
        <p:txBody>
          <a:bodyPr wrap="square" rtlCol="0">
            <a:spAutoFit/>
          </a:bodyPr>
          <a:lstStyle/>
          <a:p>
            <a:r>
              <a:rPr lang="en-US" b="1" dirty="0"/>
              <a:t>September 6</a:t>
            </a:r>
            <a:r>
              <a:rPr lang="en-US" b="1" baseline="30000" dirty="0"/>
              <a:t>th</a:t>
            </a:r>
            <a:r>
              <a:rPr lang="en-US" b="1" dirty="0"/>
              <a:t> </a:t>
            </a:r>
          </a:p>
        </p:txBody>
      </p:sp>
      <p:sp>
        <p:nvSpPr>
          <p:cNvPr id="20" name="TextBox 19"/>
          <p:cNvSpPr txBox="1"/>
          <p:nvPr/>
        </p:nvSpPr>
        <p:spPr>
          <a:xfrm>
            <a:off x="3673874" y="3433826"/>
            <a:ext cx="5104660" cy="1985159"/>
          </a:xfrm>
          <a:prstGeom prst="rect">
            <a:avLst/>
          </a:prstGeom>
          <a:noFill/>
        </p:spPr>
        <p:txBody>
          <a:bodyPr wrap="square" rtlCol="0">
            <a:spAutoFit/>
          </a:bodyPr>
          <a:lstStyle/>
          <a:p>
            <a:pPr>
              <a:spcBef>
                <a:spcPts val="600"/>
              </a:spcBef>
            </a:pPr>
            <a:r>
              <a:rPr lang="en-US" dirty="0"/>
              <a:t>Airports lift cargo embargoes, progresses toward normal operations</a:t>
            </a:r>
          </a:p>
          <a:p>
            <a:pPr>
              <a:spcBef>
                <a:spcPts val="600"/>
              </a:spcBef>
            </a:pPr>
            <a:r>
              <a:rPr lang="en-US" dirty="0"/>
              <a:t>All port facilities open</a:t>
            </a:r>
          </a:p>
          <a:p>
            <a:pPr>
              <a:spcBef>
                <a:spcPts val="600"/>
              </a:spcBef>
            </a:pPr>
            <a:r>
              <a:rPr lang="en-US" dirty="0"/>
              <a:t>Normal free time policies resume</a:t>
            </a:r>
          </a:p>
          <a:p>
            <a:pPr>
              <a:spcBef>
                <a:spcPts val="600"/>
              </a:spcBef>
            </a:pPr>
            <a:r>
              <a:rPr lang="en-US" dirty="0"/>
              <a:t>Some delays in loading / off loading</a:t>
            </a:r>
          </a:p>
          <a:p>
            <a:endParaRPr lang="en-US" dirty="0"/>
          </a:p>
        </p:txBody>
      </p:sp>
      <p:pic>
        <p:nvPicPr>
          <p:cNvPr id="24" name="Picture 2" descr="http://porthouston.com/portweb/wp-content/uploads/revslider/header411/logo3-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93" y="603559"/>
            <a:ext cx="192556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hobby airpor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93" y="3555886"/>
            <a:ext cx="1925567" cy="14441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56A9C6B-3F48-5244-8E1D-BC78BD05CF06}" type="slidenum">
              <a:rPr lang="en-US" smtClean="0"/>
              <a:t>8</a:t>
            </a:fld>
            <a:endParaRPr lang="en-US"/>
          </a:p>
        </p:txBody>
      </p:sp>
    </p:spTree>
    <p:extLst>
      <p:ext uri="{BB962C8B-B14F-4D97-AF65-F5344CB8AC3E}">
        <p14:creationId xmlns:p14="http://schemas.microsoft.com/office/powerpoint/2010/main" val="31905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9144000" cy="5143500"/>
          </a:xfrm>
          <a:prstGeom prst="rect">
            <a:avLst/>
          </a:prstGeom>
        </p:spPr>
      </p:pic>
      <p:sp>
        <p:nvSpPr>
          <p:cNvPr id="50" name="Title 1"/>
          <p:cNvSpPr txBox="1">
            <a:spLocks/>
          </p:cNvSpPr>
          <p:nvPr/>
        </p:nvSpPr>
        <p:spPr>
          <a:xfrm>
            <a:off x="3892" y="10798"/>
            <a:ext cx="8229600" cy="449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Harvey Demand Recovery Model</a:t>
            </a:r>
          </a:p>
        </p:txBody>
      </p:sp>
      <p:graphicFrame>
        <p:nvGraphicFramePr>
          <p:cNvPr id="4" name="Chart 3"/>
          <p:cNvGraphicFramePr/>
          <p:nvPr>
            <p:extLst>
              <p:ext uri="{D42A27DB-BD31-4B8C-83A1-F6EECF244321}">
                <p14:modId xmlns:p14="http://schemas.microsoft.com/office/powerpoint/2010/main" val="541689625"/>
              </p:ext>
            </p:extLst>
          </p:nvPr>
        </p:nvGraphicFramePr>
        <p:xfrm>
          <a:off x="-78802" y="737722"/>
          <a:ext cx="7640084" cy="415193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689076" y="2628996"/>
            <a:ext cx="1183015" cy="244549"/>
          </a:xfrm>
          <a:prstGeom prst="rect">
            <a:avLst/>
          </a:prstGeom>
          <a:noFill/>
        </p:spPr>
        <p:txBody>
          <a:bodyPr wrap="square" rtlCol="0">
            <a:spAutoFit/>
          </a:bodyPr>
          <a:lstStyle/>
          <a:p>
            <a:r>
              <a:rPr lang="en-US" sz="1000" i="1" dirty="0"/>
              <a:t>Original Forecast</a:t>
            </a:r>
          </a:p>
        </p:txBody>
      </p:sp>
      <p:sp>
        <p:nvSpPr>
          <p:cNvPr id="9" name="TextBox 8"/>
          <p:cNvSpPr txBox="1"/>
          <p:nvPr/>
        </p:nvSpPr>
        <p:spPr>
          <a:xfrm>
            <a:off x="2469694" y="3606485"/>
            <a:ext cx="1318437" cy="261610"/>
          </a:xfrm>
          <a:prstGeom prst="rect">
            <a:avLst/>
          </a:prstGeom>
          <a:noFill/>
        </p:spPr>
        <p:txBody>
          <a:bodyPr wrap="square" rtlCol="0">
            <a:spAutoFit/>
          </a:bodyPr>
          <a:lstStyle/>
          <a:p>
            <a:r>
              <a:rPr lang="en-US" sz="1100" dirty="0"/>
              <a:t>Week of Aug. 27</a:t>
            </a:r>
            <a:r>
              <a:rPr lang="en-US" sz="1100" baseline="30000" dirty="0"/>
              <a:t>th</a:t>
            </a:r>
            <a:endParaRPr lang="en-US" sz="1100" dirty="0"/>
          </a:p>
        </p:txBody>
      </p:sp>
      <p:sp>
        <p:nvSpPr>
          <p:cNvPr id="11" name="TextBox 10"/>
          <p:cNvSpPr txBox="1"/>
          <p:nvPr/>
        </p:nvSpPr>
        <p:spPr>
          <a:xfrm>
            <a:off x="4693160" y="2215700"/>
            <a:ext cx="1183015" cy="244549"/>
          </a:xfrm>
          <a:prstGeom prst="rect">
            <a:avLst/>
          </a:prstGeom>
          <a:noFill/>
        </p:spPr>
        <p:txBody>
          <a:bodyPr wrap="square" rtlCol="0">
            <a:spAutoFit/>
          </a:bodyPr>
          <a:lstStyle/>
          <a:p>
            <a:r>
              <a:rPr lang="en-US" sz="1000" i="1" dirty="0"/>
              <a:t>Revised Forecast</a:t>
            </a:r>
          </a:p>
        </p:txBody>
      </p:sp>
      <p:sp>
        <p:nvSpPr>
          <p:cNvPr id="12" name="Oval 11"/>
          <p:cNvSpPr/>
          <p:nvPr/>
        </p:nvSpPr>
        <p:spPr>
          <a:xfrm>
            <a:off x="3620646" y="3630489"/>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40294" y="3505481"/>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24337" y="3017092"/>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53797" y="3270349"/>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27466" y="3254701"/>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49247" y="3084039"/>
            <a:ext cx="48876" cy="66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4073213" y="2050742"/>
            <a:ext cx="2951736" cy="139685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687183" y="1704513"/>
            <a:ext cx="1005977" cy="20177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95444" y="3175020"/>
            <a:ext cx="2790362" cy="584775"/>
          </a:xfrm>
          <a:prstGeom prst="rect">
            <a:avLst/>
          </a:prstGeom>
          <a:noFill/>
        </p:spPr>
        <p:txBody>
          <a:bodyPr wrap="square" rtlCol="0">
            <a:spAutoFit/>
          </a:bodyPr>
          <a:lstStyle/>
          <a:p>
            <a:r>
              <a:rPr lang="en-US" sz="1600" dirty="0"/>
              <a:t>Anticipated rate of recovery 14% per week</a:t>
            </a:r>
          </a:p>
        </p:txBody>
      </p:sp>
      <p:sp>
        <p:nvSpPr>
          <p:cNvPr id="28" name="TextBox 27"/>
          <p:cNvSpPr txBox="1"/>
          <p:nvPr/>
        </p:nvSpPr>
        <p:spPr>
          <a:xfrm>
            <a:off x="3241011" y="1203228"/>
            <a:ext cx="2318891" cy="584775"/>
          </a:xfrm>
          <a:prstGeom prst="rect">
            <a:avLst/>
          </a:prstGeom>
          <a:noFill/>
        </p:spPr>
        <p:txBody>
          <a:bodyPr wrap="square" rtlCol="0">
            <a:spAutoFit/>
          </a:bodyPr>
          <a:lstStyle/>
          <a:p>
            <a:r>
              <a:rPr lang="en-US" sz="1600" dirty="0"/>
              <a:t>Actual rate of recovery 25% per week*</a:t>
            </a:r>
          </a:p>
        </p:txBody>
      </p:sp>
      <p:sp>
        <p:nvSpPr>
          <p:cNvPr id="27" name="Rectangle: Rounded Corners 26"/>
          <p:cNvSpPr/>
          <p:nvPr/>
        </p:nvSpPr>
        <p:spPr>
          <a:xfrm>
            <a:off x="3241011" y="1224894"/>
            <a:ext cx="2043656" cy="584775"/>
          </a:xfrm>
          <a:prstGeom prst="roundRect">
            <a:avLst/>
          </a:prstGeom>
          <a:solidFill>
            <a:schemeClr val="accent1">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Rounded Corners 29"/>
          <p:cNvSpPr/>
          <p:nvPr/>
        </p:nvSpPr>
        <p:spPr>
          <a:xfrm>
            <a:off x="4569923" y="3177430"/>
            <a:ext cx="2480775" cy="584775"/>
          </a:xfrm>
          <a:prstGeom prst="roundRect">
            <a:avLst/>
          </a:prstGeom>
          <a:solidFill>
            <a:srgbClr val="FFC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798990" y="524324"/>
            <a:ext cx="1748901" cy="381740"/>
          </a:xfrm>
          <a:prstGeom prst="rect">
            <a:avLst/>
          </a:prstGeom>
          <a:noFill/>
        </p:spPr>
        <p:txBody>
          <a:bodyPr wrap="square" rtlCol="0">
            <a:spAutoFit/>
          </a:bodyPr>
          <a:lstStyle/>
          <a:p>
            <a:r>
              <a:rPr lang="en-US" b="1" dirty="0"/>
              <a:t>Tank Trucks</a:t>
            </a:r>
          </a:p>
        </p:txBody>
      </p:sp>
      <p:sp>
        <p:nvSpPr>
          <p:cNvPr id="32" name="TextBox 31"/>
          <p:cNvSpPr txBox="1"/>
          <p:nvPr/>
        </p:nvSpPr>
        <p:spPr>
          <a:xfrm>
            <a:off x="3892" y="4765293"/>
            <a:ext cx="6753108" cy="430887"/>
          </a:xfrm>
          <a:prstGeom prst="rect">
            <a:avLst/>
          </a:prstGeom>
          <a:noFill/>
        </p:spPr>
        <p:txBody>
          <a:bodyPr wrap="square" rtlCol="0">
            <a:spAutoFit/>
          </a:bodyPr>
          <a:lstStyle/>
          <a:p>
            <a:r>
              <a:rPr lang="en-US" sz="1100" i="1" dirty="0"/>
              <a:t>Forecast based on statistical recovery models generated by CLX Logistics Engineering Team and interviews with major chemical producers in the Baytown and Houston area.</a:t>
            </a:r>
          </a:p>
        </p:txBody>
      </p:sp>
      <p:sp>
        <p:nvSpPr>
          <p:cNvPr id="33" name="Slide Number Placeholder 32"/>
          <p:cNvSpPr>
            <a:spLocks noGrp="1"/>
          </p:cNvSpPr>
          <p:nvPr>
            <p:ph type="sldNum" sz="quarter" idx="12"/>
          </p:nvPr>
        </p:nvSpPr>
        <p:spPr/>
        <p:txBody>
          <a:bodyPr/>
          <a:lstStyle/>
          <a:p>
            <a:fld id="{656A9C6B-3F48-5244-8E1D-BC78BD05CF06}" type="slidenum">
              <a:rPr lang="en-US" smtClean="0"/>
              <a:t>9</a:t>
            </a:fld>
            <a:endParaRPr lang="en-US"/>
          </a:p>
        </p:txBody>
      </p:sp>
    </p:spTree>
    <p:extLst>
      <p:ext uri="{BB962C8B-B14F-4D97-AF65-F5344CB8AC3E}">
        <p14:creationId xmlns:p14="http://schemas.microsoft.com/office/powerpoint/2010/main" val="102072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TotalTime>
  <Words>613</Words>
  <Application>Microsoft Office PowerPoint</Application>
  <PresentationFormat>On-screen Show (16:9)</PresentationFormat>
  <Paragraphs>116</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Bodoni MT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Sage Frog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Shelton</dc:creator>
  <cp:lastModifiedBy>Michael Mills</cp:lastModifiedBy>
  <cp:revision>75</cp:revision>
  <dcterms:created xsi:type="dcterms:W3CDTF">2016-06-27T13:49:44Z</dcterms:created>
  <dcterms:modified xsi:type="dcterms:W3CDTF">2017-09-18T19:33:53Z</dcterms:modified>
</cp:coreProperties>
</file>