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70" r:id="rId4"/>
    <p:sldId id="265" r:id="rId5"/>
    <p:sldId id="263" r:id="rId6"/>
    <p:sldId id="267" r:id="rId7"/>
    <p:sldId id="264" r:id="rId8"/>
    <p:sldId id="266" r:id="rId9"/>
    <p:sldId id="268" r:id="rId10"/>
    <p:sldId id="269" r:id="rId11"/>
    <p:sldId id="262"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8" d="100"/>
          <a:sy n="138" d="100"/>
        </p:scale>
        <p:origin x="75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F5C42C-EA5B-7C4A-B1D4-6EA8F9611319}"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A9C6B-3F48-5244-8E1D-BC78BD05CF06}" type="slidenum">
              <a:rPr lang="en-US" smtClean="0"/>
              <a:pPr/>
              <a:t>‹#›</a:t>
            </a:fld>
            <a:endParaRPr lang="en-US"/>
          </a:p>
        </p:txBody>
      </p:sp>
    </p:spTree>
    <p:extLst>
      <p:ext uri="{BB962C8B-B14F-4D97-AF65-F5344CB8AC3E}">
        <p14:creationId xmlns:p14="http://schemas.microsoft.com/office/powerpoint/2010/main" val="455594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5C42C-EA5B-7C4A-B1D4-6EA8F9611319}"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A9C6B-3F48-5244-8E1D-BC78BD05CF06}" type="slidenum">
              <a:rPr lang="en-US" smtClean="0"/>
              <a:pPr/>
              <a:t>‹#›</a:t>
            </a:fld>
            <a:endParaRPr lang="en-US"/>
          </a:p>
        </p:txBody>
      </p:sp>
    </p:spTree>
    <p:extLst>
      <p:ext uri="{BB962C8B-B14F-4D97-AF65-F5344CB8AC3E}">
        <p14:creationId xmlns:p14="http://schemas.microsoft.com/office/powerpoint/2010/main" val="177742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5C42C-EA5B-7C4A-B1D4-6EA8F9611319}"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A9C6B-3F48-5244-8E1D-BC78BD05CF06}" type="slidenum">
              <a:rPr lang="en-US" smtClean="0"/>
              <a:pPr/>
              <a:t>‹#›</a:t>
            </a:fld>
            <a:endParaRPr lang="en-US"/>
          </a:p>
        </p:txBody>
      </p:sp>
    </p:spTree>
    <p:extLst>
      <p:ext uri="{BB962C8B-B14F-4D97-AF65-F5344CB8AC3E}">
        <p14:creationId xmlns:p14="http://schemas.microsoft.com/office/powerpoint/2010/main" val="167324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5C42C-EA5B-7C4A-B1D4-6EA8F9611319}"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A9C6B-3F48-5244-8E1D-BC78BD05CF06}" type="slidenum">
              <a:rPr lang="en-US" smtClean="0"/>
              <a:pPr/>
              <a:t>‹#›</a:t>
            </a:fld>
            <a:endParaRPr lang="en-US"/>
          </a:p>
        </p:txBody>
      </p:sp>
    </p:spTree>
    <p:extLst>
      <p:ext uri="{BB962C8B-B14F-4D97-AF65-F5344CB8AC3E}">
        <p14:creationId xmlns:p14="http://schemas.microsoft.com/office/powerpoint/2010/main" val="175934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F5C42C-EA5B-7C4A-B1D4-6EA8F9611319}"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A9C6B-3F48-5244-8E1D-BC78BD05CF06}" type="slidenum">
              <a:rPr lang="en-US" smtClean="0"/>
              <a:pPr/>
              <a:t>‹#›</a:t>
            </a:fld>
            <a:endParaRPr lang="en-US"/>
          </a:p>
        </p:txBody>
      </p:sp>
    </p:spTree>
    <p:extLst>
      <p:ext uri="{BB962C8B-B14F-4D97-AF65-F5344CB8AC3E}">
        <p14:creationId xmlns:p14="http://schemas.microsoft.com/office/powerpoint/2010/main" val="159929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F5C42C-EA5B-7C4A-B1D4-6EA8F9611319}" type="datetimeFigureOut">
              <a:rPr lang="en-US" smtClean="0"/>
              <a:pPr/>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A9C6B-3F48-5244-8E1D-BC78BD05CF06}" type="slidenum">
              <a:rPr lang="en-US" smtClean="0"/>
              <a:pPr/>
              <a:t>‹#›</a:t>
            </a:fld>
            <a:endParaRPr lang="en-US"/>
          </a:p>
        </p:txBody>
      </p:sp>
    </p:spTree>
    <p:extLst>
      <p:ext uri="{BB962C8B-B14F-4D97-AF65-F5344CB8AC3E}">
        <p14:creationId xmlns:p14="http://schemas.microsoft.com/office/powerpoint/2010/main" val="314955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F5C42C-EA5B-7C4A-B1D4-6EA8F9611319}" type="datetimeFigureOut">
              <a:rPr lang="en-US" smtClean="0"/>
              <a:pPr/>
              <a:t>9/18/2017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6A9C6B-3F48-5244-8E1D-BC78BD05CF06}" type="slidenum">
              <a:rPr lang="en-US" smtClean="0"/>
              <a:pPr/>
              <a:t>‹#›</a:t>
            </a:fld>
            <a:endParaRPr lang="en-US"/>
          </a:p>
        </p:txBody>
      </p:sp>
    </p:spTree>
    <p:extLst>
      <p:ext uri="{BB962C8B-B14F-4D97-AF65-F5344CB8AC3E}">
        <p14:creationId xmlns:p14="http://schemas.microsoft.com/office/powerpoint/2010/main" val="70115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F5C42C-EA5B-7C4A-B1D4-6EA8F9611319}" type="datetimeFigureOut">
              <a:rPr lang="en-US" smtClean="0"/>
              <a:pPr/>
              <a:t>9/18/2017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6A9C6B-3F48-5244-8E1D-BC78BD05CF06}" type="slidenum">
              <a:rPr lang="en-US" smtClean="0"/>
              <a:pPr/>
              <a:t>‹#›</a:t>
            </a:fld>
            <a:endParaRPr lang="en-US"/>
          </a:p>
        </p:txBody>
      </p:sp>
    </p:spTree>
    <p:extLst>
      <p:ext uri="{BB962C8B-B14F-4D97-AF65-F5344CB8AC3E}">
        <p14:creationId xmlns:p14="http://schemas.microsoft.com/office/powerpoint/2010/main" val="4274850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5C42C-EA5B-7C4A-B1D4-6EA8F9611319}" type="datetimeFigureOut">
              <a:rPr lang="en-US" smtClean="0"/>
              <a:pPr/>
              <a:t>9/18/2017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6A9C6B-3F48-5244-8E1D-BC78BD05CF06}" type="slidenum">
              <a:rPr lang="en-US" smtClean="0"/>
              <a:pPr/>
              <a:t>‹#›</a:t>
            </a:fld>
            <a:endParaRPr lang="en-US"/>
          </a:p>
        </p:txBody>
      </p:sp>
    </p:spTree>
    <p:extLst>
      <p:ext uri="{BB962C8B-B14F-4D97-AF65-F5344CB8AC3E}">
        <p14:creationId xmlns:p14="http://schemas.microsoft.com/office/powerpoint/2010/main" val="459163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F5C42C-EA5B-7C4A-B1D4-6EA8F9611319}" type="datetimeFigureOut">
              <a:rPr lang="en-US" smtClean="0"/>
              <a:pPr/>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A9C6B-3F48-5244-8E1D-BC78BD05CF06}" type="slidenum">
              <a:rPr lang="en-US" smtClean="0"/>
              <a:pPr/>
              <a:t>‹#›</a:t>
            </a:fld>
            <a:endParaRPr lang="en-US"/>
          </a:p>
        </p:txBody>
      </p:sp>
    </p:spTree>
    <p:extLst>
      <p:ext uri="{BB962C8B-B14F-4D97-AF65-F5344CB8AC3E}">
        <p14:creationId xmlns:p14="http://schemas.microsoft.com/office/powerpoint/2010/main" val="419386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F5C42C-EA5B-7C4A-B1D4-6EA8F9611319}" type="datetimeFigureOut">
              <a:rPr lang="en-US" smtClean="0"/>
              <a:pPr/>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A9C6B-3F48-5244-8E1D-BC78BD05CF06}" type="slidenum">
              <a:rPr lang="en-US" smtClean="0"/>
              <a:pPr/>
              <a:t>‹#›</a:t>
            </a:fld>
            <a:endParaRPr lang="en-US"/>
          </a:p>
        </p:txBody>
      </p:sp>
    </p:spTree>
    <p:extLst>
      <p:ext uri="{BB962C8B-B14F-4D97-AF65-F5344CB8AC3E}">
        <p14:creationId xmlns:p14="http://schemas.microsoft.com/office/powerpoint/2010/main" val="416700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CF5C42C-EA5B-7C4A-B1D4-6EA8F9611319}" type="datetimeFigureOut">
              <a:rPr lang="en-US" smtClean="0"/>
              <a:pPr/>
              <a:t>9/18/2017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56A9C6B-3F48-5244-8E1D-BC78BD05CF06}" type="slidenum">
              <a:rPr lang="en-US" smtClean="0"/>
              <a:pPr/>
              <a:t>‹#›</a:t>
            </a:fld>
            <a:endParaRPr lang="en-US"/>
          </a:p>
        </p:txBody>
      </p:sp>
    </p:spTree>
    <p:extLst>
      <p:ext uri="{BB962C8B-B14F-4D97-AF65-F5344CB8AC3E}">
        <p14:creationId xmlns:p14="http://schemas.microsoft.com/office/powerpoint/2010/main" val="4153349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pic>
        <p:nvPicPr>
          <p:cNvPr id="5" name="Picture 4"/>
          <p:cNvPicPr>
            <a:picLocks noChangeAspect="1"/>
          </p:cNvPicPr>
          <p:nvPr/>
        </p:nvPicPr>
        <p:blipFill>
          <a:blip r:embed="rId3"/>
          <a:stretch>
            <a:fillRect/>
          </a:stretch>
        </p:blipFill>
        <p:spPr>
          <a:xfrm>
            <a:off x="2019300" y="2019300"/>
            <a:ext cx="5092700" cy="1092200"/>
          </a:xfrm>
          <a:prstGeom prst="rect">
            <a:avLst/>
          </a:prstGeom>
        </p:spPr>
      </p:pic>
    </p:spTree>
    <p:extLst>
      <p:ext uri="{BB962C8B-B14F-4D97-AF65-F5344CB8AC3E}">
        <p14:creationId xmlns:p14="http://schemas.microsoft.com/office/powerpoint/2010/main" val="1717493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started?</a:t>
            </a:r>
          </a:p>
        </p:txBody>
      </p:sp>
      <p:sp>
        <p:nvSpPr>
          <p:cNvPr id="3" name="Content Placeholder 2"/>
          <p:cNvSpPr>
            <a:spLocks noGrp="1"/>
          </p:cNvSpPr>
          <p:nvPr>
            <p:ph idx="1"/>
          </p:nvPr>
        </p:nvSpPr>
        <p:spPr>
          <a:xfrm>
            <a:off x="457200" y="1391883"/>
            <a:ext cx="8457818" cy="3394472"/>
          </a:xfrm>
        </p:spPr>
        <p:txBody>
          <a:bodyPr>
            <a:normAutofit fontScale="85000" lnSpcReduction="10000"/>
          </a:bodyPr>
          <a:lstStyle/>
          <a:p>
            <a:r>
              <a:rPr lang="en-US" dirty="0"/>
              <a:t>Focus on Customers: Understand Their True Requirements and Expectations</a:t>
            </a:r>
          </a:p>
          <a:p>
            <a:r>
              <a:rPr lang="en-US" dirty="0"/>
              <a:t>Link the Value of Supply Chain and Logistics to the Company’s Strategy and Business Plan</a:t>
            </a:r>
          </a:p>
          <a:p>
            <a:r>
              <a:rPr lang="en-US" dirty="0"/>
              <a:t>Promote Enhanced Collaboration Between Supply Chain, Logistics, Sales, Marketing, and Customer Service</a:t>
            </a:r>
          </a:p>
          <a:p>
            <a:r>
              <a:rPr lang="en-US" dirty="0"/>
              <a:t>Leverage the Knowledge, Expertise, and Resources of Your 3PL partners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pic>
        <p:nvPicPr>
          <p:cNvPr id="5" name="Picture 4"/>
          <p:cNvPicPr>
            <a:picLocks noChangeAspect="1"/>
          </p:cNvPicPr>
          <p:nvPr/>
        </p:nvPicPr>
        <p:blipFill>
          <a:blip r:embed="rId3"/>
          <a:stretch>
            <a:fillRect/>
          </a:stretch>
        </p:blipFill>
        <p:spPr>
          <a:xfrm>
            <a:off x="2914449" y="3578130"/>
            <a:ext cx="2536658" cy="544021"/>
          </a:xfrm>
          <a:prstGeom prst="rect">
            <a:avLst/>
          </a:prstGeom>
        </p:spPr>
      </p:pic>
      <p:sp>
        <p:nvSpPr>
          <p:cNvPr id="2" name="TextBox 1">
            <a:extLst>
              <a:ext uri="{FF2B5EF4-FFF2-40B4-BE49-F238E27FC236}">
                <a16:creationId xmlns:a16="http://schemas.microsoft.com/office/drawing/2014/main" id="{DF3C2844-CB57-4AF5-9A81-4211695EEE3B}"/>
              </a:ext>
            </a:extLst>
          </p:cNvPr>
          <p:cNvSpPr txBox="1"/>
          <p:nvPr/>
        </p:nvSpPr>
        <p:spPr>
          <a:xfrm>
            <a:off x="1835217" y="1889759"/>
            <a:ext cx="4957009" cy="1200329"/>
          </a:xfrm>
          <a:prstGeom prst="rect">
            <a:avLst/>
          </a:prstGeom>
          <a:noFill/>
        </p:spPr>
        <p:txBody>
          <a:bodyPr wrap="square" rtlCol="0">
            <a:spAutoFit/>
          </a:bodyPr>
          <a:lstStyle/>
          <a:p>
            <a:pPr algn="ctr"/>
            <a:r>
              <a:rPr lang="en-US" sz="7200" dirty="0">
                <a:latin typeface="Bodoni MT" panose="02070603080606020203" pitchFamily="18" charset="0"/>
              </a:rPr>
              <a:t>Thank You</a:t>
            </a:r>
          </a:p>
        </p:txBody>
      </p:sp>
    </p:spTree>
    <p:extLst>
      <p:ext uri="{BB962C8B-B14F-4D97-AF65-F5344CB8AC3E}">
        <p14:creationId xmlns:p14="http://schemas.microsoft.com/office/powerpoint/2010/main" val="355996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395" y="700988"/>
            <a:ext cx="3730522" cy="3546792"/>
          </a:xfrm>
          <a:prstGeom prst="rect">
            <a:avLst/>
          </a:prstGeom>
        </p:spPr>
      </p:pic>
    </p:spTree>
    <p:extLst>
      <p:ext uri="{BB962C8B-B14F-4D97-AF65-F5344CB8AC3E}">
        <p14:creationId xmlns:p14="http://schemas.microsoft.com/office/powerpoint/2010/main" val="179232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2" name="TextBox 1">
            <a:extLst>
              <a:ext uri="{FF2B5EF4-FFF2-40B4-BE49-F238E27FC236}">
                <a16:creationId xmlns:a16="http://schemas.microsoft.com/office/drawing/2014/main" id="{F05B931A-A7E6-452E-9239-8825AB50CCA3}"/>
              </a:ext>
            </a:extLst>
          </p:cNvPr>
          <p:cNvSpPr txBox="1"/>
          <p:nvPr/>
        </p:nvSpPr>
        <p:spPr>
          <a:xfrm>
            <a:off x="949693" y="753980"/>
            <a:ext cx="7411452" cy="1631216"/>
          </a:xfrm>
          <a:prstGeom prst="rect">
            <a:avLst/>
          </a:prstGeom>
          <a:solidFill>
            <a:schemeClr val="bg1"/>
          </a:solidFill>
        </p:spPr>
        <p:txBody>
          <a:bodyPr wrap="square" rtlCol="0">
            <a:spAutoFit/>
          </a:bodyPr>
          <a:lstStyle/>
          <a:p>
            <a:r>
              <a:rPr lang="en-US" sz="2800" dirty="0"/>
              <a:t>Defining Your Own Logistics Competitive Weapon</a:t>
            </a:r>
          </a:p>
          <a:p>
            <a:r>
              <a:rPr lang="en-US" dirty="0"/>
              <a:t>With Adrian Gonzalez</a:t>
            </a:r>
          </a:p>
          <a:p>
            <a:endParaRPr lang="en-US" dirty="0"/>
          </a:p>
          <a:p>
            <a:r>
              <a:rPr lang="en-US" dirty="0"/>
              <a:t>September 13, 2017</a:t>
            </a:r>
          </a:p>
          <a:p>
            <a:r>
              <a:rPr lang="en-US" dirty="0"/>
              <a:t>2:15 PM </a:t>
            </a:r>
          </a:p>
        </p:txBody>
      </p:sp>
    </p:spTree>
    <p:extLst>
      <p:ext uri="{BB962C8B-B14F-4D97-AF65-F5344CB8AC3E}">
        <p14:creationId xmlns:p14="http://schemas.microsoft.com/office/powerpoint/2010/main" val="200409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Chain is Your Business Plan</a:t>
            </a:r>
          </a:p>
        </p:txBody>
      </p:sp>
      <p:sp>
        <p:nvSpPr>
          <p:cNvPr id="5" name="Shape 259"/>
          <p:cNvSpPr txBox="1"/>
          <p:nvPr/>
        </p:nvSpPr>
        <p:spPr>
          <a:xfrm>
            <a:off x="457199" y="1318690"/>
            <a:ext cx="8396757" cy="3508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2400" b="0" dirty="0">
                <a:solidFill>
                  <a:srgbClr val="000000"/>
                </a:solidFill>
                <a:latin typeface="Calibri"/>
                <a:ea typeface="Calibri"/>
                <a:cs typeface="Calibri"/>
                <a:sym typeface="Calibri"/>
              </a:rPr>
              <a:t>“We’re seeing a dynamic shift in the relationship between business plans and logistics, a shift from the perception of our industry as a back-end process to a front-end strategy that informs and supports the entire business plan.</a:t>
            </a:r>
          </a:p>
          <a:p>
            <a:pPr marL="0" marR="0" lvl="0" indent="0" algn="l" rtl="0">
              <a:spcBef>
                <a:spcPts val="0"/>
              </a:spcBef>
              <a:spcAft>
                <a:spcPts val="0"/>
              </a:spcAft>
              <a:buNone/>
            </a:pPr>
            <a:endParaRPr sz="2400" b="0" dirty="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en" sz="2400" b="1" dirty="0">
                <a:solidFill>
                  <a:srgbClr val="000000"/>
                </a:solidFill>
                <a:latin typeface="Calibri"/>
                <a:ea typeface="Calibri"/>
                <a:cs typeface="Calibri"/>
                <a:sym typeface="Calibri"/>
              </a:rPr>
              <a:t>Your supply chain strategy in effect becomes your business plan</a:t>
            </a:r>
            <a:r>
              <a:rPr lang="en" sz="2400" b="0" dirty="0">
                <a:solidFill>
                  <a:srgbClr val="000000"/>
                </a:solidFill>
                <a:latin typeface="Calibri"/>
                <a:ea typeface="Calibri"/>
                <a:cs typeface="Calibri"/>
                <a:sym typeface="Calibri"/>
              </a:rPr>
              <a:t>.” </a:t>
            </a:r>
          </a:p>
          <a:p>
            <a:pPr marL="0" marR="0" lvl="0" indent="0" algn="l" rtl="0">
              <a:spcBef>
                <a:spcPts val="0"/>
              </a:spcBef>
              <a:spcAft>
                <a:spcPts val="0"/>
              </a:spcAft>
              <a:buNone/>
            </a:pPr>
            <a:endParaRPr sz="1000" b="0" dirty="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en" sz="2400" b="0" dirty="0">
                <a:solidFill>
                  <a:srgbClr val="000000"/>
                </a:solidFill>
                <a:latin typeface="Calibri"/>
                <a:ea typeface="Calibri"/>
                <a:cs typeface="Calibri"/>
                <a:sym typeface="Calibri"/>
              </a:rPr>
              <a:t>       		</a:t>
            </a:r>
            <a:r>
              <a:rPr lang="en" b="0" dirty="0">
                <a:solidFill>
                  <a:srgbClr val="000000"/>
                </a:solidFill>
                <a:latin typeface="Calibri"/>
                <a:ea typeface="Calibri"/>
                <a:cs typeface="Calibri"/>
                <a:sym typeface="Calibri"/>
              </a:rPr>
              <a:t>          </a:t>
            </a:r>
            <a:r>
              <a:rPr lang="en-US" b="0" dirty="0">
                <a:solidFill>
                  <a:srgbClr val="000000"/>
                </a:solidFill>
                <a:latin typeface="Calibri"/>
                <a:ea typeface="Calibri"/>
                <a:cs typeface="Calibri"/>
                <a:sym typeface="Calibri"/>
              </a:rPr>
              <a:t>		</a:t>
            </a:r>
            <a:r>
              <a:rPr lang="en" b="0" dirty="0">
                <a:solidFill>
                  <a:srgbClr val="000000"/>
                </a:solidFill>
                <a:latin typeface="Calibri"/>
                <a:ea typeface="Calibri"/>
                <a:cs typeface="Calibri"/>
                <a:sym typeface="Calibri"/>
              </a:rPr>
              <a:t> – Michael Eskew, former Chairman &amp; CEO,</a:t>
            </a:r>
            <a:r>
              <a:rPr lang="en" dirty="0">
                <a:latin typeface="Calibri"/>
                <a:ea typeface="Calibri"/>
                <a:cs typeface="Calibri"/>
                <a:sym typeface="Calibri"/>
              </a:rPr>
              <a:t> </a:t>
            </a:r>
            <a:r>
              <a:rPr lang="en" b="0" dirty="0">
                <a:solidFill>
                  <a:srgbClr val="000000"/>
                </a:solidFill>
                <a:latin typeface="Calibri"/>
                <a:ea typeface="Calibri"/>
                <a:cs typeface="Calibri"/>
                <a:sym typeface="Calibri"/>
              </a:rPr>
              <a:t>UPS</a:t>
            </a:r>
            <a:endParaRPr lang="en-US" dirty="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en-US" b="0" dirty="0">
                <a:solidFill>
                  <a:srgbClr val="000000"/>
                </a:solidFill>
                <a:latin typeface="Calibri"/>
                <a:ea typeface="Calibri"/>
                <a:cs typeface="Calibri"/>
                <a:sym typeface="Calibri"/>
              </a:rPr>
              <a:t>						</a:t>
            </a:r>
            <a:r>
              <a:rPr lang="en" b="0" dirty="0">
                <a:solidFill>
                  <a:srgbClr val="000000"/>
                </a:solidFill>
                <a:latin typeface="Calibri"/>
                <a:ea typeface="Calibri"/>
                <a:cs typeface="Calibri"/>
                <a:sym typeface="Calibri"/>
              </a:rPr>
              <a:t>at CSCMP Annual Conference 2002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299"/>
            <a:ext cx="8229600" cy="857250"/>
          </a:xfrm>
        </p:spPr>
        <p:txBody>
          <a:bodyPr/>
          <a:lstStyle/>
          <a:p>
            <a:r>
              <a:rPr lang="en-US" dirty="0"/>
              <a:t>Prime: Amazon’s Killer Weapon</a:t>
            </a:r>
          </a:p>
        </p:txBody>
      </p:sp>
      <p:pic>
        <p:nvPicPr>
          <p:cNvPr id="4" name="Shape 335"/>
          <p:cNvPicPr preferRelativeResize="0"/>
          <p:nvPr/>
        </p:nvPicPr>
        <p:blipFill rotWithShape="1">
          <a:blip r:embed="rId2">
            <a:alphaModFix/>
          </a:blip>
          <a:srcRect/>
          <a:stretch/>
        </p:blipFill>
        <p:spPr>
          <a:xfrm>
            <a:off x="284100" y="1080917"/>
            <a:ext cx="4638900" cy="2049000"/>
          </a:xfrm>
          <a:prstGeom prst="rect">
            <a:avLst/>
          </a:prstGeom>
          <a:noFill/>
          <a:ln>
            <a:noFill/>
          </a:ln>
        </p:spPr>
      </p:pic>
      <p:pic>
        <p:nvPicPr>
          <p:cNvPr id="5" name="Shape 336"/>
          <p:cNvPicPr preferRelativeResize="0"/>
          <p:nvPr/>
        </p:nvPicPr>
        <p:blipFill>
          <a:blip r:embed="rId3">
            <a:alphaModFix/>
          </a:blip>
          <a:stretch>
            <a:fillRect/>
          </a:stretch>
        </p:blipFill>
        <p:spPr>
          <a:xfrm>
            <a:off x="5246308" y="1080918"/>
            <a:ext cx="3611874" cy="2431699"/>
          </a:xfrm>
          <a:prstGeom prst="rect">
            <a:avLst/>
          </a:prstGeom>
          <a:noFill/>
          <a:ln>
            <a:noFill/>
          </a:ln>
        </p:spPr>
      </p:pic>
      <p:sp>
        <p:nvSpPr>
          <p:cNvPr id="6" name="Shape 337"/>
          <p:cNvSpPr txBox="1"/>
          <p:nvPr/>
        </p:nvSpPr>
        <p:spPr>
          <a:xfrm>
            <a:off x="284109" y="3451619"/>
            <a:ext cx="4638900" cy="1606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r>
              <a:rPr lang="en" sz="1400" b="0" dirty="0">
                <a:solidFill>
                  <a:srgbClr val="000000"/>
                </a:solidFill>
                <a:ea typeface="Calibri"/>
                <a:cs typeface="Calibri"/>
                <a:sym typeface="Calibri"/>
              </a:rPr>
              <a:t>We’ve grown Prime </a:t>
            </a:r>
            <a:r>
              <a:rPr lang="en" sz="1400" b="1" dirty="0">
                <a:solidFill>
                  <a:srgbClr val="000000"/>
                </a:solidFill>
                <a:ea typeface="Calibri"/>
                <a:cs typeface="Calibri"/>
                <a:sym typeface="Calibri"/>
              </a:rPr>
              <a:t>two-day delivery </a:t>
            </a:r>
            <a:r>
              <a:rPr lang="en" sz="1400" b="0" dirty="0">
                <a:solidFill>
                  <a:srgbClr val="000000"/>
                </a:solidFill>
                <a:ea typeface="Calibri"/>
                <a:cs typeface="Calibri"/>
                <a:sym typeface="Calibri"/>
              </a:rPr>
              <a:t>selection from 1 million items to over 30 million, added </a:t>
            </a:r>
            <a:r>
              <a:rPr lang="en" sz="1400" b="1" dirty="0">
                <a:solidFill>
                  <a:srgbClr val="000000"/>
                </a:solidFill>
                <a:ea typeface="Calibri"/>
                <a:cs typeface="Calibri"/>
                <a:sym typeface="Calibri"/>
              </a:rPr>
              <a:t>Sunday Delivery</a:t>
            </a:r>
            <a:r>
              <a:rPr lang="en" sz="1400" b="0" dirty="0">
                <a:solidFill>
                  <a:srgbClr val="000000"/>
                </a:solidFill>
                <a:ea typeface="Calibri"/>
                <a:cs typeface="Calibri"/>
                <a:sym typeface="Calibri"/>
              </a:rPr>
              <a:t>, and introduced </a:t>
            </a:r>
            <a:r>
              <a:rPr lang="en" sz="1400" b="1" dirty="0">
                <a:solidFill>
                  <a:srgbClr val="000000"/>
                </a:solidFill>
                <a:ea typeface="Calibri"/>
                <a:cs typeface="Calibri"/>
                <a:sym typeface="Calibri"/>
              </a:rPr>
              <a:t>Free Same-Day Delivery </a:t>
            </a:r>
            <a:r>
              <a:rPr lang="en" sz="1400" b="0" dirty="0">
                <a:solidFill>
                  <a:srgbClr val="000000"/>
                </a:solidFill>
                <a:ea typeface="Calibri"/>
                <a:cs typeface="Calibri"/>
                <a:sym typeface="Calibri"/>
              </a:rPr>
              <a:t>on hundreds of thousands of products for customers in more than 35 cities around the world…Prime Now offers members </a:t>
            </a:r>
            <a:r>
              <a:rPr lang="en" sz="1400" b="1" dirty="0">
                <a:solidFill>
                  <a:srgbClr val="000000"/>
                </a:solidFill>
                <a:ea typeface="Calibri"/>
                <a:cs typeface="Calibri"/>
                <a:sym typeface="Calibri"/>
              </a:rPr>
              <a:t>one-hour delivery </a:t>
            </a:r>
            <a:r>
              <a:rPr lang="en" sz="1400" b="0" dirty="0">
                <a:solidFill>
                  <a:srgbClr val="000000"/>
                </a:solidFill>
                <a:ea typeface="Calibri"/>
                <a:cs typeface="Calibri"/>
                <a:sym typeface="Calibri"/>
              </a:rPr>
              <a:t>on an important subset of selection [and serves] members in more than 30 cities around the world. </a:t>
            </a:r>
          </a:p>
          <a:p>
            <a:pPr marL="0" marR="0" lvl="0" indent="0" algn="l" rtl="0">
              <a:spcBef>
                <a:spcPts val="0"/>
              </a:spcBef>
              <a:spcAft>
                <a:spcPts val="0"/>
              </a:spcAft>
              <a:buNone/>
            </a:pPr>
            <a:endParaRPr sz="1400" b="0" dirty="0">
              <a:solidFill>
                <a:srgbClr val="000000"/>
              </a:solidFill>
              <a:ea typeface="Calibri"/>
              <a:cs typeface="Calibri"/>
              <a:sym typeface="Calibri"/>
            </a:endParaRPr>
          </a:p>
          <a:p>
            <a:pPr marL="0" marR="0" lvl="0" indent="0" algn="l" rtl="0">
              <a:spcBef>
                <a:spcPts val="0"/>
              </a:spcBef>
              <a:spcAft>
                <a:spcPts val="0"/>
              </a:spcAft>
              <a:buNone/>
            </a:pPr>
            <a:endParaRPr sz="1400" dirty="0">
              <a:ea typeface="Calibri"/>
              <a:cs typeface="Calibri"/>
              <a:sym typeface="Calibri"/>
            </a:endParaRPr>
          </a:p>
          <a:p>
            <a:pPr marL="0" marR="0" lvl="0" indent="0" algn="l" rtl="0">
              <a:spcBef>
                <a:spcPts val="0"/>
              </a:spcBef>
              <a:spcAft>
                <a:spcPts val="0"/>
              </a:spcAft>
              <a:buNone/>
            </a:pPr>
            <a:endParaRPr sz="1400" b="0" dirty="0">
              <a:solidFill>
                <a:srgbClr val="000000"/>
              </a:solidFill>
              <a:ea typeface="Calibri"/>
              <a:cs typeface="Calibri"/>
              <a:sym typeface="Calibri"/>
            </a:endParaRPr>
          </a:p>
          <a:p>
            <a:pPr marL="0" marR="0" lvl="0" indent="0" algn="l" rtl="0">
              <a:spcBef>
                <a:spcPts val="0"/>
              </a:spcBef>
              <a:spcAft>
                <a:spcPts val="0"/>
              </a:spcAft>
              <a:buNone/>
            </a:pPr>
            <a:endParaRPr sz="1400" b="0" dirty="0">
              <a:solidFill>
                <a:srgbClr val="000000"/>
              </a:solidFill>
              <a:ea typeface="Calibri"/>
              <a:cs typeface="Calibri"/>
              <a:sym typeface="Calibri"/>
            </a:endParaRPr>
          </a:p>
        </p:txBody>
      </p:sp>
      <p:sp>
        <p:nvSpPr>
          <p:cNvPr id="7" name="Shape 340"/>
          <p:cNvSpPr txBox="1"/>
          <p:nvPr/>
        </p:nvSpPr>
        <p:spPr>
          <a:xfrm>
            <a:off x="6233034" y="1063229"/>
            <a:ext cx="2236800" cy="396300"/>
          </a:xfrm>
          <a:prstGeom prst="rect">
            <a:avLst/>
          </a:prstGeom>
          <a:noFill/>
          <a:ln>
            <a:noFill/>
          </a:ln>
        </p:spPr>
        <p:txBody>
          <a:bodyPr lIns="91425" tIns="91425" rIns="91425" bIns="91425" anchor="t" anchorCtr="0">
            <a:noAutofit/>
          </a:bodyPr>
          <a:lstStyle/>
          <a:p>
            <a:pPr lvl="0">
              <a:spcBef>
                <a:spcPts val="0"/>
              </a:spcBef>
              <a:buNone/>
            </a:pPr>
            <a:r>
              <a:rPr lang="en" sz="1400" i="1" dirty="0">
                <a:latin typeface="Calibri"/>
                <a:ea typeface="Calibri"/>
                <a:cs typeface="Calibri"/>
                <a:sym typeface="Calibri"/>
              </a:rPr>
              <a:t>Average Spend Per Year</a:t>
            </a:r>
          </a:p>
        </p:txBody>
      </p:sp>
      <p:sp>
        <p:nvSpPr>
          <p:cNvPr id="8" name="Shape 341"/>
          <p:cNvSpPr txBox="1"/>
          <p:nvPr/>
        </p:nvSpPr>
        <p:spPr>
          <a:xfrm>
            <a:off x="5246246" y="3858569"/>
            <a:ext cx="3612000" cy="792900"/>
          </a:xfrm>
          <a:prstGeom prst="rect">
            <a:avLst/>
          </a:prstGeom>
          <a:noFill/>
          <a:ln>
            <a:noFill/>
          </a:ln>
        </p:spPr>
        <p:txBody>
          <a:bodyPr lIns="91425" tIns="45700" rIns="91425" bIns="45700" anchor="t" anchorCtr="0">
            <a:noAutofit/>
          </a:bodyPr>
          <a:lstStyle/>
          <a:p>
            <a:pPr marL="0" marR="0" lvl="0" indent="0" rtl="0">
              <a:spcBef>
                <a:spcPts val="0"/>
              </a:spcBef>
              <a:spcAft>
                <a:spcPts val="0"/>
              </a:spcAft>
              <a:buNone/>
            </a:pPr>
            <a:r>
              <a:rPr lang="en" sz="1400" b="0">
                <a:solidFill>
                  <a:srgbClr val="000000"/>
                </a:solidFill>
                <a:ea typeface="Calibri"/>
                <a:cs typeface="Calibri"/>
                <a:sym typeface="Calibri"/>
              </a:rPr>
              <a:t>Amazon Prime members </a:t>
            </a:r>
            <a:r>
              <a:rPr lang="en" sz="1400">
                <a:ea typeface="Calibri"/>
                <a:cs typeface="Calibri"/>
                <a:sym typeface="Calibri"/>
              </a:rPr>
              <a:t>s</a:t>
            </a:r>
            <a:r>
              <a:rPr lang="en" sz="1400" b="0">
                <a:solidFill>
                  <a:srgbClr val="000000"/>
                </a:solidFill>
                <a:ea typeface="Calibri"/>
                <a:cs typeface="Calibri"/>
                <a:sym typeface="Calibri"/>
              </a:rPr>
              <a:t>pend on average about $1,100 per year, compared to about $600 per year for non-members.</a:t>
            </a:r>
          </a:p>
          <a:p>
            <a:pPr marL="0" marR="0" lvl="0" indent="0" rtl="0">
              <a:spcBef>
                <a:spcPts val="0"/>
              </a:spcBef>
              <a:spcAft>
                <a:spcPts val="0"/>
              </a:spcAft>
              <a:buNone/>
            </a:pPr>
            <a:endParaRPr sz="1400" b="0">
              <a:solidFill>
                <a:srgbClr val="000000"/>
              </a:solidFill>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a:t>SC@Intel</a:t>
            </a:r>
            <a:r>
              <a:rPr lang="en-US" sz="3600" dirty="0"/>
              <a:t>: Supply Chain as Expert Resource</a:t>
            </a:r>
          </a:p>
        </p:txBody>
      </p:sp>
      <p:sp>
        <p:nvSpPr>
          <p:cNvPr id="4" name="Shape 347"/>
          <p:cNvSpPr txBox="1">
            <a:spLocks/>
          </p:cNvSpPr>
          <p:nvPr/>
        </p:nvSpPr>
        <p:spPr>
          <a:xfrm>
            <a:off x="5324400" y="1379343"/>
            <a:ext cx="3362400" cy="3150600"/>
          </a:xfrm>
          <a:prstGeom prst="rect">
            <a:avLst/>
          </a:prstGeom>
          <a:noFill/>
          <a:ln>
            <a:noFill/>
          </a:ln>
        </p:spPr>
        <p:txBody>
          <a:bodyPr lIns="91425" tIns="45700" rIns="91425" bIns="45700" anchor="t" anchorCtr="0">
            <a:noAutofit/>
          </a:bodyPr>
          <a:lstStyle/>
          <a:p>
            <a:pPr marL="454025" marR="0" lvl="0" indent="-492125" algn="l" defTabSz="914400" rtl="0" eaLnBrk="1" fontAlgn="auto" latinLnBrk="0" hangingPunct="1">
              <a:lnSpc>
                <a:spcPct val="100000"/>
              </a:lnSpc>
              <a:spcBef>
                <a:spcPts val="0"/>
              </a:spcBef>
              <a:spcAft>
                <a:spcPts val="0"/>
              </a:spcAft>
              <a:buClr>
                <a:srgbClr val="A6A6A6"/>
              </a:buClr>
              <a:buSzPct val="100000"/>
              <a:buFont typeface="Noto Sans Symbols"/>
              <a:buChar char="↗"/>
              <a:tabLst/>
              <a:defRPr/>
            </a:pPr>
            <a:r>
              <a:rPr kumimoji="0" lang="en" sz="2000" b="0" i="0" u="none" strike="noStrike" kern="0" cap="none" spc="0" normalizeH="0" baseline="0" noProof="0" dirty="0">
                <a:ln>
                  <a:noFill/>
                </a:ln>
                <a:solidFill>
                  <a:srgbClr val="262626"/>
                </a:solidFill>
                <a:effectLst/>
                <a:uLnTx/>
                <a:uFillTx/>
                <a:latin typeface="Calibri"/>
                <a:ea typeface="Calibri"/>
                <a:cs typeface="Calibri"/>
                <a:sym typeface="Calibri"/>
              </a:rPr>
              <a:t>50+ customer engagements</a:t>
            </a:r>
          </a:p>
          <a:p>
            <a:pPr marL="454025" marR="0" lvl="0" indent="-492125" algn="l" defTabSz="914400" rtl="0" eaLnBrk="1" fontAlgn="auto" latinLnBrk="0" hangingPunct="1">
              <a:lnSpc>
                <a:spcPct val="100000"/>
              </a:lnSpc>
              <a:spcBef>
                <a:spcPts val="2000"/>
              </a:spcBef>
              <a:spcAft>
                <a:spcPts val="0"/>
              </a:spcAft>
              <a:buClr>
                <a:srgbClr val="A6A6A6"/>
              </a:buClr>
              <a:buSzPct val="100000"/>
              <a:buFont typeface="Noto Sans Symbols"/>
              <a:buChar char="↗"/>
              <a:tabLst/>
              <a:defRPr/>
            </a:pPr>
            <a:r>
              <a:rPr kumimoji="0" lang="en" sz="2000" b="0" i="0" u="none" strike="noStrike" kern="0" cap="none" spc="0" normalizeH="0" baseline="0" noProof="0" dirty="0">
                <a:ln>
                  <a:noFill/>
                </a:ln>
                <a:solidFill>
                  <a:srgbClr val="000000"/>
                </a:solidFill>
                <a:effectLst/>
                <a:uLnTx/>
                <a:uFillTx/>
                <a:latin typeface="Calibri"/>
                <a:ea typeface="Calibri"/>
                <a:cs typeface="Calibri"/>
                <a:sym typeface="Calibri"/>
              </a:rPr>
              <a:t>6 deal wins</a:t>
            </a:r>
          </a:p>
          <a:p>
            <a:pPr marL="454025" marR="0" lvl="0" indent="-454025" algn="l" defTabSz="914400" rtl="0" eaLnBrk="1" fontAlgn="auto" latinLnBrk="0" hangingPunct="1">
              <a:lnSpc>
                <a:spcPct val="100000"/>
              </a:lnSpc>
              <a:spcBef>
                <a:spcPts val="2000"/>
              </a:spcBef>
              <a:spcAft>
                <a:spcPts val="0"/>
              </a:spcAft>
              <a:buClr>
                <a:srgbClr val="000000"/>
              </a:buClr>
              <a:buSzPct val="75000"/>
              <a:buFont typeface="Noto Sans Symbols"/>
              <a:buChar char="↗"/>
              <a:tabLst/>
              <a:defRPr/>
            </a:pPr>
            <a:r>
              <a:rPr kumimoji="0" lang="en" sz="2000" b="0" i="0" u="none" strike="noStrike" kern="0" cap="none" spc="0" normalizeH="0" baseline="0" noProof="0" dirty="0">
                <a:ln>
                  <a:noFill/>
                </a:ln>
                <a:solidFill>
                  <a:srgbClr val="000000"/>
                </a:solidFill>
                <a:effectLst/>
                <a:uLnTx/>
                <a:uFillTx/>
                <a:latin typeface="Calibri"/>
                <a:ea typeface="Calibri"/>
                <a:cs typeface="Calibri"/>
                <a:sym typeface="Calibri"/>
              </a:rPr>
              <a:t>7 proof-of-concepts launched</a:t>
            </a:r>
          </a:p>
          <a:p>
            <a:pPr marL="454025" marR="0" lvl="0" indent="-492125" algn="l" defTabSz="914400" rtl="0" eaLnBrk="1" fontAlgn="auto" latinLnBrk="0" hangingPunct="1">
              <a:lnSpc>
                <a:spcPct val="100000"/>
              </a:lnSpc>
              <a:spcBef>
                <a:spcPts val="2000"/>
              </a:spcBef>
              <a:spcAft>
                <a:spcPts val="0"/>
              </a:spcAft>
              <a:buClr>
                <a:srgbClr val="A6A6A6"/>
              </a:buClr>
              <a:buSzPct val="100000"/>
              <a:buFont typeface="Noto Sans Symbols"/>
              <a:buChar char="↗"/>
              <a:tabLst/>
              <a:defRPr/>
            </a:pPr>
            <a:r>
              <a:rPr kumimoji="0" lang="en" sz="2000" b="1" i="0" u="none" strike="noStrike" kern="0" cap="none" spc="0" normalizeH="0" baseline="0" noProof="0" dirty="0">
                <a:ln>
                  <a:noFill/>
                </a:ln>
                <a:solidFill>
                  <a:srgbClr val="000000"/>
                </a:solidFill>
                <a:effectLst/>
                <a:uLnTx/>
                <a:uFillTx/>
                <a:latin typeface="Calibri"/>
                <a:ea typeface="Calibri"/>
                <a:cs typeface="Calibri"/>
                <a:sym typeface="Calibri"/>
              </a:rPr>
              <a:t>$30 million in new revenue</a:t>
            </a:r>
          </a:p>
        </p:txBody>
      </p:sp>
      <p:pic>
        <p:nvPicPr>
          <p:cNvPr id="5" name="Shape 348"/>
          <p:cNvPicPr preferRelativeResize="0"/>
          <p:nvPr/>
        </p:nvPicPr>
        <p:blipFill>
          <a:blip r:embed="rId2">
            <a:alphaModFix/>
          </a:blip>
          <a:stretch>
            <a:fillRect/>
          </a:stretch>
        </p:blipFill>
        <p:spPr>
          <a:xfrm>
            <a:off x="1038049" y="1221009"/>
            <a:ext cx="3689549" cy="2122770"/>
          </a:xfrm>
          <a:prstGeom prst="rect">
            <a:avLst/>
          </a:prstGeom>
          <a:noFill/>
          <a:ln>
            <a:noFill/>
          </a:ln>
        </p:spPr>
      </p:pic>
      <p:pic>
        <p:nvPicPr>
          <p:cNvPr id="6" name="Shape 349"/>
          <p:cNvPicPr preferRelativeResize="0"/>
          <p:nvPr/>
        </p:nvPicPr>
        <p:blipFill>
          <a:blip r:embed="rId3">
            <a:alphaModFix/>
          </a:blip>
          <a:stretch>
            <a:fillRect/>
          </a:stretch>
        </p:blipFill>
        <p:spPr>
          <a:xfrm>
            <a:off x="2244011" y="3248639"/>
            <a:ext cx="2791932" cy="17430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60"/>
          <p:cNvSpPr txBox="1">
            <a:spLocks noGrp="1"/>
          </p:cNvSpPr>
          <p:nvPr>
            <p:ph type="title"/>
          </p:nvPr>
        </p:nvSpPr>
        <p:spPr>
          <a:xfrm>
            <a:off x="284162" y="288570"/>
            <a:ext cx="8574000" cy="968400"/>
          </a:xfrm>
          <a:prstGeom prst="rect">
            <a:avLst/>
          </a:prstGeom>
        </p:spPr>
        <p:txBody>
          <a:bodyPr lIns="91425" tIns="91425" rIns="91425" bIns="91425" anchor="ctr" anchorCtr="0">
            <a:noAutofit/>
          </a:bodyPr>
          <a:lstStyle/>
          <a:p>
            <a:pPr lvl="0">
              <a:spcBef>
                <a:spcPts val="0"/>
              </a:spcBef>
              <a:buNone/>
            </a:pPr>
            <a:r>
              <a:rPr lang="en" sz="4000" dirty="0"/>
              <a:t>Educating Sales on Power of Logistics</a:t>
            </a:r>
          </a:p>
        </p:txBody>
      </p:sp>
      <p:pic>
        <p:nvPicPr>
          <p:cNvPr id="5" name="Shape 361"/>
          <p:cNvPicPr preferRelativeResize="0"/>
          <p:nvPr/>
        </p:nvPicPr>
        <p:blipFill>
          <a:blip r:embed="rId2">
            <a:alphaModFix/>
          </a:blip>
          <a:stretch>
            <a:fillRect/>
          </a:stretch>
        </p:blipFill>
        <p:spPr>
          <a:xfrm>
            <a:off x="284175" y="1403490"/>
            <a:ext cx="4314725" cy="2882449"/>
          </a:xfrm>
          <a:prstGeom prst="rect">
            <a:avLst/>
          </a:prstGeom>
          <a:noFill/>
          <a:ln>
            <a:noFill/>
          </a:ln>
        </p:spPr>
      </p:pic>
      <p:sp>
        <p:nvSpPr>
          <p:cNvPr id="6" name="Shape 362"/>
          <p:cNvSpPr txBox="1"/>
          <p:nvPr/>
        </p:nvSpPr>
        <p:spPr>
          <a:xfrm>
            <a:off x="4769475" y="1403515"/>
            <a:ext cx="4088700" cy="3718500"/>
          </a:xfrm>
          <a:prstGeom prst="rect">
            <a:avLst/>
          </a:prstGeom>
          <a:noFill/>
          <a:ln>
            <a:noFill/>
          </a:ln>
        </p:spPr>
        <p:txBody>
          <a:bodyPr lIns="91425" tIns="91425" rIns="91425" bIns="91425" anchor="t" anchorCtr="0">
            <a:noAutofit/>
          </a:bodyPr>
          <a:lstStyle/>
          <a:p>
            <a:pPr lvl="0" rtl="0">
              <a:spcBef>
                <a:spcPts val="0"/>
              </a:spcBef>
              <a:buNone/>
            </a:pPr>
            <a:r>
              <a:rPr lang="en" sz="2000" dirty="0">
                <a:latin typeface="Calibri"/>
                <a:ea typeface="Calibri"/>
                <a:cs typeface="Calibri"/>
                <a:sym typeface="Calibri"/>
              </a:rPr>
              <a:t>“Our ability to respond quickly and effectively to fluctuations in demand, adjust order sizes and delivery frequency as required, and provide timely and accurate visibility to orders, inventory, and other metrics are all competitive weapons — let’s use them to our advantage!”</a:t>
            </a:r>
          </a:p>
          <a:p>
            <a:pPr lvl="0" rtl="0">
              <a:spcBef>
                <a:spcPts val="0"/>
              </a:spcBef>
              <a:buNone/>
            </a:pPr>
            <a:endParaRPr sz="2000" dirty="0">
              <a:latin typeface="Calibri"/>
              <a:ea typeface="Calibri"/>
              <a:cs typeface="Calibri"/>
              <a:sym typeface="Calibri"/>
            </a:endParaRPr>
          </a:p>
          <a:p>
            <a:pPr lvl="0" rtl="0">
              <a:spcBef>
                <a:spcPts val="0"/>
              </a:spcBef>
              <a:buNone/>
            </a:pPr>
            <a:r>
              <a:rPr lang="en" sz="2000" dirty="0">
                <a:latin typeface="Calibri"/>
                <a:ea typeface="Calibri"/>
                <a:cs typeface="Calibri"/>
                <a:sym typeface="Calibri"/>
              </a:rPr>
              <a:t>	            </a:t>
            </a:r>
            <a:r>
              <a:rPr lang="en" sz="1800" i="1" dirty="0">
                <a:latin typeface="Calibri"/>
                <a:ea typeface="Calibri"/>
                <a:cs typeface="Calibri"/>
                <a:sym typeface="Calibri"/>
              </a:rPr>
              <a:t>-- VP of Logistics, large</a:t>
            </a:r>
            <a:br>
              <a:rPr lang="en-US" sz="1800" i="1" dirty="0">
                <a:latin typeface="Calibri"/>
                <a:ea typeface="Calibri"/>
                <a:cs typeface="Calibri"/>
                <a:sym typeface="Calibri"/>
              </a:rPr>
            </a:br>
            <a:r>
              <a:rPr lang="en-US" sz="1800" i="1" dirty="0">
                <a:latin typeface="Calibri"/>
                <a:ea typeface="Calibri"/>
                <a:cs typeface="Calibri"/>
                <a:sym typeface="Calibri"/>
              </a:rPr>
              <a:t>                                   food </a:t>
            </a:r>
            <a:r>
              <a:rPr lang="en" sz="1800" i="1" dirty="0">
                <a:latin typeface="Calibri"/>
                <a:ea typeface="Calibri"/>
                <a:cs typeface="Calibri"/>
                <a:sym typeface="Calibri"/>
              </a:rPr>
              <a:t>manufacturer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299"/>
            <a:ext cx="8229600" cy="857250"/>
          </a:xfrm>
        </p:spPr>
        <p:txBody>
          <a:bodyPr/>
          <a:lstStyle/>
          <a:p>
            <a:r>
              <a:rPr lang="en-US" dirty="0"/>
              <a:t>How to cross the chasm?</a:t>
            </a:r>
          </a:p>
        </p:txBody>
      </p:sp>
      <p:pic>
        <p:nvPicPr>
          <p:cNvPr id="7" name="Shape 368"/>
          <p:cNvPicPr preferRelativeResize="0"/>
          <p:nvPr/>
        </p:nvPicPr>
        <p:blipFill>
          <a:blip r:embed="rId2">
            <a:alphaModFix/>
          </a:blip>
          <a:stretch>
            <a:fillRect/>
          </a:stretch>
        </p:blipFill>
        <p:spPr>
          <a:xfrm>
            <a:off x="284174" y="1029484"/>
            <a:ext cx="8573999" cy="3977633"/>
          </a:xfrm>
          <a:prstGeom prst="rect">
            <a:avLst/>
          </a:prstGeom>
          <a:noFill/>
          <a:ln>
            <a:noFill/>
          </a:ln>
        </p:spPr>
      </p:pic>
      <p:sp>
        <p:nvSpPr>
          <p:cNvPr id="8" name="Shape 369"/>
          <p:cNvSpPr txBox="1"/>
          <p:nvPr/>
        </p:nvSpPr>
        <p:spPr>
          <a:xfrm>
            <a:off x="1496600" y="1646435"/>
            <a:ext cx="2466900" cy="1105200"/>
          </a:xfrm>
          <a:prstGeom prst="rect">
            <a:avLst/>
          </a:prstGeom>
          <a:noFill/>
          <a:ln>
            <a:noFill/>
          </a:ln>
        </p:spPr>
        <p:txBody>
          <a:bodyPr lIns="91425" tIns="91425" rIns="91425" bIns="91425" anchor="t" anchorCtr="0">
            <a:noAutofit/>
          </a:bodyPr>
          <a:lstStyle/>
          <a:p>
            <a:pPr lvl="0" algn="ctr">
              <a:spcBef>
                <a:spcPts val="0"/>
              </a:spcBef>
              <a:buNone/>
            </a:pPr>
            <a:r>
              <a:rPr lang="en" sz="2600" dirty="0">
                <a:solidFill>
                  <a:srgbClr val="FFFFFF"/>
                </a:solidFill>
                <a:latin typeface="Calibri"/>
                <a:ea typeface="Calibri"/>
                <a:cs typeface="Calibri"/>
                <a:sym typeface="Calibri"/>
              </a:rPr>
              <a:t>Logistics as a Cost Center</a:t>
            </a:r>
          </a:p>
        </p:txBody>
      </p:sp>
      <p:sp>
        <p:nvSpPr>
          <p:cNvPr id="9" name="Shape 370"/>
          <p:cNvSpPr txBox="1"/>
          <p:nvPr/>
        </p:nvSpPr>
        <p:spPr>
          <a:xfrm>
            <a:off x="5509425" y="1646435"/>
            <a:ext cx="3141300" cy="1105200"/>
          </a:xfrm>
          <a:prstGeom prst="rect">
            <a:avLst/>
          </a:prstGeom>
          <a:noFill/>
          <a:ln>
            <a:noFill/>
          </a:ln>
        </p:spPr>
        <p:txBody>
          <a:bodyPr lIns="91425" tIns="91425" rIns="91425" bIns="91425" anchor="t" anchorCtr="0">
            <a:noAutofit/>
          </a:bodyPr>
          <a:lstStyle/>
          <a:p>
            <a:pPr lvl="0" algn="ctr" rtl="0">
              <a:spcBef>
                <a:spcPts val="0"/>
              </a:spcBef>
              <a:buNone/>
            </a:pPr>
            <a:r>
              <a:rPr lang="en" sz="2600">
                <a:solidFill>
                  <a:srgbClr val="FFFFFF"/>
                </a:solidFill>
                <a:latin typeface="Calibri"/>
                <a:ea typeface="Calibri"/>
                <a:cs typeface="Calibri"/>
                <a:sym typeface="Calibri"/>
              </a:rPr>
              <a:t>Logistics as a Competitive Weapon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a:xfrm>
            <a:off x="457200" y="1200151"/>
            <a:ext cx="8229600" cy="2719288"/>
          </a:xfrm>
        </p:spPr>
        <p:txBody>
          <a:bodyPr/>
          <a:lstStyle/>
          <a:p>
            <a:r>
              <a:rPr lang="en-US" dirty="0"/>
              <a:t>What are the main challenges?</a:t>
            </a:r>
          </a:p>
          <a:p>
            <a:r>
              <a:rPr lang="en-US" dirty="0"/>
              <a:t>How do you overcome them?</a:t>
            </a:r>
          </a:p>
          <a:p>
            <a:r>
              <a:rPr lang="en-US" dirty="0"/>
              <a:t>Who needs to be involved?</a:t>
            </a:r>
          </a:p>
          <a:p>
            <a:r>
              <a:rPr lang="en-US" dirty="0"/>
              <a:t>What is the role of your logistics partners?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TotalTime>
  <Words>355</Words>
  <Application>Microsoft Office PowerPoint</Application>
  <PresentationFormat>On-screen Show (16:9)</PresentationFormat>
  <Paragraphs>41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Bodoni MT</vt:lpstr>
      <vt:lpstr>Calibri</vt:lpstr>
      <vt:lpstr>Noto Sans Symbols</vt:lpstr>
      <vt:lpstr>Office Theme</vt:lpstr>
      <vt:lpstr>PowerPoint Presentation</vt:lpstr>
      <vt:lpstr>PowerPoint Presentation</vt:lpstr>
      <vt:lpstr>PowerPoint Presentation</vt:lpstr>
      <vt:lpstr>Supply Chain is Your Business Plan</vt:lpstr>
      <vt:lpstr>Prime: Amazon’s Killer Weapon</vt:lpstr>
      <vt:lpstr>SC@Intel: Supply Chain as Expert Resource</vt:lpstr>
      <vt:lpstr>Educating Sales on Power of Logistics</vt:lpstr>
      <vt:lpstr>How to cross the chasm?</vt:lpstr>
      <vt:lpstr>Discussion Questions</vt:lpstr>
      <vt:lpstr>How to get started?</vt:lpstr>
      <vt:lpstr>PowerPoint Presentation</vt:lpstr>
    </vt:vector>
  </TitlesOfParts>
  <Company>Sage Frog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Shelton</dc:creator>
  <cp:lastModifiedBy>Michael Mills</cp:lastModifiedBy>
  <cp:revision>13</cp:revision>
  <dcterms:created xsi:type="dcterms:W3CDTF">2017-09-12T14:21:04Z</dcterms:created>
  <dcterms:modified xsi:type="dcterms:W3CDTF">2017-09-18T19:49:15Z</dcterms:modified>
</cp:coreProperties>
</file>