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5" r:id="rId3"/>
    <p:sldMasterId id="2147483677" r:id="rId4"/>
  </p:sldMasterIdLst>
  <p:notesMasterIdLst>
    <p:notesMasterId r:id="rId28"/>
  </p:notesMasterIdLst>
  <p:sldIdLst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9" r:id="rId15"/>
    <p:sldId id="277" r:id="rId16"/>
    <p:sldId id="283" r:id="rId17"/>
    <p:sldId id="284" r:id="rId18"/>
    <p:sldId id="270" r:id="rId19"/>
    <p:sldId id="278" r:id="rId20"/>
    <p:sldId id="290" r:id="rId21"/>
    <p:sldId id="287" r:id="rId22"/>
    <p:sldId id="288" r:id="rId23"/>
    <p:sldId id="289" r:id="rId24"/>
    <p:sldId id="279" r:id="rId25"/>
    <p:sldId id="281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1BF5-B2DA-4668-A83F-224808DA69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E9E7C-FA3A-4B9A-AF4E-F11AA915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5719F-EF32-4E76-BD0C-381F4CF2B70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9E7C-FA3A-4B9A-AF4E-F11AA9153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474477" y="4634542"/>
            <a:ext cx="4187428" cy="199076"/>
          </a:xfrm>
        </p:spPr>
        <p:txBody>
          <a:bodyPr lIns="0"/>
          <a:lstStyle>
            <a:lvl1pPr algn="ctr">
              <a:defRPr sz="1200" b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4477" y="4827705"/>
            <a:ext cx="4187428" cy="228321"/>
          </a:xfrm>
        </p:spPr>
        <p:txBody>
          <a:bodyPr lIns="0"/>
          <a:lstStyle>
            <a:lvl1pPr algn="ctr">
              <a:defRPr sz="1200" b="0" baseline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Company name</a:t>
            </a:r>
            <a:endParaRPr lang="nl-NL" dirty="0"/>
          </a:p>
        </p:txBody>
      </p:sp>
      <p:sp>
        <p:nvSpPr>
          <p:cNvPr id="9" name="AutoShape 10"/>
          <p:cNvSpPr>
            <a:spLocks noChangeArrowheads="1"/>
          </p:cNvSpPr>
          <p:nvPr userDrawn="1"/>
        </p:nvSpPr>
        <p:spPr bwMode="auto">
          <a:xfrm>
            <a:off x="0" y="1250509"/>
            <a:ext cx="9144000" cy="1429253"/>
          </a:xfrm>
          <a:prstGeom prst="rect">
            <a:avLst/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7510" y="1503395"/>
            <a:ext cx="8109094" cy="207199"/>
          </a:xfrm>
        </p:spPr>
        <p:txBody>
          <a:bodyPr lIns="0"/>
          <a:lstStyle>
            <a:lvl1pPr algn="ctr"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7510" y="1736564"/>
            <a:ext cx="8109094" cy="685800"/>
          </a:xfrm>
        </p:spPr>
        <p:txBody>
          <a:bodyPr lIns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316" y="17596"/>
            <a:ext cx="3088772" cy="5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high way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47"/>
          <a:stretch>
            <a:fillRect/>
          </a:stretch>
        </p:blipFill>
        <p:spPr bwMode="auto">
          <a:xfrm>
            <a:off x="0" y="0"/>
            <a:ext cx="9506628" cy="5157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AutoShape 10"/>
          <p:cNvSpPr>
            <a:spLocks noChangeArrowheads="1"/>
          </p:cNvSpPr>
          <p:nvPr userDrawn="1"/>
        </p:nvSpPr>
        <p:spPr bwMode="auto">
          <a:xfrm rot="5400000">
            <a:off x="97303" y="-109027"/>
            <a:ext cx="4353948" cy="4572001"/>
          </a:xfrm>
          <a:prstGeom prst="round1Rect">
            <a:avLst>
              <a:gd name="adj" fmla="val 13514"/>
            </a:avLst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974" y="1258461"/>
            <a:ext cx="4386834" cy="207199"/>
          </a:xfrm>
        </p:spPr>
        <p:txBody>
          <a:bodyPr lIns="0"/>
          <a:lstStyle>
            <a:lvl1pPr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974" y="1491630"/>
            <a:ext cx="4386834" cy="6858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973" y="4046860"/>
            <a:ext cx="4187428" cy="199076"/>
          </a:xfrm>
        </p:spPr>
        <p:txBody>
          <a:bodyPr lIns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" y="37295"/>
            <a:ext cx="3067194" cy="4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4050506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/>
              <a:t>Full Truck Load Packed Goods Benchmark 2017 - Participant </a:t>
            </a:r>
            <a:r>
              <a:rPr lang="nl-NL" dirty="0" err="1"/>
              <a:t>Synbra</a:t>
            </a:r>
            <a:r>
              <a:rPr lang="nl-NL" dirty="0"/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582" y="134264"/>
            <a:ext cx="6115141" cy="3482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126063" y="87476"/>
            <a:ext cx="5654914" cy="356616"/>
          </a:xfrm>
          <a:prstGeom prst="homePlate">
            <a:avLst>
              <a:gd name="adj" fmla="val 39333"/>
            </a:avLst>
          </a:prstGeom>
          <a:gradFill flip="none" rotWithShape="1">
            <a:gsLst>
              <a:gs pos="70000">
                <a:srgbClr val="003E7C"/>
              </a:gs>
              <a:gs pos="8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3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3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474477" y="4634542"/>
            <a:ext cx="4187428" cy="199076"/>
          </a:xfrm>
        </p:spPr>
        <p:txBody>
          <a:bodyPr lIns="0"/>
          <a:lstStyle>
            <a:lvl1pPr algn="ctr">
              <a:defRPr sz="1200" b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4477" y="4827705"/>
            <a:ext cx="4187428" cy="228321"/>
          </a:xfrm>
        </p:spPr>
        <p:txBody>
          <a:bodyPr lIns="0"/>
          <a:lstStyle>
            <a:lvl1pPr algn="ctr">
              <a:defRPr sz="1200" b="0" baseline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Company name</a:t>
            </a:r>
            <a:endParaRPr lang="nl-NL" dirty="0"/>
          </a:p>
        </p:txBody>
      </p:sp>
      <p:sp>
        <p:nvSpPr>
          <p:cNvPr id="9" name="AutoShape 10"/>
          <p:cNvSpPr>
            <a:spLocks noChangeArrowheads="1"/>
          </p:cNvSpPr>
          <p:nvPr userDrawn="1"/>
        </p:nvSpPr>
        <p:spPr bwMode="auto">
          <a:xfrm>
            <a:off x="0" y="1250509"/>
            <a:ext cx="9144000" cy="1429253"/>
          </a:xfrm>
          <a:prstGeom prst="rect">
            <a:avLst/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7510" y="1503395"/>
            <a:ext cx="8109094" cy="207199"/>
          </a:xfrm>
        </p:spPr>
        <p:txBody>
          <a:bodyPr lIns="0"/>
          <a:lstStyle>
            <a:lvl1pPr algn="ctr"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7510" y="1736564"/>
            <a:ext cx="8109094" cy="685800"/>
          </a:xfrm>
        </p:spPr>
        <p:txBody>
          <a:bodyPr lIns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316" y="17596"/>
            <a:ext cx="3088772" cy="5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0"/>
          <p:cNvSpPr>
            <a:spLocks noChangeArrowheads="1"/>
          </p:cNvSpPr>
          <p:nvPr userDrawn="1"/>
        </p:nvSpPr>
        <p:spPr bwMode="auto">
          <a:xfrm rot="5400000">
            <a:off x="97303" y="-109027"/>
            <a:ext cx="4353948" cy="4572001"/>
          </a:xfrm>
          <a:prstGeom prst="round1Rect">
            <a:avLst>
              <a:gd name="adj" fmla="val 13514"/>
            </a:avLst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974" y="1258461"/>
            <a:ext cx="4386834" cy="207199"/>
          </a:xfrm>
        </p:spPr>
        <p:txBody>
          <a:bodyPr lIns="0"/>
          <a:lstStyle>
            <a:lvl1pPr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974" y="1491630"/>
            <a:ext cx="4386834" cy="6858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973" y="4046860"/>
            <a:ext cx="4187428" cy="199076"/>
          </a:xfrm>
        </p:spPr>
        <p:txBody>
          <a:bodyPr lIns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" y="37295"/>
            <a:ext cx="3067194" cy="4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2" y="90488"/>
            <a:ext cx="6115141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842054"/>
            <a:ext cx="4494213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4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2" y="87474"/>
            <a:ext cx="6115141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4050506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2" y="90488"/>
            <a:ext cx="6115141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8" y="91084"/>
            <a:ext cx="6109236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842054"/>
            <a:ext cx="4494213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4488" y="681037"/>
            <a:ext cx="4381044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4488" y="2842054"/>
            <a:ext cx="4381044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293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88" y="91084"/>
            <a:ext cx="6109236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4487" y="681037"/>
            <a:ext cx="8941726" cy="4050506"/>
          </a:xfrm>
        </p:spPr>
        <p:txBody>
          <a:bodyPr/>
          <a:lstStyle>
            <a:lvl1pPr>
              <a:defRPr sz="1050">
                <a:latin typeface="Calibri" pitchFamily="34" charset="0"/>
                <a:cs typeface="Calibri" pitchFamily="34" charset="0"/>
              </a:defRPr>
            </a:lvl1pPr>
            <a:lvl2pPr>
              <a:defRPr sz="1050">
                <a:latin typeface="Calibri" pitchFamily="34" charset="0"/>
                <a:cs typeface="Calibri" pitchFamily="34" charset="0"/>
              </a:defRPr>
            </a:lvl2pPr>
            <a:lvl3pPr>
              <a:defRPr sz="1050">
                <a:latin typeface="Calibri" pitchFamily="34" charset="0"/>
                <a:cs typeface="Calibri" pitchFamily="34" charset="0"/>
              </a:defRPr>
            </a:lvl3pPr>
            <a:lvl4pPr>
              <a:defRPr sz="1050">
                <a:latin typeface="Calibri" pitchFamily="34" charset="0"/>
                <a:cs typeface="Calibri" pitchFamily="34" charset="0"/>
              </a:defRPr>
            </a:lvl4pPr>
            <a:lvl5pPr>
              <a:defRPr sz="1050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19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72025" y="2444818"/>
            <a:ext cx="6180992" cy="917972"/>
          </a:xfrm>
        </p:spPr>
        <p:txBody>
          <a:bodyPr/>
          <a:lstStyle>
            <a:lvl1pPr marL="0" indent="0" algn="ctr">
              <a:buNone/>
              <a:defRPr sz="2100" b="1">
                <a:solidFill>
                  <a:srgbClr val="003E7C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696" y="91084"/>
            <a:ext cx="6115027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5345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3124692" y="1599221"/>
            <a:ext cx="2888424" cy="2238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b="1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CLX Logistics Europe B.V.</a:t>
            </a:r>
          </a:p>
          <a:p>
            <a:pPr algn="ctr"/>
            <a:endParaRPr lang="en-GB" sz="525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 err="1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Dr.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</a:t>
            </a:r>
            <a:r>
              <a:rPr lang="en-GB" sz="1050" dirty="0" err="1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Holtroplaan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50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 5652 XR Eindhoven | The Netherlands  </a:t>
            </a:r>
          </a:p>
          <a:p>
            <a:pPr algn="ctr"/>
            <a:endParaRPr lang="en-GB" sz="525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T: +31 (0) 40 293 8616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F: +31 (0) 40 293 8617</a:t>
            </a:r>
          </a:p>
          <a:p>
            <a:pPr algn="ctr"/>
            <a:endParaRPr lang="en-GB" sz="525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E: info@clxlogistics.eu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W: www.clxlogistics.eu</a:t>
            </a:r>
            <a:endParaRPr lang="en-GB" sz="788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696" y="91084"/>
            <a:ext cx="6181496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99" y="1637832"/>
            <a:ext cx="2805566" cy="4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0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87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474477" y="4634542"/>
            <a:ext cx="4187428" cy="199076"/>
          </a:xfrm>
        </p:spPr>
        <p:txBody>
          <a:bodyPr lIns="0"/>
          <a:lstStyle>
            <a:lvl1pPr algn="ctr">
              <a:defRPr sz="1200" b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4477" y="4827705"/>
            <a:ext cx="4187428" cy="228321"/>
          </a:xfrm>
        </p:spPr>
        <p:txBody>
          <a:bodyPr lIns="0"/>
          <a:lstStyle>
            <a:lvl1pPr algn="ctr">
              <a:defRPr sz="1200" b="0" baseline="0">
                <a:solidFill>
                  <a:srgbClr val="003E7C"/>
                </a:solidFill>
              </a:defRPr>
            </a:lvl1pPr>
          </a:lstStyle>
          <a:p>
            <a:pPr lvl="0"/>
            <a:r>
              <a:rPr lang="en-US" dirty="0"/>
              <a:t>Click to add Company name</a:t>
            </a:r>
            <a:endParaRPr lang="nl-NL" dirty="0"/>
          </a:p>
        </p:txBody>
      </p:sp>
      <p:sp>
        <p:nvSpPr>
          <p:cNvPr id="9" name="AutoShape 10"/>
          <p:cNvSpPr>
            <a:spLocks noChangeArrowheads="1"/>
          </p:cNvSpPr>
          <p:nvPr userDrawn="1"/>
        </p:nvSpPr>
        <p:spPr bwMode="auto">
          <a:xfrm>
            <a:off x="0" y="1250509"/>
            <a:ext cx="9144000" cy="1429253"/>
          </a:xfrm>
          <a:prstGeom prst="rect">
            <a:avLst/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7510" y="1503395"/>
            <a:ext cx="8109094" cy="207199"/>
          </a:xfrm>
        </p:spPr>
        <p:txBody>
          <a:bodyPr lIns="0"/>
          <a:lstStyle>
            <a:lvl1pPr algn="ctr"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7510" y="1736564"/>
            <a:ext cx="8109094" cy="685800"/>
          </a:xfrm>
        </p:spPr>
        <p:txBody>
          <a:bodyPr lIns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316" y="17596"/>
            <a:ext cx="3088772" cy="5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11902"/>
          <a:stretch/>
        </p:blipFill>
        <p:spPr bwMode="auto">
          <a:xfrm>
            <a:off x="-14356" y="-3812"/>
            <a:ext cx="91858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0"/>
          <p:cNvSpPr>
            <a:spLocks noChangeArrowheads="1"/>
          </p:cNvSpPr>
          <p:nvPr userDrawn="1"/>
        </p:nvSpPr>
        <p:spPr bwMode="auto">
          <a:xfrm rot="5400000">
            <a:off x="88323" y="-109027"/>
            <a:ext cx="4353948" cy="4572001"/>
          </a:xfrm>
          <a:prstGeom prst="round1Rect">
            <a:avLst>
              <a:gd name="adj" fmla="val 13514"/>
            </a:avLst>
          </a:prstGeom>
          <a:gradFill flip="none" rotWithShape="1">
            <a:gsLst>
              <a:gs pos="0">
                <a:srgbClr val="003E7C"/>
              </a:gs>
              <a:gs pos="60000">
                <a:schemeClr val="accent1">
                  <a:lumMod val="75000"/>
                  <a:alpha val="90000"/>
                </a:schemeClr>
              </a:gs>
              <a:gs pos="100000">
                <a:schemeClr val="accent1">
                  <a:lumMod val="60000"/>
                  <a:lumOff val="40000"/>
                  <a:alpha val="8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974" y="1258461"/>
            <a:ext cx="4386834" cy="207199"/>
          </a:xfrm>
        </p:spPr>
        <p:txBody>
          <a:bodyPr lIns="0"/>
          <a:lstStyle>
            <a:lvl1pPr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974" y="1491630"/>
            <a:ext cx="4386834" cy="6858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973" y="4046860"/>
            <a:ext cx="4187428" cy="199076"/>
          </a:xfrm>
        </p:spPr>
        <p:txBody>
          <a:bodyPr lIns="0"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place and date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" y="37295"/>
            <a:ext cx="3067194" cy="4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7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90488"/>
            <a:ext cx="7122258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842054"/>
            <a:ext cx="4494213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8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90488"/>
            <a:ext cx="7122258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4050506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5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9" y="90488"/>
            <a:ext cx="7122258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6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91084"/>
            <a:ext cx="7122257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681037"/>
            <a:ext cx="4494213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2842054"/>
            <a:ext cx="4494213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4488" y="681037"/>
            <a:ext cx="4381044" cy="1890713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4488" y="2842054"/>
            <a:ext cx="4381044" cy="1889489"/>
          </a:xfrm>
        </p:spPr>
        <p:txBody>
          <a:bodyPr/>
          <a:lstStyle>
            <a:lvl1pPr>
              <a:defRPr sz="825">
                <a:latin typeface="Calibri" pitchFamily="34" charset="0"/>
                <a:cs typeface="Calibri" pitchFamily="34" charset="0"/>
              </a:defRPr>
            </a:lvl1pPr>
            <a:lvl2pPr>
              <a:defRPr sz="825">
                <a:latin typeface="Calibri" pitchFamily="34" charset="0"/>
                <a:cs typeface="Calibri" pitchFamily="34" charset="0"/>
              </a:defRPr>
            </a:lvl2pPr>
            <a:lvl3pPr>
              <a:defRPr sz="825">
                <a:latin typeface="Calibri" pitchFamily="34" charset="0"/>
                <a:cs typeface="Calibri" pitchFamily="34" charset="0"/>
              </a:defRPr>
            </a:lvl3pPr>
            <a:lvl4pPr>
              <a:defRPr sz="825">
                <a:latin typeface="Calibri" pitchFamily="34" charset="0"/>
                <a:cs typeface="Calibri" pitchFamily="34" charset="0"/>
              </a:defRPr>
            </a:lvl4pPr>
            <a:lvl5pPr>
              <a:defRPr sz="825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98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91084"/>
            <a:ext cx="7122257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4487" y="681037"/>
            <a:ext cx="8941726" cy="4050506"/>
          </a:xfrm>
        </p:spPr>
        <p:txBody>
          <a:bodyPr/>
          <a:lstStyle>
            <a:lvl1pPr>
              <a:defRPr sz="1050">
                <a:latin typeface="Calibri" pitchFamily="34" charset="0"/>
                <a:cs typeface="Calibri" pitchFamily="34" charset="0"/>
              </a:defRPr>
            </a:lvl1pPr>
            <a:lvl2pPr>
              <a:defRPr sz="1050">
                <a:latin typeface="Calibri" pitchFamily="34" charset="0"/>
                <a:cs typeface="Calibri" pitchFamily="34" charset="0"/>
              </a:defRPr>
            </a:lvl2pPr>
            <a:lvl3pPr>
              <a:defRPr sz="1050">
                <a:latin typeface="Calibri" pitchFamily="34" charset="0"/>
                <a:cs typeface="Calibri" pitchFamily="34" charset="0"/>
              </a:defRPr>
            </a:lvl3pPr>
            <a:lvl4pPr>
              <a:defRPr sz="1050">
                <a:latin typeface="Calibri" pitchFamily="34" charset="0"/>
                <a:cs typeface="Calibri" pitchFamily="34" charset="0"/>
              </a:defRPr>
            </a:lvl4pPr>
            <a:lvl5pPr>
              <a:defRPr sz="1050">
                <a:latin typeface="Calibri" pitchFamily="34" charset="0"/>
                <a:cs typeface="Calibri" pitchFamily="34" charset="0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290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ctr">
              <a:defRPr sz="18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5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72025" y="2444818"/>
            <a:ext cx="6180992" cy="917972"/>
          </a:xfrm>
        </p:spPr>
        <p:txBody>
          <a:bodyPr/>
          <a:lstStyle>
            <a:lvl1pPr marL="0" indent="0" algn="ctr">
              <a:buNone/>
              <a:defRPr sz="2100" b="1">
                <a:solidFill>
                  <a:srgbClr val="003E7C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696" y="91084"/>
            <a:ext cx="7111511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01700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3124692" y="1599221"/>
            <a:ext cx="2888424" cy="22385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endParaRPr lang="en-GB" sz="1050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b="1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CLX Logistics Europe B.V.</a:t>
            </a:r>
          </a:p>
          <a:p>
            <a:pPr algn="ctr"/>
            <a:endParaRPr lang="en-GB" sz="525" b="1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 err="1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Dr.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</a:t>
            </a:r>
            <a:r>
              <a:rPr lang="en-GB" sz="1050" dirty="0" err="1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Holtroplaan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50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  5652 XR Eindhoven | The Netherlands  </a:t>
            </a:r>
          </a:p>
          <a:p>
            <a:pPr algn="ctr"/>
            <a:endParaRPr lang="en-GB" sz="525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T: +31 (0) 40 293 8616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F: +31 (0) 40 293 8617</a:t>
            </a:r>
          </a:p>
          <a:p>
            <a:pPr algn="ctr"/>
            <a:endParaRPr lang="en-GB" sz="525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E: info@clxlogistics.eu</a:t>
            </a:r>
          </a:p>
          <a:p>
            <a:pPr algn="ctr"/>
            <a:r>
              <a:rPr lang="en-GB" sz="1050" dirty="0">
                <a:solidFill>
                  <a:prstClr val="white">
                    <a:lumMod val="50000"/>
                  </a:prstClr>
                </a:solidFill>
                <a:cs typeface="Calibri" pitchFamily="34" charset="0"/>
              </a:rPr>
              <a:t>W: www.clxlogistics.eu</a:t>
            </a:r>
            <a:endParaRPr lang="en-GB" sz="788" dirty="0">
              <a:solidFill>
                <a:prstClr val="white">
                  <a:lumMod val="50000"/>
                </a:prstClr>
              </a:solidFill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696" y="91084"/>
            <a:ext cx="6181496" cy="348258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lnSpc>
                <a:spcPts val="1200"/>
              </a:lnSpc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99" y="1637832"/>
            <a:ext cx="2805566" cy="4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6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C42C-EA5B-7C4A-B1D4-6EA8F961131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9C6B-3F48-5244-8E1D-BC78BD05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" y="4995458"/>
            <a:ext cx="1040094" cy="134649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9" y="843558"/>
            <a:ext cx="8568101" cy="39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/>
              <a:t>Full Truck Load Packed Goods Benchmark 2017 - Participant </a:t>
            </a:r>
            <a:r>
              <a:rPr lang="nl-NL" dirty="0" err="1"/>
              <a:t>Synbra</a:t>
            </a:r>
            <a:r>
              <a:rPr lang="nl-NL" dirty="0"/>
              <a:t> Technology BV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951" y="4992495"/>
            <a:ext cx="8958263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>
      <a:lvl1pPr marL="269081" indent="-269081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2pPr>
      <a:lvl3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3pPr>
      <a:lvl4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4pPr>
      <a:lvl5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None/>
        <a:defRPr sz="825" b="1">
          <a:solidFill>
            <a:srgbClr val="003E7C"/>
          </a:solidFill>
          <a:latin typeface="Calibri" pitchFamily="34" charset="0"/>
          <a:ea typeface="+mn-ea"/>
          <a:cs typeface="Calibri" pitchFamily="34" charset="0"/>
        </a:defRPr>
      </a:lvl1pPr>
      <a:lvl2pPr marL="135731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Calibri" pitchFamily="34" charset="0"/>
        <a:buChar char="•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271463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100000"/>
        <a:buFont typeface="Calibri" pitchFamily="34" charset="0"/>
        <a:buChar char="−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407194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80000"/>
        <a:buFont typeface="Courier New" pitchFamily="49" charset="0"/>
        <a:buChar char="o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602456" indent="-195263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Char char="»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26063" y="87476"/>
            <a:ext cx="5654914" cy="356616"/>
          </a:xfrm>
          <a:prstGeom prst="homePlate">
            <a:avLst>
              <a:gd name="adj" fmla="val 39333"/>
            </a:avLst>
          </a:prstGeom>
          <a:gradFill flip="none" rotWithShape="1">
            <a:gsLst>
              <a:gs pos="70000">
                <a:srgbClr val="003E7C"/>
              </a:gs>
              <a:gs pos="8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>
              <a:solidFill>
                <a:prstClr val="white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9" y="843558"/>
            <a:ext cx="8568101" cy="39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951" y="4981065"/>
            <a:ext cx="8958263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/>
        </p:blipFill>
        <p:spPr>
          <a:xfrm>
            <a:off x="90364" y="4995458"/>
            <a:ext cx="1024050" cy="1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/>
  <p:txStyles>
    <p:titleStyle>
      <a:lvl1pPr marL="269081" indent="-269081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2pPr>
      <a:lvl3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3pPr>
      <a:lvl4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4pPr>
      <a:lvl5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None/>
        <a:defRPr sz="825" b="1">
          <a:solidFill>
            <a:srgbClr val="003E7C"/>
          </a:solidFill>
          <a:latin typeface="Calibri" pitchFamily="34" charset="0"/>
          <a:ea typeface="+mn-ea"/>
          <a:cs typeface="Calibri" pitchFamily="34" charset="0"/>
        </a:defRPr>
      </a:lvl1pPr>
      <a:lvl2pPr marL="135731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Calibri" pitchFamily="34" charset="0"/>
        <a:buChar char="•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271463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100000"/>
        <a:buFont typeface="Calibri" pitchFamily="34" charset="0"/>
        <a:buChar char="−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407194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80000"/>
        <a:buFont typeface="Courier New" pitchFamily="49" charset="0"/>
        <a:buChar char="o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602456" indent="-195263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Char char="»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" y="4995458"/>
            <a:ext cx="1040094" cy="134649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9" y="843558"/>
            <a:ext cx="8568101" cy="39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33080" y="5001328"/>
            <a:ext cx="307356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  <a:r>
              <a:rPr lang="nl-NL" dirty="0" err="1">
                <a:solidFill>
                  <a:srgbClr val="678DC5">
                    <a:lumMod val="60000"/>
                    <a:lumOff val="40000"/>
                  </a:srgbClr>
                </a:solidFill>
              </a:rPr>
              <a:t>Synbra</a:t>
            </a: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 Technology BV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2992" y="5001328"/>
            <a:ext cx="2133600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9F230CF-BA3A-443B-97F0-DB826217B518}" type="slidenum">
              <a:rPr lang="nl-NL" smtClean="0">
                <a:solidFill>
                  <a:srgbClr val="678DC5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951" y="4992495"/>
            <a:ext cx="8958263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/>
          <p:cNvSpPr/>
          <p:nvPr userDrawn="1"/>
        </p:nvSpPr>
        <p:spPr>
          <a:xfrm>
            <a:off x="126063" y="87476"/>
            <a:ext cx="5654914" cy="356616"/>
          </a:xfrm>
          <a:prstGeom prst="homePlate">
            <a:avLst>
              <a:gd name="adj" fmla="val 39333"/>
            </a:avLst>
          </a:prstGeom>
          <a:gradFill flip="none" rotWithShape="1">
            <a:gsLst>
              <a:gs pos="70000">
                <a:srgbClr val="003E7C"/>
              </a:gs>
              <a:gs pos="8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/>
  <p:txStyles>
    <p:titleStyle>
      <a:lvl1pPr marL="269081" indent="-269081" algn="l" rtl="0" eaLnBrk="1" fontAlgn="base" hangingPunct="1">
        <a:spcBef>
          <a:spcPct val="0"/>
        </a:spcBef>
        <a:spcAft>
          <a:spcPct val="0"/>
        </a:spcAft>
        <a:defRPr sz="135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2pPr>
      <a:lvl3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3pPr>
      <a:lvl4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4pPr>
      <a:lvl5pPr marL="269081" indent="-2690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None/>
        <a:defRPr sz="825" b="1">
          <a:solidFill>
            <a:srgbClr val="003E7C"/>
          </a:solidFill>
          <a:latin typeface="Calibri" pitchFamily="34" charset="0"/>
          <a:ea typeface="+mn-ea"/>
          <a:cs typeface="Calibri" pitchFamily="34" charset="0"/>
        </a:defRPr>
      </a:lvl1pPr>
      <a:lvl2pPr marL="135731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Calibri" pitchFamily="34" charset="0"/>
        <a:buChar char="•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271463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100000"/>
        <a:buFont typeface="Calibri" pitchFamily="34" charset="0"/>
        <a:buChar char="−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407194" indent="-135731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SzPct val="80000"/>
        <a:buFont typeface="Courier New" pitchFamily="49" charset="0"/>
        <a:buChar char="o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602456" indent="-195263" algn="l" rtl="0" eaLnBrk="1" fontAlgn="base" hangingPunct="1">
        <a:spcBef>
          <a:spcPct val="20000"/>
        </a:spcBef>
        <a:spcAft>
          <a:spcPct val="0"/>
        </a:spcAft>
        <a:buClr>
          <a:srgbClr val="003E7C"/>
        </a:buClr>
        <a:buFont typeface="Arial" pitchFamily="34" charset="0"/>
        <a:buChar char="»"/>
        <a:defRPr sz="825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»"/>
        <a:defRPr sz="1200">
          <a:solidFill>
            <a:srgbClr val="003E7C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019300"/>
            <a:ext cx="50927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Logistic challenges you have to deal with in EU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Country specific weight restrictions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Country specific vehicle dimensions regulation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Customs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VAT (value added tax)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Differs from 17% to 25%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Driving time restrictions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Germany: from 00:00 to 10PM on Sundays and public holidays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Spain: Hazmat goods transports banned on Sundays and public holidays from 08am till midnight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Netherlands / Belgium: no restrictions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9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Logistic challenges you have to deal within EU</a:t>
            </a: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Some countries apply Road tax for trucks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e.g. Belgium, Germany, France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Fuel prices differ per country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 gallon Diesel in US: 	 $ 2.60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 gallon Diesel in Poland: 	 $ 4.40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 gallon Diesel in NL: 	 $ 5.80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 gallon Diesel in Sweden:  $ 6.20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Some major cities start a ban on polluting trucks &amp; cars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e.g. London, Milan, Munich, Paris, Oslo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8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Market situation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Road transport is still dominating mode of transport and this is projected to continue </a:t>
            </a: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99790" y="4770752"/>
            <a:ext cx="2011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European Environment Agency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14422" y="1760408"/>
            <a:ext cx="5865474" cy="3010343"/>
            <a:chOff x="2041795" y="60162"/>
            <a:chExt cx="5649250" cy="27249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1795" y="180474"/>
              <a:ext cx="5649250" cy="26046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41795" y="60162"/>
              <a:ext cx="56492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freight transport growth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4114997" y="2571750"/>
            <a:ext cx="0" cy="16633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88869" y="3876930"/>
            <a:ext cx="426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1141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Market situation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Junior/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medior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workforce population reduced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Education level of current workforce has increased</a:t>
            </a:r>
          </a:p>
          <a:p>
            <a:pPr marL="457200" lvl="2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=&gt; Not truck (equipment) shortage, but drivers!</a:t>
            </a: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99790" y="4770752"/>
            <a:ext cx="2011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European Environment Agency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6173" y="3952679"/>
            <a:ext cx="426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25" b="13326"/>
          <a:stretch/>
        </p:blipFill>
        <p:spPr>
          <a:xfrm>
            <a:off x="1382543" y="2249765"/>
            <a:ext cx="4903958" cy="24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3969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Market situation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Green Logistics / Sustainability remains a serious topic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6173" y="3952679"/>
            <a:ext cx="426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896" t="33148" r="54375" b="29074"/>
          <a:stretch/>
        </p:blipFill>
        <p:spPr>
          <a:xfrm>
            <a:off x="5750945" y="2097292"/>
            <a:ext cx="3236982" cy="2673460"/>
          </a:xfrm>
          <a:prstGeom prst="rect">
            <a:avLst/>
          </a:prstGeom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1238494" y="1356039"/>
            <a:ext cx="4226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Paris 2020 agreement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President Trump stepping out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European Industry is still focusing on Green / Sustainability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Transportation is and will definitely be included in the (further) reduction programs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06354" y="4770752"/>
            <a:ext cx="1105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CEFIC</a:t>
            </a:r>
          </a:p>
        </p:txBody>
      </p:sp>
    </p:spTree>
    <p:extLst>
      <p:ext uri="{BB962C8B-B14F-4D97-AF65-F5344CB8AC3E}">
        <p14:creationId xmlns:p14="http://schemas.microsoft.com/office/powerpoint/2010/main" val="43048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Current Transport Market</a:t>
            </a: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Transport rates are dropping, but expectation is that this will come to a end</a:t>
            </a: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Pan-European road rates especially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Less service providers went bankrupt last couple of years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margin / profitability of Logistic service providers is still low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Increasing number of mergers in transport companies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Further deployment of the ‘Silk route’</a:t>
            </a: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By train from Asia to Europe</a:t>
            </a: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More major cities are connected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6354" y="4770752"/>
            <a:ext cx="1105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CEFIC</a:t>
            </a:r>
          </a:p>
        </p:txBody>
      </p:sp>
    </p:spTree>
    <p:extLst>
      <p:ext uri="{BB962C8B-B14F-4D97-AF65-F5344CB8AC3E}">
        <p14:creationId xmlns:p14="http://schemas.microsoft.com/office/powerpoint/2010/main" val="203149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839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CLX Logistics Europe</a:t>
            </a: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20 years in business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Focus: execution, tactics &amp; strategy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Solid relationships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Chemical hotspots overview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Benchmark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Valid rates: &gt; 120 shippers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Database: &gt; USD 5.1 B spend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Special Chemical transport modes </a:t>
            </a:r>
          </a:p>
          <a:p>
            <a:pPr marL="796925" lvl="1" indent="-3397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Qualitative insights</a:t>
            </a: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Gartner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recognition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333" t="11625" r="33898" b="13528"/>
          <a:stretch/>
        </p:blipFill>
        <p:spPr>
          <a:xfrm>
            <a:off x="5362763" y="1063255"/>
            <a:ext cx="3618152" cy="3780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770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CLX Logistics Europe</a:t>
            </a: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Benchmark example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59" y="148856"/>
            <a:ext cx="5786834" cy="348258"/>
          </a:xfrm>
          <a:prstGeom prst="rect">
            <a:avLst/>
          </a:prstGeom>
        </p:spPr>
        <p:txBody>
          <a:bodyPr/>
          <a:lstStyle/>
          <a:p>
            <a:r>
              <a:rPr lang="en-US" sz="1050" dirty="0"/>
              <a:t>Management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D9F230CF-BA3A-443B-97F0-DB826217B518}" type="slidenum">
              <a:rPr lang="nl-NL">
                <a:solidFill>
                  <a:srgbClr val="678DC5">
                    <a:lumMod val="60000"/>
                    <a:lumOff val="40000"/>
                  </a:srgbClr>
                </a:solidFill>
              </a:rPr>
              <a:pPr defTabSz="685800">
                <a:defRPr/>
              </a:pPr>
              <a:t>18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9058" t="12954" r="13804" b="9321"/>
          <a:stretch/>
        </p:blipFill>
        <p:spPr>
          <a:xfrm>
            <a:off x="944959" y="573528"/>
            <a:ext cx="7270772" cy="44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1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Netherlands - Italy, Equipment: Intermodal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D9F230CF-BA3A-443B-97F0-DB826217B518}" type="slidenum">
              <a:rPr lang="nl-NL">
                <a:solidFill>
                  <a:srgbClr val="678DC5">
                    <a:lumMod val="60000"/>
                    <a:lumOff val="40000"/>
                  </a:srgbClr>
                </a:solidFill>
              </a:rPr>
              <a:pPr defTabSz="685800">
                <a:defRPr/>
              </a:pPr>
              <a:t>19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5260" t="9438" r="4479" b="11307"/>
          <a:stretch/>
        </p:blipFill>
        <p:spPr>
          <a:xfrm>
            <a:off x="1007604" y="573528"/>
            <a:ext cx="71287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95" y="700988"/>
            <a:ext cx="3730522" cy="3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Zoom in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>
              <a:defRPr/>
            </a:pPr>
            <a:r>
              <a:rPr lang="nl-NL" dirty="0">
                <a:solidFill>
                  <a:srgbClr val="678DC5">
                    <a:lumMod val="60000"/>
                    <a:lumOff val="40000"/>
                  </a:srgbClr>
                </a:solidFill>
              </a:rPr>
              <a:t>Full Truck Load Packed Goods Benchmark 2017 - Participant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D9F230CF-BA3A-443B-97F0-DB826217B518}" type="slidenum">
              <a:rPr lang="nl-NL">
                <a:solidFill>
                  <a:srgbClr val="678DC5">
                    <a:lumMod val="60000"/>
                    <a:lumOff val="40000"/>
                  </a:srgbClr>
                </a:solidFill>
              </a:rPr>
              <a:pPr defTabSz="685800">
                <a:defRPr/>
              </a:pPr>
              <a:t>20</a:t>
            </a:fld>
            <a:endParaRPr lang="nl-NL">
              <a:solidFill>
                <a:srgbClr val="678DC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59" y="451750"/>
            <a:ext cx="6410566" cy="45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6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817580" y="194685"/>
            <a:ext cx="3910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Recent CLX projects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Logistics strategy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Determine current state of          transport management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Check logistics competitiveness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Routing guide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Cost savings opportunities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3465" r="1904"/>
          <a:stretch/>
        </p:blipFill>
        <p:spPr bwMode="auto">
          <a:xfrm>
            <a:off x="3768001" y="2177716"/>
            <a:ext cx="5279747" cy="29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8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8025632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Recent CLX projects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Several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RFx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/ Bids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Different modes of transport warehousing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Savings delivered from 4 – 16%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Network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Optimize warehouse / drumming &amp; production locations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Determine best port to enter EU for imports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529" y="3069714"/>
            <a:ext cx="1975219" cy="182885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120" y="3069714"/>
            <a:ext cx="1975219" cy="1828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583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49" y="3578130"/>
            <a:ext cx="2536658" cy="544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C2844-CB57-4AF5-9A81-4211695EEE3B}"/>
              </a:ext>
            </a:extLst>
          </p:cNvPr>
          <p:cNvSpPr txBox="1"/>
          <p:nvPr/>
        </p:nvSpPr>
        <p:spPr>
          <a:xfrm>
            <a:off x="1835217" y="1889759"/>
            <a:ext cx="495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odoni MT" panose="020706030806060202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996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949693" y="753979"/>
            <a:ext cx="741145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The European Labyrinth</a:t>
            </a: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How to optimize your logistics? </a:t>
            </a:r>
          </a:p>
          <a:p>
            <a:pPr marL="342900" indent="-342900" algn="ctr"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indent="4802188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Marc Huijgen</a:t>
            </a:r>
          </a:p>
          <a:p>
            <a:pPr indent="4802188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VP CLX Logistics Europe</a:t>
            </a:r>
          </a:p>
          <a:p>
            <a:pPr marL="342900" indent="-342900" algn="ctr">
              <a:buFontTx/>
              <a:buChar char="-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Agenda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Europe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Logistic challenges you have to deal with in EU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European Market situation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Developments impacting European Logistics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Recent CLX project results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1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3.9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sq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miles								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48 sovereign countries						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23 official different languages					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510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mio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people 								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Euro is formal currency in only 19 countries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405" r="37456" b="11118"/>
          <a:stretch/>
        </p:blipFill>
        <p:spPr>
          <a:xfrm>
            <a:off x="1438183" y="2389256"/>
            <a:ext cx="3790219" cy="261232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78000" y="4144333"/>
            <a:ext cx="1660124" cy="857251"/>
            <a:chOff x="4935984" y="4090987"/>
            <a:chExt cx="1660124" cy="8572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81845" t="12066" b="72419"/>
            <a:stretch/>
          </p:blipFill>
          <p:spPr>
            <a:xfrm>
              <a:off x="4935984" y="4090987"/>
              <a:ext cx="1660124" cy="7414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b="83350"/>
            <a:stretch/>
          </p:blipFill>
          <p:spPr>
            <a:xfrm>
              <a:off x="4935984" y="4800041"/>
              <a:ext cx="1658256" cy="1481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106354" y="4770752"/>
            <a:ext cx="1105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22340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Union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Currently 28 members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Brexit = UK scheduled to leave EU on Friday, 29 March 2019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Goals: political / economical / trade / humanitarian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673" r="32055" b="13901"/>
          <a:stretch/>
        </p:blipFill>
        <p:spPr>
          <a:xfrm>
            <a:off x="1686758" y="2166002"/>
            <a:ext cx="5166804" cy="2716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758" y="2167187"/>
            <a:ext cx="51668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players for international trade in goods, 2015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(billion EUR)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15" y="131319"/>
            <a:ext cx="1760040" cy="989893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 rot="16200000">
            <a:off x="2750415" y="4640367"/>
            <a:ext cx="239697" cy="251904"/>
          </a:xfrm>
          <a:prstGeom prst="rightArrow">
            <a:avLst/>
          </a:prstGeom>
          <a:solidFill>
            <a:srgbClr val="33F1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06354" y="4770752"/>
            <a:ext cx="1105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44766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Union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US is the biggest trade partner of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221" r="32443" b="12866"/>
          <a:stretch/>
        </p:blipFill>
        <p:spPr>
          <a:xfrm>
            <a:off x="1713390" y="1486064"/>
            <a:ext cx="5051395" cy="336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15" y="131319"/>
            <a:ext cx="1760040" cy="989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6354" y="4770752"/>
            <a:ext cx="1105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Eurostat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1535481" y="1935267"/>
            <a:ext cx="239697" cy="251904"/>
          </a:xfrm>
          <a:prstGeom prst="rightArrow">
            <a:avLst/>
          </a:prstGeom>
          <a:solidFill>
            <a:srgbClr val="33F1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Union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 is the biggest trade partner of US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SzPct val="90000"/>
              <a:buFont typeface="Calibri" panose="020F0502020204030204" pitchFamily="34" charset="0"/>
              <a:buChar char="₋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Bigger than Canada or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15" y="131319"/>
            <a:ext cx="1760040" cy="989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516" y="4770752"/>
            <a:ext cx="2028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U.S. Department of Commerce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31758" y="1879502"/>
            <a:ext cx="4174959" cy="3122081"/>
            <a:chOff x="1431758" y="1879502"/>
            <a:chExt cx="4174959" cy="3122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5804" b="2759"/>
            <a:stretch/>
          </p:blipFill>
          <p:spPr>
            <a:xfrm>
              <a:off x="1431758" y="1879502"/>
              <a:ext cx="4174959" cy="3122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3451" y="1899974"/>
              <a:ext cx="475786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00" dirty="0"/>
            </a:p>
          </p:txBody>
        </p:sp>
      </p:grpSp>
      <p:sp>
        <p:nvSpPr>
          <p:cNvPr id="10" name="Arrow: Right 9"/>
          <p:cNvSpPr/>
          <p:nvPr/>
        </p:nvSpPr>
        <p:spPr>
          <a:xfrm rot="5400000">
            <a:off x="1973570" y="1712802"/>
            <a:ext cx="239697" cy="251904"/>
          </a:xfrm>
          <a:prstGeom prst="rightArrow">
            <a:avLst/>
          </a:prstGeom>
          <a:solidFill>
            <a:srgbClr val="33F1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7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B931A-A7E6-452E-9239-8825AB50CCA3}"/>
              </a:ext>
            </a:extLst>
          </p:cNvPr>
          <p:cNvSpPr txBox="1"/>
          <p:nvPr/>
        </p:nvSpPr>
        <p:spPr>
          <a:xfrm>
            <a:off x="1118368" y="194685"/>
            <a:ext cx="7411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European Union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about the Chemical Industry?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15" y="131319"/>
            <a:ext cx="1760040" cy="989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7908" y="4770752"/>
            <a:ext cx="2028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Source: CEFIC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3052"/>
          <a:stretch/>
        </p:blipFill>
        <p:spPr>
          <a:xfrm>
            <a:off x="1550936" y="1412252"/>
            <a:ext cx="3705726" cy="32560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0936" y="1331313"/>
            <a:ext cx="37057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Chemical sale % per region </a:t>
            </a:r>
          </a:p>
        </p:txBody>
      </p:sp>
      <p:sp>
        <p:nvSpPr>
          <p:cNvPr id="16" name="Arrow: Right 15"/>
          <p:cNvSpPr/>
          <p:nvPr/>
        </p:nvSpPr>
        <p:spPr>
          <a:xfrm rot="16200000">
            <a:off x="2581971" y="4640367"/>
            <a:ext cx="239697" cy="251904"/>
          </a:xfrm>
          <a:prstGeom prst="rightArrow">
            <a:avLst/>
          </a:prstGeom>
          <a:solidFill>
            <a:srgbClr val="33F1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271210" y="4668254"/>
            <a:ext cx="2887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HC talkbook (2)">
  <a:themeElements>
    <a:clrScheme name="Richard Soft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678DC5"/>
      </a:accent1>
      <a:accent2>
        <a:srgbClr val="A0C02A"/>
      </a:accent2>
      <a:accent3>
        <a:srgbClr val="D28700"/>
      </a:accent3>
      <a:accent4>
        <a:srgbClr val="C5D4E9"/>
      </a:accent4>
      <a:accent5>
        <a:srgbClr val="DDECA6"/>
      </a:accent5>
      <a:accent6>
        <a:srgbClr val="FFDA97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HC talkbook (2)">
  <a:themeElements>
    <a:clrScheme name="Richard Soft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678DC5"/>
      </a:accent1>
      <a:accent2>
        <a:srgbClr val="A0C02A"/>
      </a:accent2>
      <a:accent3>
        <a:srgbClr val="D28700"/>
      </a:accent3>
      <a:accent4>
        <a:srgbClr val="C5D4E9"/>
      </a:accent4>
      <a:accent5>
        <a:srgbClr val="DDECA6"/>
      </a:accent5>
      <a:accent6>
        <a:srgbClr val="FFDA97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HC talkbook (2)">
  <a:themeElements>
    <a:clrScheme name="Richard Soft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678DC5"/>
      </a:accent1>
      <a:accent2>
        <a:srgbClr val="A0C02A"/>
      </a:accent2>
      <a:accent3>
        <a:srgbClr val="D28700"/>
      </a:accent3>
      <a:accent4>
        <a:srgbClr val="C5D4E9"/>
      </a:accent4>
      <a:accent5>
        <a:srgbClr val="DDECA6"/>
      </a:accent5>
      <a:accent6>
        <a:srgbClr val="FFDA97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570</Words>
  <Application>Microsoft Office PowerPoint</Application>
  <PresentationFormat>On-screen Show (16:9)</PresentationFormat>
  <Paragraphs>243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Bodoni MT</vt:lpstr>
      <vt:lpstr>Calibri</vt:lpstr>
      <vt:lpstr>Courier New</vt:lpstr>
      <vt:lpstr>Tahoma</vt:lpstr>
      <vt:lpstr>Office Theme</vt:lpstr>
      <vt:lpstr>LHC talkbook (2)</vt:lpstr>
      <vt:lpstr>2_LHC talkbook (2)</vt:lpstr>
      <vt:lpstr>4_LHC talkbook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summary</vt:lpstr>
      <vt:lpstr>Netherlands - Italy, Equipment: Intermodal</vt:lpstr>
      <vt:lpstr>Zoom in</vt:lpstr>
      <vt:lpstr>PowerPoint Presentation</vt:lpstr>
      <vt:lpstr>PowerPoint Presentation</vt:lpstr>
      <vt:lpstr>PowerPoint Presentation</vt:lpstr>
    </vt:vector>
  </TitlesOfParts>
  <Company>Sage Frog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Shelton</dc:creator>
  <cp:lastModifiedBy>Jochem Donkers</cp:lastModifiedBy>
  <cp:revision>87</cp:revision>
  <dcterms:created xsi:type="dcterms:W3CDTF">2016-06-27T13:49:44Z</dcterms:created>
  <dcterms:modified xsi:type="dcterms:W3CDTF">2017-09-19T08:10:29Z</dcterms:modified>
</cp:coreProperties>
</file>